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9" r:id="rId1"/>
  </p:sldMasterIdLst>
  <p:notesMasterIdLst>
    <p:notesMasterId r:id="rId18"/>
  </p:notesMasterIdLst>
  <p:handoutMasterIdLst>
    <p:handoutMasterId r:id="rId19"/>
  </p:handoutMasterIdLst>
  <p:sldIdLst>
    <p:sldId id="303" r:id="rId2"/>
    <p:sldId id="266" r:id="rId3"/>
    <p:sldId id="291" r:id="rId4"/>
    <p:sldId id="308" r:id="rId5"/>
    <p:sldId id="304" r:id="rId6"/>
    <p:sldId id="318" r:id="rId7"/>
    <p:sldId id="306" r:id="rId8"/>
    <p:sldId id="305" r:id="rId9"/>
    <p:sldId id="311" r:id="rId10"/>
    <p:sldId id="310" r:id="rId11"/>
    <p:sldId id="313" r:id="rId12"/>
    <p:sldId id="319" r:id="rId13"/>
    <p:sldId id="312" r:id="rId14"/>
    <p:sldId id="320" r:id="rId15"/>
    <p:sldId id="322" r:id="rId16"/>
    <p:sldId id="321" r:id="rId17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B" initials="C" lastIdx="6" clrIdx="0"/>
  <p:cmAuthor id="1" name="profilinstaller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66"/>
    <a:srgbClr val="00376C"/>
    <a:srgbClr val="BDCAD3"/>
    <a:srgbClr val="8A0F14"/>
    <a:srgbClr val="D2C067"/>
    <a:srgbClr val="0033CC"/>
    <a:srgbClr val="0066FF"/>
    <a:srgbClr val="96D58B"/>
    <a:srgbClr val="8C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04" autoAdjust="0"/>
    <p:restoredTop sz="87251" autoAdjust="0"/>
  </p:normalViewPr>
  <p:slideViewPr>
    <p:cSldViewPr>
      <p:cViewPr varScale="1">
        <p:scale>
          <a:sx n="127" d="100"/>
          <a:sy n="127" d="100"/>
        </p:scale>
        <p:origin x="786" y="114"/>
      </p:cViewPr>
      <p:guideLst>
        <p:guide orient="horz" pos="799"/>
        <p:guide pos="34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2880" y="-42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40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/>
          <a:lstStyle>
            <a:lvl1pPr algn="r">
              <a:defRPr sz="1200"/>
            </a:lvl1pPr>
          </a:lstStyle>
          <a:p>
            <a:pPr>
              <a:defRPr/>
            </a:pPr>
            <a:fld id="{C7EE03BA-FD3F-4265-BFA8-FBCDCB8AE10D}" type="datetimeFigureOut">
              <a:rPr lang="de-DE"/>
              <a:pPr>
                <a:defRPr/>
              </a:pPr>
              <a:t>09.12.2020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5" tIns="47422" rIns="94845" bIns="47422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5" tIns="47422" rIns="94845" bIns="47422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4845" tIns="47422" rIns="94845" bIns="47422" rtlCol="0" anchor="b"/>
          <a:lstStyle>
            <a:lvl1pPr algn="r">
              <a:defRPr sz="1200"/>
            </a:lvl1pPr>
          </a:lstStyle>
          <a:p>
            <a:pPr>
              <a:defRPr/>
            </a:pPr>
            <a:fld id="{4EA278F8-B6D1-4095-8B4D-0750858CC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815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278F8-B6D1-4095-8B4D-0750858CC3B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6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00000"/>
            <a:ext cx="6660312" cy="388800"/>
          </a:xfrm>
        </p:spPr>
        <p:txBody>
          <a:bodyPr>
            <a:noAutofit/>
          </a:bodyPr>
          <a:lstStyle>
            <a:lvl1pPr marL="0" indent="0" algn="l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140000"/>
            <a:ext cx="4202113" cy="718360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1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980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i="0" kern="120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594000"/>
            <a:ext cx="1764792" cy="67360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  <p:extLst>
      <p:ext uri="{BB962C8B-B14F-4D97-AF65-F5344CB8AC3E}">
        <p14:creationId xmlns:p14="http://schemas.microsoft.com/office/powerpoint/2010/main" val="543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4788024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720001" y="1800000"/>
            <a:ext cx="3491959" cy="3600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000" y="1800000"/>
            <a:ext cx="3455976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752041" y="1799325"/>
            <a:ext cx="3491959" cy="36006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  <p:extLst>
      <p:ext uri="{BB962C8B-B14F-4D97-AF65-F5344CB8AC3E}">
        <p14:creationId xmlns:p14="http://schemas.microsoft.com/office/powerpoint/2010/main" val="200632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20724" y="1800000"/>
            <a:ext cx="7560000" cy="3600000"/>
          </a:xfrm>
          <a:solidFill>
            <a:srgbClr val="00376C">
              <a:alpha val="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  <p:extLst>
      <p:ext uri="{BB962C8B-B14F-4D97-AF65-F5344CB8AC3E}">
        <p14:creationId xmlns:p14="http://schemas.microsoft.com/office/powerpoint/2010/main" val="2489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de-DE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Literaturverzeichnis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1800000"/>
            <a:ext cx="7523275" cy="3789240"/>
          </a:xfrm>
        </p:spPr>
        <p:txBody>
          <a:bodyPr>
            <a:noAutofit/>
          </a:bodyPr>
          <a:lstStyle>
            <a:lvl1pPr marL="182563" indent="-182563">
              <a:lnSpc>
                <a:spcPct val="100000"/>
              </a:lnSpc>
              <a:buFont typeface="Arial" charset="0"/>
              <a:buChar char="•"/>
              <a:tabLst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Verdana</a:t>
            </a:r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, Regulare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Ausrichtung: rechtsbündig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Schriftgröße: 14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Zeilenabstand: einfach, vor Text 6 </a:t>
            </a:r>
            <a:r>
              <a:rPr lang="de-DE" dirty="0" err="1">
                <a:solidFill>
                  <a:srgbClr val="00497F"/>
                </a:solidFill>
                <a:effectLst/>
                <a:latin typeface="Verdana" charset="0"/>
              </a:rPr>
              <a:t>pt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Schriftfarbe: RGB 0/55/108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480" y="2160000"/>
            <a:ext cx="9144480" cy="129671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0" y="0"/>
            <a:ext cx="9144000" cy="540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00" y="8100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40000"/>
            <a:ext cx="3852000" cy="224904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chemeClr val="bg1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2808000"/>
            <a:ext cx="3816350" cy="20891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952000"/>
            <a:ext cx="3852000" cy="189332"/>
          </a:xfrm>
        </p:spPr>
        <p:txBody>
          <a:bodyPr lIns="0" tIns="0" rIns="0" bIns="0">
            <a:noAutofit/>
          </a:bodyPr>
          <a:lstStyle>
            <a:lvl1pPr>
              <a:buFontTx/>
              <a:buNone/>
              <a:defRPr lang="de-DE" sz="1200" b="1" i="0" smtClean="0">
                <a:solidFill>
                  <a:srgbClr val="00376C"/>
                </a:solidFill>
                <a:effectLst/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b="1" dirty="0">
                <a:effectLst/>
                <a:latin typeface="Verdana" charset="0"/>
              </a:rPr>
              <a:t>Kontakt</a:t>
            </a:r>
            <a:endParaRPr lang="de-DE" dirty="0">
              <a:effectLst/>
              <a:latin typeface="Verdana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720000" y="2160000"/>
            <a:ext cx="219290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400" b="1" dirty="0">
                <a:solidFill>
                  <a:srgbClr val="00497F"/>
                </a:solidFill>
                <a:effectLst/>
                <a:latin typeface="Verdana" charset="0"/>
              </a:rPr>
              <a:t>Vielen Dank!</a:t>
            </a:r>
            <a:endParaRPr lang="de-DE" sz="2400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204000"/>
            <a:ext cx="3922713" cy="193516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de-DE" dirty="0">
                <a:effectLst/>
                <a:latin typeface="Verdana" charset="0"/>
              </a:rPr>
              <a:t>Vorname, Name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Position </a:t>
            </a:r>
            <a:r>
              <a:rPr lang="de-DE" dirty="0" err="1">
                <a:effectLst/>
                <a:latin typeface="Verdana" charset="0"/>
              </a:rPr>
              <a:t>xyz</a:t>
            </a:r>
            <a:r>
              <a:rPr lang="de-DE" dirty="0">
                <a:effectLst/>
                <a:latin typeface="Verdana" charset="0"/>
              </a:rPr>
              <a:t/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Professional School </a:t>
            </a:r>
            <a:r>
              <a:rPr lang="de-DE" dirty="0" err="1">
                <a:effectLst/>
                <a:latin typeface="Verdana" charset="0"/>
              </a:rPr>
              <a:t>of</a:t>
            </a:r>
            <a:r>
              <a:rPr lang="de-DE" dirty="0">
                <a:effectLst/>
                <a:latin typeface="Verdana" charset="0"/>
              </a:rPr>
              <a:t> Education (PSE)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Humboldt-Universität Berlin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Telefon: +49 (0)30 0000 0000</a:t>
            </a:r>
            <a:br>
              <a:rPr lang="de-DE" dirty="0">
                <a:effectLst/>
                <a:latin typeface="Verdana" charset="0"/>
              </a:rPr>
            </a:br>
            <a:r>
              <a:rPr lang="de-DE" dirty="0">
                <a:effectLst/>
                <a:latin typeface="Verdana" charset="0"/>
              </a:rPr>
              <a:t>E-Mail: </a:t>
            </a:r>
            <a:r>
              <a:rPr lang="de-DE" dirty="0" err="1">
                <a:effectLst/>
                <a:latin typeface="Verdana" charset="0"/>
              </a:rPr>
              <a:t>vorname.name@hu-berlin.de</a:t>
            </a:r>
            <a:endParaRPr lang="de-DE" dirty="0">
              <a:effectLst/>
              <a:latin typeface="Verdana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U Berli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-1056"/>
            <a:ext cx="9144000" cy="5401056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sp>
        <p:nvSpPr>
          <p:cNvPr id="23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4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  <p:pic>
        <p:nvPicPr>
          <p:cNvPr id="25" name="Bild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8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PS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629" cy="2170800"/>
          </a:xfrm>
          <a:prstGeom prst="rect">
            <a:avLst/>
          </a:prstGeom>
        </p:spPr>
      </p:pic>
      <p:sp>
        <p:nvSpPr>
          <p:cNvPr id="6" name="Rechteck 5"/>
          <p:cNvSpPr>
            <a:spLocks/>
          </p:cNvSpPr>
          <p:nvPr userDrawn="1"/>
        </p:nvSpPr>
        <p:spPr>
          <a:xfrm>
            <a:off x="0" y="2169000"/>
            <a:ext cx="9144000" cy="324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2118360" cy="9113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1663200"/>
            <a:ext cx="1764792" cy="67360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0" y="4057200"/>
            <a:ext cx="4221480" cy="2014728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6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36000"/>
            <a:ext cx="6660312" cy="1439863"/>
          </a:xfrm>
          <a:ln>
            <a:noFill/>
          </a:ln>
        </p:spPr>
        <p:txBody>
          <a:bodyPr/>
          <a:lstStyle>
            <a:lvl1pPr marL="0" indent="0">
              <a:lnSpc>
                <a:spcPts val="2880"/>
              </a:lnSpc>
              <a:buNone/>
              <a:defRPr lang="de-DE" sz="2800" b="1" kern="1200" smtClean="0">
                <a:solidFill>
                  <a:schemeClr val="bg1"/>
                </a:solidFill>
                <a:effectLst/>
                <a:latin typeface="Arial" charset="0"/>
              </a:defRPr>
            </a:lvl1pPr>
          </a:lstStyle>
          <a:p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Herzlich Willkommen</a:t>
            </a:r>
            <a:b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Hier steht die Headline / der Titel der </a:t>
            </a:r>
            <a:r>
              <a:rPr lang="de-DE" sz="2400" b="1" kern="1200" dirty="0" err="1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Powerpoint</a:t>
            </a:r>
            <a:r>
              <a:rPr lang="de-DE" sz="2400" b="1" kern="1200" dirty="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-Präsentation</a:t>
            </a:r>
            <a:endParaRPr lang="de-DE" sz="24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4212000"/>
            <a:ext cx="7164000" cy="295200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4716000"/>
            <a:ext cx="4320000" cy="410952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>
                <a:effectLst/>
                <a:latin typeface="Verdana" charset="0"/>
              </a:rPr>
              <a:t>Veranstaltung │ Datum │ Ort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376000"/>
            <a:ext cx="7164000" cy="14183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sz="2400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die Headline / der Titel der </a:t>
            </a:r>
            <a:r>
              <a:rPr lang="de-DE" b="1" dirty="0" err="1">
                <a:solidFill>
                  <a:srgbClr val="00497F"/>
                </a:solidFill>
                <a:effectLst/>
                <a:latin typeface="Verdana" charset="0"/>
              </a:rPr>
              <a:t>Powerpoint</a:t>
            </a: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3852000"/>
            <a:ext cx="4067176" cy="294323"/>
          </a:xfrm>
        </p:spPr>
        <p:txBody>
          <a:bodyPr/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4356000"/>
            <a:ext cx="4067900" cy="647700"/>
          </a:xfrm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PS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2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rm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pic>
        <p:nvPicPr>
          <p:cNvPr id="31" name="Bild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llgemein mit HU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/>
          </p:cNvSpPr>
          <p:nvPr userDrawn="1"/>
        </p:nvSpPr>
        <p:spPr>
          <a:xfrm>
            <a:off x="0" y="1620000"/>
            <a:ext cx="9144000" cy="360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rgbClr val="00376C"/>
                </a:solidFill>
              </a:ln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899160" cy="89916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00"/>
            <a:ext cx="2813304" cy="134416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780001"/>
            <a:ext cx="3635976" cy="396288"/>
          </a:xfrm>
        </p:spPr>
        <p:txBody>
          <a:bodyPr>
            <a:noAutofit/>
          </a:bodyPr>
          <a:lstStyle>
            <a:lvl1pPr marL="0" indent="0">
              <a:buNone/>
              <a:defRPr lang="de-DE" sz="18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Name der/des Dozierenden</a:t>
            </a:r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4266000"/>
            <a:ext cx="3635976" cy="522289"/>
          </a:xfrm>
        </p:spPr>
        <p:txBody>
          <a:bodyPr>
            <a:noAutofit/>
          </a:bodyPr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Veranstaltung │ Datum │ Ort 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484000"/>
            <a:ext cx="3635976" cy="11970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de-DE" b="1" smtClean="0">
                <a:effectLst/>
              </a:defRPr>
            </a:lvl1pPr>
          </a:lstStyle>
          <a:p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Herzlich Willkommen</a:t>
            </a:r>
            <a:b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</a:br>
            <a:r>
              <a:rPr lang="de-DE" b="1" dirty="0">
                <a:solidFill>
                  <a:srgbClr val="00497F"/>
                </a:solidFill>
                <a:effectLst/>
                <a:latin typeface="Verdana" charset="0"/>
              </a:rPr>
              <a:t>Hier steht Headline der PPT-Präsentation</a:t>
            </a:r>
            <a:endParaRPr lang="de-DE" dirty="0">
              <a:solidFill>
                <a:srgbClr val="00497F"/>
              </a:solidFill>
              <a:effectLst/>
              <a:latin typeface="Verdana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312"/>
            <a:ext cx="4572000" cy="359968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0" y="1124744"/>
            <a:ext cx="1764792" cy="67360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0" y="3866400"/>
            <a:ext cx="4221480" cy="201472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00" y="5832000"/>
            <a:ext cx="1051560" cy="646176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" y="5533200"/>
            <a:ext cx="1478280" cy="127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6120000"/>
          </a:xfrm>
          <a:prstGeom prst="rect">
            <a:avLst/>
          </a:prstGeom>
          <a:solidFill>
            <a:srgbClr val="00376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773238"/>
            <a:ext cx="7632812" cy="3887787"/>
          </a:xfrm>
        </p:spPr>
        <p:txBody>
          <a:bodyPr/>
          <a:lstStyle>
            <a:lvl1pPr marL="457200" indent="-457200">
              <a:lnSpc>
                <a:spcPts val="3800"/>
              </a:lnSpc>
              <a:buFont typeface="+mj-lt"/>
              <a:buAutoNum type="arabicParenR"/>
              <a:defRPr lang="de-DE" b="0" smtClean="0">
                <a:effectLst/>
              </a:defRPr>
            </a:lvl1pPr>
            <a:lvl2pPr>
              <a:defRPr baseline="0"/>
            </a:lvl2pPr>
          </a:lstStyle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pPr lvl="1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Erster Unterpunkt</a:t>
            </a:r>
          </a:p>
          <a:p>
            <a:pPr lvl="2"/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Zweiter Unterpunkt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  <a:p>
            <a:r>
              <a:rPr lang="de-DE" dirty="0">
                <a:solidFill>
                  <a:srgbClr val="00497F"/>
                </a:solidFill>
                <a:effectLst/>
                <a:latin typeface="Verdana" charset="0"/>
              </a:rPr>
              <a:t>Gliederungspunkt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00" y="594000"/>
            <a:ext cx="1764792" cy="67360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00" y="5130000"/>
            <a:ext cx="2813304" cy="1179576"/>
          </a:xfrm>
          <a:prstGeom prst="rect">
            <a:avLst/>
          </a:prstGeom>
        </p:spPr>
      </p:pic>
      <p:sp>
        <p:nvSpPr>
          <p:cNvPr id="24" name="Foliennummernplatzhalt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1188" y="0"/>
            <a:ext cx="763281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dirty="0"/>
              <a:t>Inhaltsverzeichnis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4" y="1800000"/>
            <a:ext cx="7523275" cy="404864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2340000"/>
            <a:ext cx="7523274" cy="295275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  <p:extLst>
      <p:ext uri="{BB962C8B-B14F-4D97-AF65-F5344CB8AC3E}">
        <p14:creationId xmlns:p14="http://schemas.microsoft.com/office/powerpoint/2010/main" val="343781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Gruppenveranstaltung zum Exposé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spect="1"/>
          </p:cNvSpPr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376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Hier steht der Titel / die 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7524000" cy="3888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Zweite Ebene – Text einfügen</a:t>
            </a:r>
          </a:p>
          <a:p>
            <a:pPr lvl="2"/>
            <a:r>
              <a:rPr lang="de-DE" dirty="0"/>
              <a:t>Dritte Ebene – Text einfügen</a:t>
            </a:r>
          </a:p>
          <a:p>
            <a:pPr marL="1339850" marR="0" lvl="3" indent="-315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C"/>
              </a:buClr>
              <a:buSzPct val="100000"/>
              <a:buFont typeface="Symbol" charset="2"/>
              <a:buChar char="-"/>
              <a:tabLst/>
              <a:defRPr/>
            </a:pPr>
            <a:r>
              <a:rPr lang="de-DE" dirty="0"/>
              <a:t>Vierte Ebene – Text einfügen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180000"/>
            <a:ext cx="719328" cy="71932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" y="6246000"/>
            <a:ext cx="719328" cy="55778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000">
                <a:solidFill>
                  <a:srgbClr val="00376C"/>
                </a:solidFill>
              </a:defRPr>
            </a:lvl1pPr>
          </a:lstStyle>
          <a:p>
            <a:fld id="{30B5E4E8-4D8F-B148-B96B-8DD5FFB7AF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051720" y="6120000"/>
            <a:ext cx="5040560" cy="73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Gruppenveranstaltung zum Exposé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0" r:id="rId2"/>
    <p:sldLayoutId id="2147483954" r:id="rId3"/>
    <p:sldLayoutId id="2147483955" r:id="rId4"/>
    <p:sldLayoutId id="2147483957" r:id="rId5"/>
    <p:sldLayoutId id="2147483960" r:id="rId6"/>
    <p:sldLayoutId id="2147483956" r:id="rId7"/>
    <p:sldLayoutId id="2147483936" r:id="rId8"/>
    <p:sldLayoutId id="2147483964" r:id="rId9"/>
    <p:sldLayoutId id="2147483963" r:id="rId10"/>
    <p:sldLayoutId id="2147483938" r:id="rId11"/>
    <p:sldLayoutId id="2147483962" r:id="rId12"/>
    <p:sldLayoutId id="2147483949" r:id="rId13"/>
    <p:sldLayoutId id="2147483953" r:id="rId14"/>
    <p:sldLayoutId id="2147483959" r:id="rId15"/>
    <p:sldLayoutId id="2147483951" r:id="rId16"/>
    <p:sldLayoutId id="2147483952" r:id="rId17"/>
    <p:sldLayoutId id="2147483958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003366"/>
          </a:solidFill>
          <a:latin typeface="Verdana" charset="0"/>
          <a:ea typeface="Verdana" charset="0"/>
          <a:cs typeface="Verd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rgbClr val="800080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457200" indent="-457200" algn="l" rtl="0" eaLnBrk="1" fontAlgn="base" hangingPunct="1">
        <a:spcBef>
          <a:spcPct val="35000"/>
        </a:spcBef>
        <a:spcAft>
          <a:spcPct val="0"/>
        </a:spcAft>
        <a:buClr>
          <a:srgbClr val="00376C"/>
        </a:buClr>
        <a:buSzPct val="100000"/>
        <a:buFont typeface="+mj-lt"/>
        <a:buAutoNum type="arabicPeriod"/>
        <a:defRPr lang="de-DE" altLang="en-US" sz="2000" baseline="0" dirty="0" smtClean="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1pPr>
      <a:lvl2pPr marL="687387" indent="-342900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Arial" charset="0"/>
        <a:buChar char="•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3pPr>
      <a:lvl4pPr marL="1339850" marR="0" indent="-31591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tabLst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Font typeface="Symbol" charset="2"/>
        <a:buChar char="-"/>
        <a:defRPr sz="2000">
          <a:solidFill>
            <a:srgbClr val="003366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se.hu-berlin.de/de/forschung-und-lehre/projekte/abgeschlossene-projekte/schuelerinnenkolleg/weitere-informationen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mediathek.de/ard/video/respekt/was-ist-antisemitismus/ard-alpha/Y3JpZDovL2JyLmRlL3ZpZGVvLzEyMzg1MmQ5LWU1N2EtNDc4Yy1iNDFkLTZkZDEzMzlmOGU2Ng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den.de/node/30968/revision/30997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en-US" dirty="0"/>
              <a:t>Hinweise zur Präsentation der 5. PK</a:t>
            </a:r>
          </a:p>
          <a:p>
            <a:endParaRPr lang="de-DE" altLang="en-US" dirty="0"/>
          </a:p>
          <a:p>
            <a:pPr lvl="0" fontAlgn="ctr">
              <a:lnSpc>
                <a:spcPct val="100000"/>
              </a:lnSpc>
            </a:pPr>
            <a:r>
              <a:rPr lang="de-DE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Professional School of Education (PSE) Humboldt-Universität zu Berlin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0" fontAlgn="ctr">
              <a:lnSpc>
                <a:spcPct val="100000"/>
              </a:lnSpc>
            </a:pPr>
            <a:r>
              <a:rPr lang="de-DE" altLang="en-US" sz="1200" b="0" kern="0" dirty="0">
                <a:solidFill>
                  <a:srgbClr val="FFFFFF"/>
                </a:solidFill>
                <a:latin typeface="Verdana" panose="020B0604030504040204" pitchFamily="34" charset="0"/>
              </a:rPr>
              <a:t>Projekt Übergänge | Teilprojekt Humboldt-Schüler*</a:t>
            </a:r>
            <a:r>
              <a:rPr lang="de-DE" altLang="en-US" sz="1200" b="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innenkolleg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lvl="0" fontAlgn="ctr">
              <a:lnSpc>
                <a:spcPct val="100000"/>
              </a:lnSpc>
            </a:pPr>
            <a:r>
              <a:rPr lang="de-DE" altLang="en-US" sz="1200" b="0" kern="0" dirty="0">
                <a:solidFill>
                  <a:srgbClr val="FFFFFF"/>
                </a:solidFill>
                <a:latin typeface="Verdana" panose="020B0604030504040204" pitchFamily="34" charset="0"/>
              </a:rPr>
              <a:t>Sitz: Hausvogteiplatz 5-7, 10117 Berlin | </a:t>
            </a:r>
            <a:r>
              <a:rPr lang="de-DE" altLang="en-US" sz="1200" b="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pse.hu-berlin.de</a:t>
            </a:r>
            <a:endParaRPr lang="de-DE" altLang="en-US" sz="1200" b="0" kern="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192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F253E6-E82A-4A43-AE8E-62ECA1D28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C19D7BF-3136-BE44-83ED-702D2846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4. Tipps zum Prüfungsgespräch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359227-5B81-3746-BDF1-6A3A13A128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1" y="1340768"/>
            <a:ext cx="7523999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wenn Ihr eine Frage nicht gleich beantworten könnt, nehmt Euch einen Moment Zeit und strukturiert Eure Gedanken</a:t>
            </a:r>
            <a:br>
              <a:rPr lang="de-DE" sz="1800" dirty="0">
                <a:solidFill>
                  <a:srgbClr val="000000"/>
                </a:solidFill>
              </a:rPr>
            </a:br>
            <a:endParaRPr lang="de-DE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 sagt das auch! </a:t>
            </a: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„Sehr interessante Frage, ich nehme mir einen Moment Zeit, um darüber nachzudenken.“</a:t>
            </a: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wenn Ihr eine Frage nicht versteht, bittet darum, dass die Prüfer*innen die Frage umformulieren oder konkretisieren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„Möchten Sie darauf hinaus, dass…?“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„Habe ich das richtig verstanden, dass ….?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„Könnten Sie die Frage bitte nochmal konkretisieren?“</a:t>
            </a:r>
          </a:p>
          <a:p>
            <a:pPr marL="0" indent="0">
              <a:buNone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89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55D495-A724-054B-8B53-945F8D737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CD0DB2-CEE3-D142-BB00-7D0DB334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Tipps zum Prüfungsgespräch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E9140A-E78D-7149-8786-DA39B3F470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nehmt bei Eurer Antwort ggf. Bezug auf Eure Gliederung oder auf bestimmte Folien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„Wie ich bei Folie XY schon erwähnt habe, kann man weiterhin sagen, dass…“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„Auf der Folie XY kann man erkennen, dass ...“</a:t>
            </a:r>
          </a:p>
          <a:p>
            <a:pPr marL="0" indent="0">
              <a:buNone/>
            </a:pPr>
            <a:endParaRPr lang="de-DE" sz="1800" i="1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Last but not least: Seid selbstbewusst! Ihr seid Expert*innen für Euer Thema, Ihr kennt Euch super aus und seid gut vorbereitet. Ihr müsst euch also wirklich nicht verstecken. 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53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55D495-A724-054B-8B53-945F8D737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CD0DB2-CEE3-D142-BB00-7D0DB334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Tipps zum Prüfungsgespräch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E9140A-E78D-7149-8786-DA39B3F470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1800" b="1" dirty="0">
                <a:solidFill>
                  <a:srgbClr val="002060"/>
                </a:solidFill>
                <a:sym typeface="Wingdings" pitchFamily="2" charset="2"/>
              </a:rPr>
              <a:t>Führt Eure eigene „Probepräsentation“ durch!</a:t>
            </a: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stellt in einer kleinen Gruppe (Freunde, Familie) Eure Präsentation vor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simuliert anschließend ein Prüfungsgespräch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gebt euch gegenseitig Feedback!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sz="1600" dirty="0">
                <a:solidFill>
                  <a:srgbClr val="000000"/>
                </a:solidFill>
                <a:sym typeface="Wingdings" pitchFamily="2" charset="2"/>
              </a:rPr>
              <a:t>eine Checkliste zur „Probepräsentation“ findet Ihr auch 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</a:rPr>
              <a:t>bei den Materialien auf der Website: 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  <a:hlinkClick r:id="rId2"/>
              </a:rPr>
              <a:t>https</a:t>
            </a:r>
            <a:r>
              <a:rPr lang="de-DE" sz="1600" dirty="0">
                <a:solidFill>
                  <a:srgbClr val="000000"/>
                </a:solidFill>
                <a:sym typeface="Wingdings" pitchFamily="2" charset="2"/>
                <a:hlinkClick r:id="rId2"/>
              </a:rPr>
              <a:t>://</a:t>
            </a:r>
            <a:r>
              <a:rPr lang="de-DE" sz="1600" dirty="0" smtClean="0">
                <a:solidFill>
                  <a:srgbClr val="000000"/>
                </a:solidFill>
                <a:sym typeface="Wingdings" pitchFamily="2" charset="2"/>
                <a:hlinkClick r:id="rId2"/>
              </a:rPr>
              <a:t>pse.hu-berlin.de/de/forschung-und-lehre/projekte/abgeschlossene-projekte/schuelerinnenkolleg/weitere-informationen</a:t>
            </a:r>
            <a:endParaRPr lang="de-DE" sz="16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de-DE" sz="1800" dirty="0">
                <a:solidFill>
                  <a:srgbClr val="000000"/>
                </a:solidFill>
                <a:sym typeface="Wingdings" pitchFamily="2" charset="2"/>
              </a:rPr>
            </a:b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4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4D5A56-5799-394A-8E64-E5D115CB4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9AC704-EAB2-AC4B-9611-077804FB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5. Literatur- und Quellenverzeichnis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16EEE3-975A-174B-B3BD-046EF62815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412776"/>
            <a:ext cx="7523999" cy="47072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Auflistung erfolgt in </a:t>
            </a:r>
            <a:r>
              <a:rPr lang="de-DE" b="1" dirty="0">
                <a:solidFill>
                  <a:srgbClr val="000000"/>
                </a:solidFill>
              </a:rPr>
              <a:t>alphabetischer Reihenfolge </a:t>
            </a:r>
            <a:r>
              <a:rPr lang="de-DE" dirty="0">
                <a:solidFill>
                  <a:srgbClr val="000000"/>
                </a:solidFill>
              </a:rPr>
              <a:t>nach den Nachnamen der Autor*innen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ob ihr die Angaben mit Punkten, Kommata oder Doppelpunkten kennzeichnet ist euch überlassen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de-DE" b="1" dirty="0">
                <a:solidFill>
                  <a:srgbClr val="000000"/>
                </a:solidFill>
                <a:sym typeface="Wingdings" pitchFamily="2" charset="2"/>
              </a:rPr>
              <a:t>wichtig ist, dass die Angaben einheitlich aussehen</a:t>
            </a:r>
          </a:p>
          <a:p>
            <a:pPr marL="0" indent="0">
              <a:buNone/>
            </a:pPr>
            <a:endParaRPr lang="de-DE" b="1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unsere Angaben dienen als Orientierung! Es gibt verschiedene Varianten, wie man Literatur- und Quellenangaben verzeichnen kann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24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1B6EBD7-9075-AC42-B837-F7CB2F0C0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11199-67B8-714A-99CB-198BCBDC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0"/>
            <a:ext cx="7524000" cy="1080000"/>
          </a:xfrm>
        </p:spPr>
        <p:txBody>
          <a:bodyPr/>
          <a:lstStyle/>
          <a:p>
            <a:r>
              <a:rPr lang="de-DE" sz="2400" b="1" dirty="0"/>
              <a:t>Literatur- und </a:t>
            </a:r>
            <a:r>
              <a:rPr lang="de-DE" sz="2400" b="1" dirty="0" smtClean="0"/>
              <a:t>Quellenverzeichnis</a:t>
            </a:r>
            <a:endParaRPr lang="de-DE" sz="2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F8342-D39D-5841-9D3E-9D1AD7E11AE8}"/>
              </a:ext>
            </a:extLst>
          </p:cNvPr>
          <p:cNvSpPr txBox="1"/>
          <p:nvPr/>
        </p:nvSpPr>
        <p:spPr>
          <a:xfrm>
            <a:off x="611560" y="1564430"/>
            <a:ext cx="813690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Monographie</a:t>
            </a:r>
            <a:r>
              <a:rPr lang="de-DE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= ein Buch von einem Autor/ einer Autorin</a:t>
            </a: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Nachname des Autors/der Autorin, Vorname: </a:t>
            </a:r>
            <a:r>
              <a:rPr lang="de-DE" i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Titel. Untertitel. </a:t>
            </a:r>
            <a:r>
              <a:rPr lang="de-DE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Ggf. Auflage (ab 2. Aufl.). Erscheinungsort: Verlag, Jahr. </a:t>
            </a: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Beispiel:</a:t>
            </a:r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Leonard, Hans-Werner: </a:t>
            </a:r>
            <a:r>
              <a:rPr lang="de-DE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Pädagogik studieren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 Stuttgart: Kohlhammer, 1992.</a:t>
            </a:r>
          </a:p>
          <a:p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Quelle: Beispiele aus den Hinweisen zum Erstellen eines Literaturverzeichnisses der FA Pädagogik (2010/11)</a:t>
            </a: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FF951D-1584-0A45-AA44-AB268F713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115738-5DD7-6D43-9C50-8535CAED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/>
              <a:t>Literatur- und Quellenverzeichnis</a:t>
            </a:r>
            <a:endParaRPr lang="de-DE" sz="2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61FE2D-7CEB-7E47-8EC2-08BD531D98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u="sng" dirty="0">
                <a:sym typeface="Wingdings" pitchFamily="2" charset="2"/>
              </a:rPr>
              <a:t>Herausgeberwerk</a:t>
            </a:r>
            <a:r>
              <a:rPr lang="de-DE" sz="18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= ein Buch mit Beiträgen/Artikeln von verschiedenen Autor*innen</a:t>
            </a: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dirty="0">
                <a:sym typeface="Wingdings" pitchFamily="2" charset="2"/>
              </a:rPr>
              <a:t>Nachname des/der Herausgeber*innen, Vorname (Hrsg.): </a:t>
            </a:r>
            <a:r>
              <a:rPr lang="de-DE" sz="1800" i="1" dirty="0">
                <a:sym typeface="Wingdings" pitchFamily="2" charset="2"/>
              </a:rPr>
              <a:t>Titel. Untertitel. </a:t>
            </a:r>
            <a:r>
              <a:rPr lang="de-DE" sz="1800" dirty="0">
                <a:sym typeface="Wingdings" pitchFamily="2" charset="2"/>
              </a:rPr>
              <a:t>Auflage. Erscheinungsort: Verlag, Jahr.</a:t>
            </a:r>
          </a:p>
          <a:p>
            <a:pPr marL="0" indent="0">
              <a:buNone/>
            </a:pPr>
            <a:endParaRPr lang="de-DE" sz="1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Beispiel:</a:t>
            </a:r>
          </a:p>
          <a:p>
            <a:pPr marL="0" indent="0">
              <a:buNone/>
            </a:pP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Angerhoefer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, Ute &amp; Dittmann, Wolfgang (Hrsg.): </a:t>
            </a:r>
            <a:r>
              <a:rPr lang="de-DE" sz="1800" i="1" dirty="0">
                <a:solidFill>
                  <a:srgbClr val="000000"/>
                </a:solidFill>
                <a:sym typeface="Wingdings" pitchFamily="2" charset="2"/>
              </a:rPr>
              <a:t>Lernbehindertenpädagogik. Eine institutionalisierte Pädagogik im Wandel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. Neuwied: </a:t>
            </a:r>
            <a:r>
              <a:rPr lang="de-DE" sz="1800" dirty="0" err="1">
                <a:solidFill>
                  <a:srgbClr val="000000"/>
                </a:solidFill>
                <a:sym typeface="Wingdings" pitchFamily="2" charset="2"/>
              </a:rPr>
              <a:t>Luchterhand</a:t>
            </a:r>
            <a:r>
              <a:rPr lang="de-DE" sz="1800" dirty="0">
                <a:solidFill>
                  <a:srgbClr val="000000"/>
                </a:solidFill>
                <a:sym typeface="Wingdings" pitchFamily="2" charset="2"/>
              </a:rPr>
              <a:t>, 1998.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3827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1B6EBD7-9075-AC42-B837-F7CB2F0C0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911199-67B8-714A-99CB-198BCBDC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19" y="44624"/>
            <a:ext cx="7848464" cy="1080000"/>
          </a:xfrm>
        </p:spPr>
        <p:txBody>
          <a:bodyPr/>
          <a:lstStyle/>
          <a:p>
            <a:r>
              <a:rPr lang="de-DE" sz="2400" b="1" dirty="0"/>
              <a:t>Literatur- und Quellenverzeichnis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F8342-D39D-5841-9D3E-9D1AD7E11AE8}"/>
              </a:ext>
            </a:extLst>
          </p:cNvPr>
          <p:cNvSpPr txBox="1"/>
          <p:nvPr/>
        </p:nvSpPr>
        <p:spPr>
          <a:xfrm>
            <a:off x="395536" y="1340768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u="sng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u="sng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Online Quellen</a:t>
            </a: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Nachname des Autors/der Autorin, Vorname: Titel. (Typ des Mediums). Zugriff am: </a:t>
            </a:r>
            <a:r>
              <a:rPr lang="de-DE" dirty="0" err="1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xx.xx.xxxx</a:t>
            </a:r>
            <a:r>
              <a:rPr lang="de-DE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 Verfügbar unter: Pfadname. </a:t>
            </a: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Beispiel:</a:t>
            </a: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ARD-alpha: Was ist Antisemitismus? (Video). Zugriff am: 05.10.2020. Verfügbar unter: 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  <a:hlinkClick r:id="rId2"/>
              </a:rPr>
              <a:t>https://www.ardmediathek.de/ard/video/respekt/was-ist-antisemitismus/ard-alpha/Y3JpZDovL2JyLmRlL3ZpZGVvLzEyMzg1MmQ5LWU1N2EtNDc4Yy1iNDFkLTZkZDEzMzlmOGU2Ng/</a:t>
            </a:r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 </a:t>
            </a:r>
          </a:p>
          <a:p>
            <a:r>
              <a:rPr 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</a:p>
          <a:p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endParaRPr lang="de-DE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920"/>
            <a:ext cx="7632812" cy="1080000"/>
          </a:xfrm>
        </p:spPr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11188" y="1773238"/>
            <a:ext cx="7921252" cy="3887787"/>
          </a:xfrm>
        </p:spPr>
        <p:txBody>
          <a:bodyPr/>
          <a:lstStyle/>
          <a:p>
            <a:r>
              <a:rPr lang="de-DE" dirty="0"/>
              <a:t>Struktur der Prüfungspräsentation</a:t>
            </a:r>
          </a:p>
          <a:p>
            <a:r>
              <a:rPr lang="de-DE" dirty="0"/>
              <a:t>Formale Leitlinien </a:t>
            </a:r>
          </a:p>
          <a:p>
            <a:r>
              <a:rPr lang="de-DE" dirty="0"/>
              <a:t>Umgang und Kennzeichnung von Visualisierungen, Abbildungen, Zitaten und Definitionen</a:t>
            </a:r>
          </a:p>
          <a:p>
            <a:r>
              <a:rPr lang="de-DE" dirty="0"/>
              <a:t>Tipps zum Prüfungsgespräch</a:t>
            </a:r>
          </a:p>
          <a:p>
            <a:r>
              <a:rPr lang="de-DE" dirty="0"/>
              <a:t>Literatur- und Quellenverzeichnis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26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5E4E8-4D8F-B148-B96B-8DD5FFB7AF62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de-DE" b="1" dirty="0"/>
              <a:t>1. Struktur der Prüfungspräsentation 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CF0B6F8-A155-8043-8376-D3E40B58C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84464"/>
              </p:ext>
            </p:extLst>
          </p:nvPr>
        </p:nvGraphicFramePr>
        <p:xfrm>
          <a:off x="953812" y="1080000"/>
          <a:ext cx="7056376" cy="548956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01357">
                  <a:extLst>
                    <a:ext uri="{9D8B030D-6E8A-4147-A177-3AD203B41FA5}">
                      <a16:colId xmlns:a16="http://schemas.microsoft.com/office/drawing/2014/main" val="2931035499"/>
                    </a:ext>
                  </a:extLst>
                </a:gridCol>
                <a:gridCol w="5555019">
                  <a:extLst>
                    <a:ext uri="{9D8B030D-6E8A-4147-A177-3AD203B41FA5}">
                      <a16:colId xmlns:a16="http://schemas.microsoft.com/office/drawing/2014/main" val="2718352204"/>
                    </a:ext>
                  </a:extLst>
                </a:gridCol>
              </a:tblGrid>
              <a:tr h="1873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Einleitung/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Einstieg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Begrüßung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Formulierung des Erkenntnisinteresses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Formulierung der Leitfrage/Fragestellung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Relevanz oder Lebensweltbezug der Themenstellung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ggf. Ausgrenzung nicht interessierter Fragen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de-DE" sz="14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219604"/>
                  </a:ext>
                </a:extLst>
              </a:tr>
              <a:tr h="915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Hauptteil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strukturierte, inhaltliche Ausführung zu einem Problem bzw. zur Fragestellung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de-DE" sz="1400" b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730883"/>
                  </a:ext>
                </a:extLst>
              </a:tr>
              <a:tr h="1873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Schluss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inhaltliche Zusammenfassung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Urteilsbildung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Reflexion des Arbeitsweges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Grenzen der Recherche(-möglichkeiten)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Ausblick (offene, weiterführende Fragen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528845"/>
                  </a:ext>
                </a:extLst>
              </a:tr>
              <a:tr h="818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Prüfungs-gespräch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Beantwortung der Fragen von Prüfer*innen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00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8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5E4E8-4D8F-B148-B96B-8DD5FFB7AF62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de-DE" b="1" dirty="0"/>
              <a:t>2. Formale Leitlinien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568443-D278-498C-85AE-C63BC03F93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158" y="1534380"/>
            <a:ext cx="7523999" cy="378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einheitliche</a:t>
            </a:r>
            <a:r>
              <a:rPr lang="en-US" sz="1800" dirty="0">
                <a:solidFill>
                  <a:srgbClr val="000000"/>
                </a:solidFill>
              </a:rPr>
              <a:t> Foliengestaltung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nicht mehr als 6 Zeilen oder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Listenpunkte und max. 40 Zeichen pro Zeile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große Schriftgröße und gängige Schriftarten verwenden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kontrastreiche Darstellungen verwenden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sparsamer Umgang mit Schriftfarben, Hintergründen und Folienübergängen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i="1" dirty="0">
                <a:solidFill>
                  <a:srgbClr val="000000"/>
                </a:solidFill>
              </a:rPr>
              <a:t>(Quelle: Handreichung zur 5. PK des Berliner Senats 2012, Seite 53)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96FD06-E363-7642-B4AE-C04DB999023C}"/>
              </a:ext>
            </a:extLst>
          </p:cNvPr>
          <p:cNvSpPr txBox="1"/>
          <p:nvPr/>
        </p:nvSpPr>
        <p:spPr>
          <a:xfrm>
            <a:off x="2051720" y="4869160"/>
            <a:ext cx="4752528" cy="14862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 formalen Leitlinien sind als Orientierungshilfe gedacht. Ihr habt Gestaltungsspielraum!</a:t>
            </a:r>
          </a:p>
          <a:p>
            <a:pPr algn="ctr"/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0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5E4E8-4D8F-B148-B96B-8DD5FFB7AF62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de-DE" b="1" dirty="0"/>
              <a:t>Formale Leitlinien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568443-D278-498C-85AE-C63BC03F93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Foliennummern </a:t>
            </a:r>
            <a:r>
              <a:rPr lang="en-US" dirty="0">
                <a:solidFill>
                  <a:srgbClr val="000000"/>
                </a:solidFill>
              </a:rPr>
              <a:t>einfügen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(Word: Einfügen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 Kopf- und Fußzeile  Foliennummer einfügen / Titelfolie nicht </a:t>
            </a:r>
            <a:r>
              <a:rPr lang="en-US" sz="1800" dirty="0" err="1">
                <a:solidFill>
                  <a:srgbClr val="000000"/>
                </a:solidFill>
                <a:sym typeface="Wingdings" pitchFamily="2" charset="2"/>
              </a:rPr>
              <a:t>einblenden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den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Anfang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einzelner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Bullet Points/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Stichpunkte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itchFamily="2" charset="2"/>
              </a:rPr>
              <a:t>nicht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wie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am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Satzanfang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itchFamily="2" charset="2"/>
              </a:rPr>
              <a:t>immer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itchFamily="2" charset="2"/>
              </a:rPr>
              <a:t>großschreiben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sondern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nur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bei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Worten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die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auch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ansonsten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großgeschrieben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werden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nach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Möglichkeit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itchFamily="2" charset="2"/>
              </a:rPr>
              <a:t>Nominalstil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0000"/>
                </a:solidFill>
                <a:sym typeface="Wingdings" pitchFamily="2" charset="2"/>
              </a:rPr>
              <a:t>verwenden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das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heißt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nicht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Halbsätzen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schreiben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04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524408" y="6120000"/>
            <a:ext cx="719592" cy="73799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5E4E8-4D8F-B148-B96B-8DD5FFB7AF62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20000" y="0"/>
            <a:ext cx="7524000" cy="108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de-DE" b="1" dirty="0"/>
              <a:t>Formale Leitlinien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568443-D278-498C-85AE-C63BC03F93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800000"/>
            <a:ext cx="7523999" cy="3789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Gliederung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nummerieren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– und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diese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Nummerierung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durchgängig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verwenden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(in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Überschriften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)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kreativer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de-DE" b="1" dirty="0">
                <a:solidFill>
                  <a:srgbClr val="000000"/>
                </a:solidFill>
                <a:sym typeface="Wingdings" pitchFamily="2" charset="2"/>
              </a:rPr>
              <a:t>Einstieg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in die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Präsentation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mit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Bild,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Karikatur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Zitat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Video,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Provokation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aktuellem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Bezug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persönliches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Erlebnis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etc.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sichert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Euch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 die </a:t>
            </a: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Aufmerksamkeit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Eurer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Zuhörer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*</a:t>
            </a:r>
            <a:r>
              <a:rPr lang="en-US" i="1" dirty="0" err="1">
                <a:solidFill>
                  <a:srgbClr val="000000"/>
                </a:solidFill>
                <a:sym typeface="Wingdings" pitchFamily="2" charset="2"/>
              </a:rPr>
              <a:t>innen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!</a:t>
            </a:r>
          </a:p>
          <a:p>
            <a:pPr marL="342900" indent="-342900">
              <a:buFont typeface="Wingdings" pitchFamily="2" charset="2"/>
              <a:buChar char="à"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Visualisierungen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und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Statistiken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etc.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verwenden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(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Hinweise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hierzu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siehe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nächste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Folien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3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84FDACB-CE1C-1645-905F-8CF1EF1BF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8FD2BA-EAE8-534E-9152-D318B5A7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3. Umgang mit Visualisierungen, Abbildungen, Diagrammen oder Statistiken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2FBE44-3AD5-6E43-ADBA-96AEDC324C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Definitionen, Zitate, Statistiken und Diagramme müssen 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immer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mit </a:t>
            </a:r>
            <a:r>
              <a:rPr lang="en-US" u="sng" dirty="0">
                <a:solidFill>
                  <a:srgbClr val="000000"/>
                </a:solidFill>
                <a:sym typeface="Wingdings" pitchFamily="2" charset="2"/>
              </a:rPr>
              <a:t>Autor/Institution (+ Jahr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belegt werden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sym typeface="Wingdings" pitchFamily="2" charset="2"/>
              </a:rPr>
              <a:t>Abbildungen kennzeichnen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und ein Abbildungsverzeichnis einführen (Bsp. nächste Folie)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auf alle verwendeten Abbildungen, Statistiken, Diagramme etc.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müsst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Ihr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Eurer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Präsentation eingehen</a:t>
            </a:r>
          </a:p>
        </p:txBody>
      </p:sp>
    </p:spTree>
    <p:extLst>
      <p:ext uri="{BB962C8B-B14F-4D97-AF65-F5344CB8AC3E}">
        <p14:creationId xmlns:p14="http://schemas.microsoft.com/office/powerpoint/2010/main" val="122836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FED172-E846-8847-8810-7E84A61CE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FB05CB-8D6D-4840-BFFC-6EE9EF10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Abbildungen kennzeichnen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4C11BDE-7FF2-E74F-B86D-2850AFFD2D9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74" y="1064896"/>
            <a:ext cx="4786579" cy="2797351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61A58B-A65A-A249-B1F9-1199E53D36EA}"/>
              </a:ext>
            </a:extLst>
          </p:cNvPr>
          <p:cNvSpPr txBox="1"/>
          <p:nvPr/>
        </p:nvSpPr>
        <p:spPr>
          <a:xfrm>
            <a:off x="2483768" y="3723747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Abbildung 1: Humboldt-Schüler*</a:t>
            </a:r>
            <a:r>
              <a:rPr lang="de-DE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innenkolleg</a:t>
            </a: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(2018)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ADE9E8-19BD-324D-8079-2D0E77F771C6}"/>
              </a:ext>
            </a:extLst>
          </p:cNvPr>
          <p:cNvSpPr txBox="1"/>
          <p:nvPr/>
        </p:nvSpPr>
        <p:spPr>
          <a:xfrm>
            <a:off x="1619672" y="4221088"/>
            <a:ext cx="6007969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Abbildungen nummerieren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kurze Quellenangabe mit Autor oder Institution und Jahr</a:t>
            </a:r>
          </a:p>
          <a:p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Kennzeichnung im Quellenverzeichnis: </a:t>
            </a:r>
          </a:p>
          <a:p>
            <a:r>
              <a:rPr lang="de-DE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Abbildung 1: vollständige Quellenangabe</a:t>
            </a:r>
            <a:br>
              <a:rPr lang="de-DE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(Autor/Institut, Titel, Jahr, Link, Zugriffsdatum)</a:t>
            </a:r>
          </a:p>
        </p:txBody>
      </p:sp>
    </p:spTree>
    <p:extLst>
      <p:ext uri="{BB962C8B-B14F-4D97-AF65-F5344CB8AC3E}">
        <p14:creationId xmlns:p14="http://schemas.microsoft.com/office/powerpoint/2010/main" val="425128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7D4F4-A406-9442-9BB7-732939981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5E4E8-4D8F-B148-B96B-8DD5FFB7AF6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4CCAF1-53C6-F64A-84CB-229E7E5D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Zitate und Definitionen kennzeichnen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777265-667F-A647-B125-CB124EF3D5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544" y="3573016"/>
            <a:ext cx="8208912" cy="1584176"/>
          </a:xfrm>
        </p:spPr>
        <p:txBody>
          <a:bodyPr/>
          <a:lstStyle/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sz="1600" b="1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de-DE" sz="1600" b="1" dirty="0">
                <a:solidFill>
                  <a:srgbClr val="000000"/>
                </a:solidFill>
              </a:rPr>
              <a:t>Kennzeichnung im Quellenverzeichnis als:</a:t>
            </a:r>
            <a:endParaRPr lang="de-DE" sz="1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000000"/>
                </a:solidFill>
              </a:rPr>
              <a:t>Duden: Definition. </a:t>
            </a:r>
            <a:r>
              <a:rPr lang="de-DE" sz="16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https://www.duden.de/node/30968/revision/30997</a:t>
            </a:r>
            <a:r>
              <a:rPr lang="de-DE" sz="1600" dirty="0">
                <a:solidFill>
                  <a:srgbClr val="000000"/>
                </a:solidFill>
              </a:rPr>
              <a:t>. Zugriffsdatum: 18.02.2020.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54C51D-02F7-B54D-9FF5-9175AD49E4AD}"/>
              </a:ext>
            </a:extLst>
          </p:cNvPr>
          <p:cNvSpPr txBox="1"/>
          <p:nvPr/>
        </p:nvSpPr>
        <p:spPr>
          <a:xfrm>
            <a:off x="1835696" y="1594106"/>
            <a:ext cx="6120680" cy="129266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de-DE" sz="2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  <a:r>
              <a:rPr lang="de-DE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„</a:t>
            </a:r>
            <a:r>
              <a:rPr lang="de-DE" alt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genaue Bestimmung eines Begriffes durch Auseinanderlegung, Erklärung seines Inhalts“ </a:t>
            </a: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(nach Duden online)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2394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HU Berlin - Professional School of Education (PSE)">
      <a:dk1>
        <a:srgbClr val="00366C"/>
      </a:dk1>
      <a:lt1>
        <a:srgbClr val="FFFFFF"/>
      </a:lt1>
      <a:dk2>
        <a:srgbClr val="00366C"/>
      </a:dk2>
      <a:lt2>
        <a:srgbClr val="FFFFFF"/>
      </a:lt2>
      <a:accent1>
        <a:srgbClr val="00376C"/>
      </a:accent1>
      <a:accent2>
        <a:srgbClr val="00572B"/>
      </a:accent2>
      <a:accent3>
        <a:srgbClr val="BDC9D3"/>
      </a:accent3>
      <a:accent4>
        <a:srgbClr val="8A0E14"/>
      </a:accent4>
      <a:accent5>
        <a:srgbClr val="BDC9D3"/>
      </a:accent5>
      <a:accent6>
        <a:srgbClr val="35742A"/>
      </a:accent6>
      <a:hlink>
        <a:srgbClr val="8A0F14"/>
      </a:hlink>
      <a:folHlink>
        <a:srgbClr val="00366C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4F14A767-A33C-4351-A751-87D3ABE329A8}" vid="{EEB15D6D-3BEF-4478-938A-41A3253CDC43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690</Words>
  <Application>Microsoft Office PowerPoint</Application>
  <PresentationFormat>Bildschirmpräsentation (4:3)</PresentationFormat>
  <Paragraphs>148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Symbol</vt:lpstr>
      <vt:lpstr>Verdana</vt:lpstr>
      <vt:lpstr>Wingdings</vt:lpstr>
      <vt:lpstr>Kante</vt:lpstr>
      <vt:lpstr>PowerPoint-Präsentation</vt:lpstr>
      <vt:lpstr>Inhaltsverzeichnis</vt:lpstr>
      <vt:lpstr>1. Struktur der Prüfungspräsentation  </vt:lpstr>
      <vt:lpstr>2. Formale Leitlinien</vt:lpstr>
      <vt:lpstr>Formale Leitlinien</vt:lpstr>
      <vt:lpstr>Formale Leitlinien</vt:lpstr>
      <vt:lpstr>3. Umgang mit Visualisierungen, Abbildungen, Diagrammen oder Statistiken </vt:lpstr>
      <vt:lpstr>Abbildungen kennzeichnen</vt:lpstr>
      <vt:lpstr>Zitate und Definitionen kennzeichnen</vt:lpstr>
      <vt:lpstr>4. Tipps zum Prüfungsgespräch </vt:lpstr>
      <vt:lpstr>Tipps zum Prüfungsgespräch </vt:lpstr>
      <vt:lpstr>Tipps zum Prüfungsgespräch </vt:lpstr>
      <vt:lpstr>5. Literatur- und Quellenverzeichnis</vt:lpstr>
      <vt:lpstr>Literatur- und Quellenverzeichnis</vt:lpstr>
      <vt:lpstr>Literatur- und Quellenverzeichnis</vt:lpstr>
      <vt:lpstr>Literatur- und Quellenverzeichnis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henrie sta</dc:creator>
  <cp:lastModifiedBy>profilinstaller</cp:lastModifiedBy>
  <cp:revision>21</cp:revision>
  <dcterms:created xsi:type="dcterms:W3CDTF">2020-02-17T15:07:41Z</dcterms:created>
  <dcterms:modified xsi:type="dcterms:W3CDTF">2020-12-09T16:38:41Z</dcterms:modified>
</cp:coreProperties>
</file>