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9" r:id="rId1"/>
  </p:sldMasterIdLst>
  <p:notesMasterIdLst>
    <p:notesMasterId r:id="rId17"/>
  </p:notesMasterIdLst>
  <p:handoutMasterIdLst>
    <p:handoutMasterId r:id="rId18"/>
  </p:handoutMasterIdLst>
  <p:sldIdLst>
    <p:sldId id="299" r:id="rId2"/>
    <p:sldId id="335" r:id="rId3"/>
    <p:sldId id="291" r:id="rId4"/>
    <p:sldId id="290" r:id="rId5"/>
    <p:sldId id="285" r:id="rId6"/>
    <p:sldId id="302" r:id="rId7"/>
    <p:sldId id="304" r:id="rId8"/>
    <p:sldId id="303" r:id="rId9"/>
    <p:sldId id="286" r:id="rId10"/>
    <p:sldId id="287" r:id="rId11"/>
    <p:sldId id="280" r:id="rId12"/>
    <p:sldId id="279" r:id="rId13"/>
    <p:sldId id="305" r:id="rId14"/>
    <p:sldId id="272" r:id="rId15"/>
    <p:sldId id="306" r:id="rId16"/>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9">
          <p15:clr>
            <a:srgbClr val="A4A3A4"/>
          </p15:clr>
        </p15:guide>
        <p15:guide id="2" pos="3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 initials="C" lastIdx="6" clrIdx="0"/>
  <p:cmAuthor id="1" name="profilinstaller" initials="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76C"/>
    <a:srgbClr val="BDCAD3"/>
    <a:srgbClr val="8A0F14"/>
    <a:srgbClr val="003366"/>
    <a:srgbClr val="D2C067"/>
    <a:srgbClr val="0033CC"/>
    <a:srgbClr val="0066FF"/>
    <a:srgbClr val="96D58B"/>
    <a:srgbClr val="8C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6" autoAdjust="0"/>
    <p:restoredTop sz="87251" autoAdjust="0"/>
  </p:normalViewPr>
  <p:slideViewPr>
    <p:cSldViewPr>
      <p:cViewPr varScale="1">
        <p:scale>
          <a:sx n="87" d="100"/>
          <a:sy n="87" d="100"/>
        </p:scale>
        <p:origin x="200" y="736"/>
      </p:cViewPr>
      <p:guideLst>
        <p:guide orient="horz" pos="799"/>
        <p:guide pos="340"/>
      </p:guideLst>
    </p:cSldViewPr>
  </p:slideViewPr>
  <p:outlineViewPr>
    <p:cViewPr>
      <p:scale>
        <a:sx n="33" d="100"/>
        <a:sy n="33" d="100"/>
      </p:scale>
      <p:origin x="0" y="219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880" y="-42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 y="9428584"/>
            <a:ext cx="2945659" cy="496332"/>
          </a:xfrm>
          <a:prstGeom prst="rect">
            <a:avLst/>
          </a:prstGeom>
        </p:spPr>
        <p:txBody>
          <a:bodyPr vert="horz" lIns="95556" tIns="47778" rIns="95556" bIns="47778" rtlCol="0" anchor="b"/>
          <a:lstStyle>
            <a:lvl1pPr algn="l">
              <a:defRPr sz="1300"/>
            </a:lvl1pPr>
          </a:lstStyle>
          <a:p>
            <a:pPr>
              <a:defRPr/>
            </a:pPr>
            <a:endParaRPr lang="de-DE"/>
          </a:p>
        </p:txBody>
      </p:sp>
    </p:spTree>
    <p:extLst>
      <p:ext uri="{BB962C8B-B14F-4D97-AF65-F5344CB8AC3E}">
        <p14:creationId xmlns:p14="http://schemas.microsoft.com/office/powerpoint/2010/main" val="384440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5556" tIns="47778" rIns="95556" bIns="47778" rtlCol="0"/>
          <a:lstStyle>
            <a:lvl1pPr algn="l">
              <a:defRPr sz="1300"/>
            </a:lvl1pPr>
          </a:lstStyle>
          <a:p>
            <a:pPr>
              <a:defRPr/>
            </a:pPr>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5556" tIns="47778" rIns="95556" bIns="47778" rtlCol="0"/>
          <a:lstStyle>
            <a:lvl1pPr algn="r">
              <a:defRPr sz="1300"/>
            </a:lvl1pPr>
          </a:lstStyle>
          <a:p>
            <a:pPr>
              <a:defRPr/>
            </a:pPr>
            <a:fld id="{C7EE03BA-FD3F-4265-BFA8-FBCDCB8AE10D}" type="datetimeFigureOut">
              <a:rPr lang="de-DE"/>
              <a:pPr>
                <a:defRPr/>
              </a:pPr>
              <a:t>25.11.20</a:t>
            </a:fld>
            <a:endParaRPr lang="de-DE"/>
          </a:p>
        </p:txBody>
      </p:sp>
      <p:sp>
        <p:nvSpPr>
          <p:cNvPr id="4" name="Folienbildplatzhalter 3"/>
          <p:cNvSpPr>
            <a:spLocks noGrp="1" noRot="1" noChangeAspect="1"/>
          </p:cNvSpPr>
          <p:nvPr>
            <p:ph type="sldImg" idx="2"/>
          </p:nvPr>
        </p:nvSpPr>
        <p:spPr>
          <a:xfrm>
            <a:off x="917575" y="742950"/>
            <a:ext cx="4962525" cy="3722688"/>
          </a:xfrm>
          <a:prstGeom prst="rect">
            <a:avLst/>
          </a:prstGeom>
          <a:noFill/>
          <a:ln w="12700">
            <a:solidFill>
              <a:prstClr val="black"/>
            </a:solidFill>
          </a:ln>
        </p:spPr>
        <p:txBody>
          <a:bodyPr vert="horz" lIns="95556" tIns="47778" rIns="95556" bIns="47778"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56" tIns="47778" rIns="95556" bIns="47778"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5556" tIns="47778" rIns="95556" bIns="47778"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5556" tIns="47778" rIns="95556" bIns="47778" rtlCol="0" anchor="b"/>
          <a:lstStyle>
            <a:lvl1pPr algn="r">
              <a:defRPr sz="1300"/>
            </a:lvl1pPr>
          </a:lstStyle>
          <a:p>
            <a:pPr>
              <a:defRPr/>
            </a:pPr>
            <a:fld id="{4EA278F8-B6D1-4095-8B4D-0750858CC3B1}" type="slidenum">
              <a:rPr lang="de-DE"/>
              <a:pPr>
                <a:defRPr/>
              </a:pPr>
              <a:t>‹Nr.›</a:t>
            </a:fld>
            <a:endParaRPr lang="de-DE"/>
          </a:p>
        </p:txBody>
      </p:sp>
    </p:spTree>
    <p:extLst>
      <p:ext uri="{BB962C8B-B14F-4D97-AF65-F5344CB8AC3E}">
        <p14:creationId xmlns:p14="http://schemas.microsoft.com/office/powerpoint/2010/main" val="3679815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EA278F8-B6D1-4095-8B4D-0750858CC3B1}" type="slidenum">
              <a:rPr lang="de-DE" smtClean="0"/>
              <a:pPr>
                <a:defRPr/>
              </a:pPr>
              <a:t>2</a:t>
            </a:fld>
            <a:endParaRPr lang="de-DE"/>
          </a:p>
        </p:txBody>
      </p:sp>
    </p:spTree>
    <p:extLst>
      <p:ext uri="{BB962C8B-B14F-4D97-AF65-F5344CB8AC3E}">
        <p14:creationId xmlns:p14="http://schemas.microsoft.com/office/powerpoint/2010/main" val="4133555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E ohne Bild">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8" name="Bild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9" name="Bild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sp>
        <p:nvSpPr>
          <p:cNvPr id="7" name="Textplatzhalter 6"/>
          <p:cNvSpPr>
            <a:spLocks noGrp="1"/>
          </p:cNvSpPr>
          <p:nvPr>
            <p:ph type="body" sz="quarter" idx="11" hasCustomPrompt="1"/>
          </p:nvPr>
        </p:nvSpPr>
        <p:spPr>
          <a:xfrm>
            <a:off x="720000" y="3600000"/>
            <a:ext cx="6660312" cy="388800"/>
          </a:xfrm>
        </p:spPr>
        <p:txBody>
          <a:bodyPr>
            <a:noAutofit/>
          </a:bodyPr>
          <a:lstStyle>
            <a:lvl1pPr marL="0" indent="0" algn="l">
              <a:buNone/>
              <a:defRPr lang="de-DE" sz="1800" smtClean="0">
                <a:solidFill>
                  <a:schemeClr val="bg1"/>
                </a:solidFill>
                <a:effectLst/>
              </a:defRPr>
            </a:lvl1pPr>
          </a:lstStyle>
          <a:p>
            <a:r>
              <a:rPr lang="de-DE" dirty="0">
                <a:effectLst/>
                <a:latin typeface="Verdana" charset="0"/>
              </a:rPr>
              <a:t>Name der/des Dozierenden</a:t>
            </a:r>
          </a:p>
        </p:txBody>
      </p:sp>
      <p:sp>
        <p:nvSpPr>
          <p:cNvPr id="11" name="Textplatzhalter 10"/>
          <p:cNvSpPr>
            <a:spLocks noGrp="1"/>
          </p:cNvSpPr>
          <p:nvPr>
            <p:ph type="body" sz="quarter" idx="12" hasCustomPrompt="1"/>
          </p:nvPr>
        </p:nvSpPr>
        <p:spPr>
          <a:xfrm>
            <a:off x="720725" y="4140000"/>
            <a:ext cx="4202113" cy="718360"/>
          </a:xfrm>
        </p:spPr>
        <p:txBody>
          <a:bodyPr>
            <a:noAutofit/>
          </a:bodyPr>
          <a:lstStyle>
            <a:lvl1pPr marL="0" indent="0">
              <a:buNone/>
              <a:defRPr lang="de-DE" sz="1200" smtClean="0">
                <a:solidFill>
                  <a:schemeClr val="bg1"/>
                </a:solidFill>
                <a:effectLst/>
              </a:defRPr>
            </a:lvl1pPr>
          </a:lstStyle>
          <a:p>
            <a:pPr lvl="0"/>
            <a:r>
              <a:rPr lang="de-DE" dirty="0">
                <a:effectLst/>
                <a:latin typeface="Verdana" charset="0"/>
              </a:rPr>
              <a:t>Veranstaltung │ Datum │ Ort </a:t>
            </a:r>
          </a:p>
        </p:txBody>
      </p:sp>
      <p:pic>
        <p:nvPicPr>
          <p:cNvPr id="16" name="Bild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18" name="Bild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1" name="Textplatzhalter 23"/>
          <p:cNvSpPr>
            <a:spLocks noGrp="1"/>
          </p:cNvSpPr>
          <p:nvPr>
            <p:ph type="body" sz="quarter" idx="10" hasCustomPrompt="1"/>
          </p:nvPr>
        </p:nvSpPr>
        <p:spPr>
          <a:xfrm>
            <a:off x="720000" y="1980000"/>
            <a:ext cx="6660312" cy="1439863"/>
          </a:xfrm>
          <a:ln>
            <a:noFill/>
          </a:ln>
        </p:spPr>
        <p:txBody>
          <a:bodyPr/>
          <a:lstStyle>
            <a:lvl1pPr marL="0" indent="0">
              <a:lnSpc>
                <a:spcPts val="2880"/>
              </a:lnSpc>
              <a:buNone/>
              <a:defRPr lang="de-DE" sz="2800" b="1" i="0" kern="1200" smtClean="0">
                <a:solidFill>
                  <a:schemeClr val="bg1"/>
                </a:solidFill>
                <a:effectLst/>
                <a:latin typeface="Arial" charset="0"/>
                <a:ea typeface="Arial" charset="0"/>
                <a:cs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Inhalt 2">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0" y="594000"/>
            <a:ext cx="1764792" cy="673608"/>
          </a:xfrm>
          <a:prstGeom prst="rect">
            <a:avLst/>
          </a:prstGeom>
        </p:spPr>
      </p:pic>
      <p:sp>
        <p:nvSpPr>
          <p:cNvPr id="4" name="Titel 3"/>
          <p:cNvSpPr>
            <a:spLocks noGrp="1"/>
          </p:cNvSpPr>
          <p:nvPr>
            <p:ph type="title"/>
          </p:nvPr>
        </p:nvSpPr>
        <p:spPr/>
        <p:txBody>
          <a:bodyPr/>
          <a:lstStyle>
            <a:lvl1pPr>
              <a:defRPr sz="2200"/>
            </a:lvl1pPr>
          </a:lstStyle>
          <a:p>
            <a:r>
              <a:rPr lang="de-DE"/>
              <a:t>Titelmasterformat durch Klicken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1" name="Inhaltsplatzhalter 10"/>
          <p:cNvSpPr>
            <a:spLocks noGrp="1"/>
          </p:cNvSpPr>
          <p:nvPr>
            <p:ph sz="quarter" idx="12"/>
          </p:nvPr>
        </p:nvSpPr>
        <p:spPr>
          <a:xfrm>
            <a:off x="720000" y="1800000"/>
            <a:ext cx="7523999" cy="378924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p:cNvSpPr>
            <a:spLocks noGrp="1"/>
          </p:cNvSpPr>
          <p:nvPr>
            <p:ph type="ftr" sz="quarter" idx="13"/>
          </p:nvPr>
        </p:nvSpPr>
        <p:spPr/>
        <p:txBody>
          <a:bodyPr/>
          <a:lstStyle/>
          <a:p>
            <a:r>
              <a:rPr lang="de-DE"/>
              <a:t>Crashkurs wissenschaftliche Literatur </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Inhalt 3">
    <p:spTree>
      <p:nvGrpSpPr>
        <p:cNvPr id="1" name=""/>
        <p:cNvGrpSpPr/>
        <p:nvPr/>
      </p:nvGrpSpPr>
      <p:grpSpPr>
        <a:xfrm>
          <a:off x="0" y="0"/>
          <a:ext cx="0" cy="0"/>
          <a:chOff x="0" y="0"/>
          <a:chExt cx="0" cy="0"/>
        </a:xfrm>
      </p:grpSpPr>
      <p:sp>
        <p:nvSpPr>
          <p:cNvPr id="7" name="Foliennummernplatzhalter 6"/>
          <p:cNvSpPr>
            <a:spLocks noGrp="1"/>
          </p:cNvSpPr>
          <p:nvPr>
            <p:ph type="sldNum" sz="quarter" idx="11"/>
          </p:nvPr>
        </p:nvSpPr>
        <p:spPr/>
        <p:txBody>
          <a:bodyPr/>
          <a:lstStyle/>
          <a:p>
            <a:fld id="{30B5E4E8-4D8F-B148-B96B-8DD5FFB7AF62}" type="slidenum">
              <a:rPr lang="de-DE" smtClean="0"/>
              <a:pPr/>
              <a:t>‹Nr.›</a:t>
            </a:fld>
            <a:endParaRPr lang="de-DE" dirty="0"/>
          </a:p>
        </p:txBody>
      </p:sp>
      <p:sp>
        <p:nvSpPr>
          <p:cNvPr id="8" name="Titel 7"/>
          <p:cNvSpPr>
            <a:spLocks noGrp="1"/>
          </p:cNvSpPr>
          <p:nvPr>
            <p:ph type="title"/>
          </p:nvPr>
        </p:nvSpPr>
        <p:spPr/>
        <p:txBody>
          <a:bodyPr/>
          <a:lstStyle>
            <a:lvl1pPr>
              <a:defRPr sz="2200"/>
            </a:lvl1pPr>
          </a:lstStyle>
          <a:p>
            <a:r>
              <a:rPr lang="de-DE"/>
              <a:t>Titelmasterformat durch Klicken bearbeiten</a:t>
            </a:r>
            <a:endParaRPr lang="de-DE" dirty="0"/>
          </a:p>
        </p:txBody>
      </p:sp>
      <p:pic>
        <p:nvPicPr>
          <p:cNvPr id="10"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2400" y="5130000"/>
            <a:ext cx="2813304" cy="1179576"/>
          </a:xfrm>
          <a:prstGeom prst="rect">
            <a:avLst/>
          </a:prstGeom>
        </p:spPr>
      </p:pic>
      <p:sp>
        <p:nvSpPr>
          <p:cNvPr id="11" name="Inhaltsplatzhalter 10"/>
          <p:cNvSpPr>
            <a:spLocks noGrp="1"/>
          </p:cNvSpPr>
          <p:nvPr>
            <p:ph sz="quarter" idx="12"/>
          </p:nvPr>
        </p:nvSpPr>
        <p:spPr>
          <a:xfrm>
            <a:off x="720000" y="1800000"/>
            <a:ext cx="7523999" cy="378924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ußzeilenplatzhalter 11"/>
          <p:cNvSpPr>
            <a:spLocks noGrp="1"/>
          </p:cNvSpPr>
          <p:nvPr>
            <p:ph type="ftr" sz="quarter" idx="13"/>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543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Inhalt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sz="2200"/>
            </a:lvl1pPr>
          </a:lstStyle>
          <a:p>
            <a:r>
              <a:rPr lang="de-DE"/>
              <a:t>Titelmasterformat durch Klicken bearbeiten</a:t>
            </a:r>
            <a:endParaRPr lang="de-DE" dirty="0"/>
          </a:p>
        </p:txBody>
      </p:sp>
      <p:sp>
        <p:nvSpPr>
          <p:cNvPr id="5" name="Foliennummernplatzhalter 4"/>
          <p:cNvSpPr>
            <a:spLocks noGrp="1"/>
          </p:cNvSpPr>
          <p:nvPr>
            <p:ph type="sldNum" sz="quarter" idx="16"/>
          </p:nvPr>
        </p:nvSpPr>
        <p:spPr/>
        <p:txBody>
          <a:bodyPr/>
          <a:lstStyle/>
          <a:p>
            <a:fld id="{30B5E4E8-4D8F-B148-B96B-8DD5FFB7AF62}" type="slidenum">
              <a:rPr lang="de-DE" smtClean="0"/>
              <a:pPr/>
              <a:t>‹Nr.›</a:t>
            </a:fld>
            <a:endParaRPr lang="de-DE" dirty="0"/>
          </a:p>
        </p:txBody>
      </p:sp>
      <p:sp>
        <p:nvSpPr>
          <p:cNvPr id="12" name="Bildplatzhalter 8"/>
          <p:cNvSpPr>
            <a:spLocks noGrp="1"/>
          </p:cNvSpPr>
          <p:nvPr>
            <p:ph type="pic" sz="quarter" idx="12"/>
          </p:nvPr>
        </p:nvSpPr>
        <p:spPr>
          <a:xfrm>
            <a:off x="4788024" y="1800000"/>
            <a:ext cx="3455976"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7" name="Inhaltsplatzhalter 6"/>
          <p:cNvSpPr>
            <a:spLocks noGrp="1"/>
          </p:cNvSpPr>
          <p:nvPr>
            <p:ph sz="quarter" idx="17"/>
          </p:nvPr>
        </p:nvSpPr>
        <p:spPr>
          <a:xfrm>
            <a:off x="720001" y="1800000"/>
            <a:ext cx="3491959" cy="3600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p:cNvSpPr>
            <a:spLocks noGrp="1"/>
          </p:cNvSpPr>
          <p:nvPr>
            <p:ph type="ftr" sz="quarter" idx="18"/>
          </p:nvPr>
        </p:nvSpPr>
        <p:spPr/>
        <p:txBody>
          <a:bodyPr/>
          <a:lstStyle/>
          <a:p>
            <a:r>
              <a:rPr lang="de-DE"/>
              <a:t>Crashkurs wissenschaftliche Literatur </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Inhalt 5">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sz="2200"/>
            </a:lvl1pPr>
          </a:lstStyle>
          <a:p>
            <a:r>
              <a:rPr lang="de-DE"/>
              <a:t>Titelmasterformat durch Klicken bearbeiten</a:t>
            </a:r>
            <a:endParaRPr lang="de-DE" dirty="0"/>
          </a:p>
        </p:txBody>
      </p:sp>
      <p:sp>
        <p:nvSpPr>
          <p:cNvPr id="5" name="Foliennummernplatzhalter 4"/>
          <p:cNvSpPr>
            <a:spLocks noGrp="1"/>
          </p:cNvSpPr>
          <p:nvPr>
            <p:ph type="sldNum" sz="quarter" idx="16"/>
          </p:nvPr>
        </p:nvSpPr>
        <p:spPr/>
        <p:txBody>
          <a:bodyPr/>
          <a:lstStyle/>
          <a:p>
            <a:fld id="{30B5E4E8-4D8F-B148-B96B-8DD5FFB7AF62}" type="slidenum">
              <a:rPr lang="de-DE" smtClean="0"/>
              <a:pPr/>
              <a:t>‹Nr.›</a:t>
            </a:fld>
            <a:endParaRPr lang="de-DE" dirty="0"/>
          </a:p>
        </p:txBody>
      </p:sp>
      <p:sp>
        <p:nvSpPr>
          <p:cNvPr id="12" name="Bildplatzhalter 8"/>
          <p:cNvSpPr>
            <a:spLocks noGrp="1"/>
          </p:cNvSpPr>
          <p:nvPr>
            <p:ph type="pic" sz="quarter" idx="12"/>
          </p:nvPr>
        </p:nvSpPr>
        <p:spPr>
          <a:xfrm>
            <a:off x="720000" y="1800000"/>
            <a:ext cx="3455976"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7" name="Inhaltsplatzhalter 6"/>
          <p:cNvSpPr>
            <a:spLocks noGrp="1"/>
          </p:cNvSpPr>
          <p:nvPr>
            <p:ph sz="quarter" idx="17"/>
          </p:nvPr>
        </p:nvSpPr>
        <p:spPr>
          <a:xfrm>
            <a:off x="4752041" y="1799325"/>
            <a:ext cx="3491959" cy="3600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Fußzeilenplatzhalter 12"/>
          <p:cNvSpPr>
            <a:spLocks noGrp="1"/>
          </p:cNvSpPr>
          <p:nvPr>
            <p:ph type="ftr" sz="quarter" idx="18"/>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200632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ie Bi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30B5E4E8-4D8F-B148-B96B-8DD5FFB7AF62}" type="slidenum">
              <a:rPr lang="de-DE" smtClean="0"/>
              <a:pPr/>
              <a:t>‹Nr.›</a:t>
            </a:fld>
            <a:endParaRPr lang="de-DE" dirty="0"/>
          </a:p>
        </p:txBody>
      </p:sp>
      <p:sp>
        <p:nvSpPr>
          <p:cNvPr id="7" name="Titel 6"/>
          <p:cNvSpPr>
            <a:spLocks noGrp="1"/>
          </p:cNvSpPr>
          <p:nvPr>
            <p:ph type="title"/>
          </p:nvPr>
        </p:nvSpPr>
        <p:spPr/>
        <p:txBody>
          <a:bodyPr/>
          <a:lstStyle>
            <a:lvl1pPr>
              <a:defRPr sz="2200"/>
            </a:lvl1pPr>
          </a:lstStyle>
          <a:p>
            <a:r>
              <a:rPr lang="de-DE"/>
              <a:t>Titelmasterformat durch Klicken bearbeiten</a:t>
            </a:r>
            <a:endParaRPr lang="de-DE" dirty="0"/>
          </a:p>
        </p:txBody>
      </p:sp>
      <p:sp>
        <p:nvSpPr>
          <p:cNvPr id="9" name="Bildplatzhalter 8"/>
          <p:cNvSpPr>
            <a:spLocks noGrp="1"/>
          </p:cNvSpPr>
          <p:nvPr>
            <p:ph type="pic" sz="quarter" idx="12"/>
          </p:nvPr>
        </p:nvSpPr>
        <p:spPr>
          <a:xfrm>
            <a:off x="720724" y="1800000"/>
            <a:ext cx="7560000" cy="3600000"/>
          </a:xfrm>
          <a:solidFill>
            <a:srgbClr val="00376C">
              <a:alpha val="5000"/>
            </a:srgbClr>
          </a:solidFill>
        </p:spPr>
        <p:txBody>
          <a:bodyPr/>
          <a:lstStyle>
            <a:lvl1pPr marL="0" indent="0">
              <a:buNone/>
              <a:defRPr/>
            </a:lvl1pPr>
          </a:lstStyle>
          <a:p>
            <a:r>
              <a:rPr lang="de-DE"/>
              <a:t>Bild durch Klicken auf Symbol hinzufügen</a:t>
            </a:r>
            <a:endParaRPr lang="de-DE" dirty="0"/>
          </a:p>
        </p:txBody>
      </p:sp>
      <p:sp>
        <p:nvSpPr>
          <p:cNvPr id="10" name="Fußzeilenplatzhalter 9"/>
          <p:cNvSpPr>
            <a:spLocks noGrp="1"/>
          </p:cNvSpPr>
          <p:nvPr>
            <p:ph type="ftr" sz="quarter" idx="13"/>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2489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5" name="Titel 14"/>
          <p:cNvSpPr>
            <a:spLocks noGrp="1"/>
          </p:cNvSpPr>
          <p:nvPr>
            <p:ph type="title" hasCustomPrompt="1"/>
          </p:nvPr>
        </p:nvSpPr>
        <p:spPr/>
        <p:txBody>
          <a:bodyPr/>
          <a:lstStyle>
            <a:lvl1pPr>
              <a:defRPr lang="de-DE" smtClean="0">
                <a:effectLst/>
              </a:defRPr>
            </a:lvl1pPr>
          </a:lstStyle>
          <a:p>
            <a:r>
              <a:rPr lang="de-DE" dirty="0">
                <a:solidFill>
                  <a:srgbClr val="00497F"/>
                </a:solidFill>
                <a:effectLst/>
                <a:latin typeface="Verdana" charset="0"/>
              </a:rPr>
              <a:t>Literaturverzeichnis</a:t>
            </a:r>
          </a:p>
        </p:txBody>
      </p:sp>
      <p:sp>
        <p:nvSpPr>
          <p:cNvPr id="17" name="Textplatzhalter 16"/>
          <p:cNvSpPr>
            <a:spLocks noGrp="1"/>
          </p:cNvSpPr>
          <p:nvPr>
            <p:ph type="body" sz="quarter" idx="12" hasCustomPrompt="1"/>
          </p:nvPr>
        </p:nvSpPr>
        <p:spPr>
          <a:xfrm>
            <a:off x="720725" y="1800000"/>
            <a:ext cx="7523275" cy="3789240"/>
          </a:xfrm>
        </p:spPr>
        <p:txBody>
          <a:bodyPr>
            <a:noAutofit/>
          </a:bodyPr>
          <a:lstStyle>
            <a:lvl1pPr marL="182563" indent="-182563">
              <a:lnSpc>
                <a:spcPct val="100000"/>
              </a:lnSpc>
              <a:buFont typeface="Arial" charset="0"/>
              <a:buChar char="•"/>
              <a:tabLst/>
              <a:defRPr lang="de-DE" sz="1200" smtClean="0">
                <a:effectLst/>
              </a:defRPr>
            </a:lvl1pPr>
          </a:lstStyle>
          <a:p>
            <a:r>
              <a:rPr lang="de-DE" dirty="0">
                <a:solidFill>
                  <a:srgbClr val="00497F"/>
                </a:solidFill>
                <a:effectLst/>
                <a:latin typeface="Verdana" charset="0"/>
              </a:rPr>
              <a:t>Schrift </a:t>
            </a:r>
            <a:r>
              <a:rPr lang="de-DE" dirty="0" err="1">
                <a:solidFill>
                  <a:srgbClr val="00497F"/>
                </a:solidFill>
                <a:effectLst/>
                <a:latin typeface="Verdana" charset="0"/>
              </a:rPr>
              <a:t>Verdana</a:t>
            </a:r>
            <a:r>
              <a:rPr lang="de-DE" dirty="0">
                <a:solidFill>
                  <a:srgbClr val="00497F"/>
                </a:solidFill>
                <a:effectLst/>
                <a:latin typeface="Verdana" charset="0"/>
              </a:rPr>
              <a:t>, Regulare</a:t>
            </a:r>
          </a:p>
          <a:p>
            <a:r>
              <a:rPr lang="de-DE" dirty="0">
                <a:solidFill>
                  <a:srgbClr val="00497F"/>
                </a:solidFill>
                <a:effectLst/>
                <a:latin typeface="Verdana" charset="0"/>
              </a:rPr>
              <a:t>Ausrichtung: rechtsbündig</a:t>
            </a:r>
          </a:p>
          <a:p>
            <a:r>
              <a:rPr lang="de-DE" dirty="0">
                <a:solidFill>
                  <a:srgbClr val="00497F"/>
                </a:solidFill>
                <a:effectLst/>
                <a:latin typeface="Verdana" charset="0"/>
              </a:rPr>
              <a:t>Schriftgröße: 14 </a:t>
            </a:r>
            <a:r>
              <a:rPr lang="de-DE" dirty="0" err="1">
                <a:solidFill>
                  <a:srgbClr val="00497F"/>
                </a:solidFill>
                <a:effectLst/>
                <a:latin typeface="Verdana" charset="0"/>
              </a:rPr>
              <a:t>pt</a:t>
            </a:r>
            <a:endParaRPr lang="de-DE" dirty="0">
              <a:solidFill>
                <a:srgbClr val="00497F"/>
              </a:solidFill>
              <a:effectLst/>
              <a:latin typeface="Verdana" charset="0"/>
            </a:endParaRPr>
          </a:p>
          <a:p>
            <a:r>
              <a:rPr lang="de-DE" dirty="0">
                <a:solidFill>
                  <a:srgbClr val="00497F"/>
                </a:solidFill>
                <a:effectLst/>
                <a:latin typeface="Verdana" charset="0"/>
              </a:rPr>
              <a:t>Zeilenabstand: einfach, vor Text 6 </a:t>
            </a:r>
            <a:r>
              <a:rPr lang="de-DE" dirty="0" err="1">
                <a:solidFill>
                  <a:srgbClr val="00497F"/>
                </a:solidFill>
                <a:effectLst/>
                <a:latin typeface="Verdana" charset="0"/>
              </a:rPr>
              <a:t>pt</a:t>
            </a:r>
            <a:endParaRPr lang="de-DE" dirty="0">
              <a:solidFill>
                <a:srgbClr val="00497F"/>
              </a:solidFill>
              <a:effectLst/>
              <a:latin typeface="Verdana" charset="0"/>
            </a:endParaRPr>
          </a:p>
          <a:p>
            <a:r>
              <a:rPr lang="de-DE" dirty="0">
                <a:solidFill>
                  <a:srgbClr val="00497F"/>
                </a:solidFill>
                <a:effectLst/>
                <a:latin typeface="Verdana" charset="0"/>
              </a:rPr>
              <a:t>Schriftfarbe: RGB 0/55/108</a:t>
            </a:r>
          </a:p>
        </p:txBody>
      </p:sp>
      <p:sp>
        <p:nvSpPr>
          <p:cNvPr id="19" name="Fußzeilenplatzhalter 18"/>
          <p:cNvSpPr>
            <a:spLocks noGrp="1"/>
          </p:cNvSpPr>
          <p:nvPr>
            <p:ph type="ftr" sz="quarter" idx="13"/>
          </p:nvPr>
        </p:nvSpPr>
        <p:spPr/>
        <p:txBody>
          <a:bodyPr/>
          <a:lstStyle/>
          <a:p>
            <a:r>
              <a:rPr lang="de-DE"/>
              <a:t>Crashkurs wissenschaftliche Literatur </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Vielen Dank">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sp>
        <p:nvSpPr>
          <p:cNvPr id="5" name="Textplatzhalter 4"/>
          <p:cNvSpPr>
            <a:spLocks noGrp="1"/>
          </p:cNvSpPr>
          <p:nvPr>
            <p:ph type="body" sz="quarter" idx="10" hasCustomPrompt="1"/>
          </p:nvPr>
        </p:nvSpPr>
        <p:spPr>
          <a:xfrm>
            <a:off x="-480" y="2160000"/>
            <a:ext cx="9144480" cy="1296715"/>
          </a:xfrm>
        </p:spPr>
        <p:txBody>
          <a:bodyPr>
            <a:noAutofit/>
          </a:bodyPr>
          <a:lstStyle>
            <a:lvl1pPr marL="0" indent="0" algn="ctr">
              <a:buNone/>
              <a:defRPr sz="3200" b="1">
                <a:solidFill>
                  <a:schemeClr val="bg1"/>
                </a:solidFill>
              </a:defRPr>
            </a:lvl1pPr>
          </a:lstStyle>
          <a:p>
            <a:pPr lvl="0"/>
            <a:r>
              <a:rPr lang="de-DE" dirty="0"/>
              <a:t>Vielen Dank!</a:t>
            </a:r>
          </a:p>
        </p:txBody>
      </p:sp>
      <p:pic>
        <p:nvPicPr>
          <p:cNvPr id="18" name="Bild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hluss-Folie Kontakt">
    <p:spTree>
      <p:nvGrpSpPr>
        <p:cNvPr id="1" name=""/>
        <p:cNvGrpSpPr/>
        <p:nvPr/>
      </p:nvGrpSpPr>
      <p:grpSpPr>
        <a:xfrm>
          <a:off x="0" y="0"/>
          <a:ext cx="0" cy="0"/>
          <a:chOff x="0" y="0"/>
          <a:chExt cx="0" cy="0"/>
        </a:xfrm>
      </p:grpSpPr>
      <p:sp>
        <p:nvSpPr>
          <p:cNvPr id="6" name="Rechteck 5"/>
          <p:cNvSpPr>
            <a:spLocks noChangeAspect="1"/>
          </p:cNvSpPr>
          <p:nvPr userDrawn="1"/>
        </p:nvSpPr>
        <p:spPr>
          <a:xfrm>
            <a:off x="0" y="0"/>
            <a:ext cx="9144000" cy="540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15" name="Bild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000" y="810000"/>
            <a:ext cx="1764792" cy="673608"/>
          </a:xfrm>
          <a:prstGeom prst="rect">
            <a:avLst/>
          </a:prstGeom>
        </p:spPr>
      </p:pic>
      <p:pic>
        <p:nvPicPr>
          <p:cNvPr id="19" name="Bild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sp>
        <p:nvSpPr>
          <p:cNvPr id="3" name="Textplatzhalter 2"/>
          <p:cNvSpPr>
            <a:spLocks noGrp="1"/>
          </p:cNvSpPr>
          <p:nvPr>
            <p:ph type="body" sz="quarter" idx="10" hasCustomPrompt="1"/>
          </p:nvPr>
        </p:nvSpPr>
        <p:spPr>
          <a:xfrm>
            <a:off x="720000" y="2340000"/>
            <a:ext cx="3852000" cy="224904"/>
          </a:xfrm>
          <a:ln>
            <a:noFill/>
          </a:ln>
        </p:spPr>
        <p:txBody>
          <a:bodyPr lIns="0" tIns="0" rIns="0" bIns="0">
            <a:noAutofit/>
          </a:bodyPr>
          <a:lstStyle>
            <a:lvl1pPr>
              <a:buFontTx/>
              <a:buNone/>
              <a:defRPr lang="de-DE" sz="1200" b="1" i="0" smtClean="0">
                <a:solidFill>
                  <a:schemeClr val="bg1"/>
                </a:solidFill>
                <a:effectLst/>
                <a:latin typeface="Verdana" charset="0"/>
                <a:ea typeface="Verdana" charset="0"/>
                <a:cs typeface="Verdana" charset="0"/>
              </a:defRPr>
            </a:lvl1pPr>
          </a:lstStyle>
          <a:p>
            <a:r>
              <a:rPr lang="de-DE" b="1" dirty="0">
                <a:effectLst/>
                <a:latin typeface="Verdana" charset="0"/>
              </a:rPr>
              <a:t>Kontakt</a:t>
            </a:r>
          </a:p>
        </p:txBody>
      </p:sp>
      <p:sp>
        <p:nvSpPr>
          <p:cNvPr id="5" name="Textplatzhalter 4"/>
          <p:cNvSpPr>
            <a:spLocks noGrp="1"/>
          </p:cNvSpPr>
          <p:nvPr>
            <p:ph type="body" sz="quarter" idx="11" hasCustomPrompt="1"/>
          </p:nvPr>
        </p:nvSpPr>
        <p:spPr>
          <a:xfrm>
            <a:off x="720000" y="2808000"/>
            <a:ext cx="3816350" cy="2089150"/>
          </a:xfrm>
        </p:spPr>
        <p:txBody>
          <a:bodyPr>
            <a:noAutofit/>
          </a:bodyPr>
          <a:lstStyle>
            <a:lvl1pPr marL="0" indent="0">
              <a:buNone/>
              <a:defRPr sz="1200">
                <a:solidFill>
                  <a:schemeClr val="bg1"/>
                </a:solidFill>
              </a:defRPr>
            </a:lvl1pPr>
          </a:lstStyle>
          <a:p>
            <a:r>
              <a:rPr lang="de-DE" dirty="0">
                <a:effectLst/>
                <a:latin typeface="Verdana" charset="0"/>
              </a:rPr>
              <a:t>Vorname, Name</a:t>
            </a:r>
            <a:br>
              <a:rPr lang="de-DE" dirty="0">
                <a:effectLst/>
                <a:latin typeface="Verdana" charset="0"/>
              </a:rPr>
            </a:br>
            <a:r>
              <a:rPr lang="de-DE" dirty="0">
                <a:effectLst/>
                <a:latin typeface="Verdana" charset="0"/>
              </a:rPr>
              <a:t>Position </a:t>
            </a:r>
            <a:r>
              <a:rPr lang="de-DE" dirty="0" err="1">
                <a:effectLst/>
                <a:latin typeface="Verdana" charset="0"/>
              </a:rPr>
              <a:t>xyz</a:t>
            </a:r>
            <a:br>
              <a:rPr lang="de-DE" dirty="0">
                <a:effectLst/>
                <a:latin typeface="Verdana" charset="0"/>
              </a:rPr>
            </a:br>
            <a:r>
              <a:rPr lang="de-DE" dirty="0">
                <a:effectLst/>
                <a:latin typeface="Verdana" charset="0"/>
              </a:rPr>
              <a:t>Professional School </a:t>
            </a:r>
            <a:r>
              <a:rPr lang="de-DE" dirty="0" err="1">
                <a:effectLst/>
                <a:latin typeface="Verdana" charset="0"/>
              </a:rPr>
              <a:t>of</a:t>
            </a:r>
            <a:r>
              <a:rPr lang="de-DE" dirty="0">
                <a:effectLst/>
                <a:latin typeface="Verdana" charset="0"/>
              </a:rPr>
              <a:t> Education (PSE)</a:t>
            </a:r>
            <a:br>
              <a:rPr lang="de-DE" dirty="0">
                <a:effectLst/>
                <a:latin typeface="Verdana" charset="0"/>
              </a:rPr>
            </a:br>
            <a:r>
              <a:rPr lang="de-DE" dirty="0">
                <a:effectLst/>
                <a:latin typeface="Verdana" charset="0"/>
              </a:rPr>
              <a:t>Humboldt-Universität Berlin</a:t>
            </a:r>
            <a:br>
              <a:rPr lang="de-DE" dirty="0">
                <a:effectLst/>
                <a:latin typeface="Verdana" charset="0"/>
              </a:rPr>
            </a:br>
            <a:br>
              <a:rPr lang="de-DE" dirty="0">
                <a:effectLst/>
                <a:latin typeface="Verdana" charset="0"/>
              </a:rPr>
            </a:br>
            <a:r>
              <a:rPr lang="de-DE" dirty="0">
                <a:effectLst/>
                <a:latin typeface="Verdana" charset="0"/>
              </a:rPr>
              <a:t>Telefon: +49 (0)30 0000 0000</a:t>
            </a:r>
            <a:br>
              <a:rPr lang="de-DE" dirty="0">
                <a:effectLst/>
                <a:latin typeface="Verdana" charset="0"/>
              </a:rPr>
            </a:br>
            <a:r>
              <a:rPr lang="de-DE" dirty="0">
                <a:effectLst/>
                <a:latin typeface="Verdana" charset="0"/>
              </a:rPr>
              <a:t>E-Mail: </a:t>
            </a:r>
            <a:r>
              <a:rPr lang="de-DE" dirty="0" err="1">
                <a:effectLst/>
                <a:latin typeface="Verdana" charset="0"/>
              </a:rPr>
              <a:t>vorname.name@hu-berlin.de</a:t>
            </a:r>
            <a:endParaRPr lang="de-DE" dirty="0">
              <a:effectLst/>
              <a:latin typeface="Verdana" charset="0"/>
            </a:endParaRPr>
          </a:p>
        </p:txBody>
      </p:sp>
      <p:pic>
        <p:nvPicPr>
          <p:cNvPr id="12" name="Bild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13" name="Bild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Titelfolie">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5" name="Bild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17" name="Bild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0" name="Bild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pic>
        <p:nvPicPr>
          <p:cNvPr id="2" name="Bild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pic>
        <p:nvPicPr>
          <p:cNvPr id="4" name="Bild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sp>
        <p:nvSpPr>
          <p:cNvPr id="12" name="Textplatzhalter 2"/>
          <p:cNvSpPr>
            <a:spLocks noGrp="1"/>
          </p:cNvSpPr>
          <p:nvPr>
            <p:ph type="body" sz="quarter" idx="10" hasCustomPrompt="1"/>
          </p:nvPr>
        </p:nvSpPr>
        <p:spPr>
          <a:xfrm>
            <a:off x="720000" y="2952000"/>
            <a:ext cx="3852000" cy="189332"/>
          </a:xfrm>
        </p:spPr>
        <p:txBody>
          <a:bodyPr lIns="0" tIns="0" rIns="0" bIns="0">
            <a:noAutofit/>
          </a:bodyPr>
          <a:lstStyle>
            <a:lvl1pPr>
              <a:buFontTx/>
              <a:buNone/>
              <a:defRPr lang="de-DE" sz="1200" b="1" i="0" smtClean="0">
                <a:solidFill>
                  <a:srgbClr val="00376C"/>
                </a:solidFill>
                <a:effectLst/>
                <a:latin typeface="Verdana" charset="0"/>
                <a:ea typeface="Verdana" charset="0"/>
                <a:cs typeface="Verdana" charset="0"/>
              </a:defRPr>
            </a:lvl1pPr>
          </a:lstStyle>
          <a:p>
            <a:r>
              <a:rPr lang="de-DE" b="1" dirty="0">
                <a:effectLst/>
                <a:latin typeface="Verdana" charset="0"/>
              </a:rPr>
              <a:t>Kontakt</a:t>
            </a:r>
            <a:endParaRPr lang="de-DE" dirty="0">
              <a:effectLst/>
              <a:latin typeface="Verdana" charset="0"/>
            </a:endParaRPr>
          </a:p>
        </p:txBody>
      </p:sp>
      <p:sp>
        <p:nvSpPr>
          <p:cNvPr id="3" name="Rechteck 2"/>
          <p:cNvSpPr/>
          <p:nvPr userDrawn="1"/>
        </p:nvSpPr>
        <p:spPr>
          <a:xfrm>
            <a:off x="720000" y="2160000"/>
            <a:ext cx="2192908" cy="369332"/>
          </a:xfrm>
          <a:prstGeom prst="rect">
            <a:avLst/>
          </a:prstGeom>
        </p:spPr>
        <p:txBody>
          <a:bodyPr wrap="none" lIns="0" tIns="0" rIns="0" bIns="0">
            <a:spAutoFit/>
          </a:bodyPr>
          <a:lstStyle/>
          <a:p>
            <a:r>
              <a:rPr lang="de-DE" sz="2400" b="1" dirty="0">
                <a:solidFill>
                  <a:srgbClr val="00497F"/>
                </a:solidFill>
                <a:effectLst/>
                <a:latin typeface="Verdana" charset="0"/>
              </a:rPr>
              <a:t>Vielen Dank!</a:t>
            </a:r>
            <a:endParaRPr lang="de-DE" sz="2400" dirty="0">
              <a:solidFill>
                <a:srgbClr val="00497F"/>
              </a:solidFill>
              <a:effectLst/>
              <a:latin typeface="Verdana" charset="0"/>
            </a:endParaRPr>
          </a:p>
        </p:txBody>
      </p:sp>
      <p:sp>
        <p:nvSpPr>
          <p:cNvPr id="7" name="Textplatzhalter 6"/>
          <p:cNvSpPr>
            <a:spLocks noGrp="1"/>
          </p:cNvSpPr>
          <p:nvPr>
            <p:ph type="body" sz="quarter" idx="11" hasCustomPrompt="1"/>
          </p:nvPr>
        </p:nvSpPr>
        <p:spPr>
          <a:xfrm>
            <a:off x="720725" y="3204000"/>
            <a:ext cx="3922713" cy="1935162"/>
          </a:xfrm>
        </p:spPr>
        <p:txBody>
          <a:bodyPr>
            <a:noAutofit/>
          </a:bodyPr>
          <a:lstStyle>
            <a:lvl1pPr marL="0" indent="0">
              <a:lnSpc>
                <a:spcPct val="150000"/>
              </a:lnSpc>
              <a:spcBef>
                <a:spcPts val="0"/>
              </a:spcBef>
              <a:buNone/>
              <a:defRPr sz="1200"/>
            </a:lvl1pPr>
          </a:lstStyle>
          <a:p>
            <a:r>
              <a:rPr lang="de-DE" dirty="0">
                <a:effectLst/>
                <a:latin typeface="Verdana" charset="0"/>
              </a:rPr>
              <a:t>Vorname, Name</a:t>
            </a:r>
            <a:br>
              <a:rPr lang="de-DE" dirty="0">
                <a:effectLst/>
                <a:latin typeface="Verdana" charset="0"/>
              </a:rPr>
            </a:br>
            <a:r>
              <a:rPr lang="de-DE" dirty="0">
                <a:effectLst/>
                <a:latin typeface="Verdana" charset="0"/>
              </a:rPr>
              <a:t>Position </a:t>
            </a:r>
            <a:r>
              <a:rPr lang="de-DE" dirty="0" err="1">
                <a:effectLst/>
                <a:latin typeface="Verdana" charset="0"/>
              </a:rPr>
              <a:t>xyz</a:t>
            </a:r>
            <a:br>
              <a:rPr lang="de-DE" dirty="0">
                <a:effectLst/>
                <a:latin typeface="Verdana" charset="0"/>
              </a:rPr>
            </a:br>
            <a:r>
              <a:rPr lang="de-DE" dirty="0">
                <a:effectLst/>
                <a:latin typeface="Verdana" charset="0"/>
              </a:rPr>
              <a:t>Professional School </a:t>
            </a:r>
            <a:r>
              <a:rPr lang="de-DE" dirty="0" err="1">
                <a:effectLst/>
                <a:latin typeface="Verdana" charset="0"/>
              </a:rPr>
              <a:t>of</a:t>
            </a:r>
            <a:r>
              <a:rPr lang="de-DE" dirty="0">
                <a:effectLst/>
                <a:latin typeface="Verdana" charset="0"/>
              </a:rPr>
              <a:t> Education (PSE)</a:t>
            </a:r>
            <a:br>
              <a:rPr lang="de-DE" dirty="0">
                <a:effectLst/>
                <a:latin typeface="Verdana" charset="0"/>
              </a:rPr>
            </a:br>
            <a:r>
              <a:rPr lang="de-DE" dirty="0">
                <a:effectLst/>
                <a:latin typeface="Verdana" charset="0"/>
              </a:rPr>
              <a:t>Humboldt-Universität Berlin</a:t>
            </a:r>
            <a:br>
              <a:rPr lang="de-DE" dirty="0">
                <a:effectLst/>
                <a:latin typeface="Verdana" charset="0"/>
              </a:rPr>
            </a:br>
            <a:r>
              <a:rPr lang="de-DE" dirty="0">
                <a:effectLst/>
                <a:latin typeface="Verdana" charset="0"/>
              </a:rPr>
              <a:t>Telefon: +49 (0)30 0000 0000</a:t>
            </a:r>
            <a:br>
              <a:rPr lang="de-DE" dirty="0">
                <a:effectLst/>
                <a:latin typeface="Verdana" charset="0"/>
              </a:rPr>
            </a:br>
            <a:r>
              <a:rPr lang="de-DE" dirty="0">
                <a:effectLst/>
                <a:latin typeface="Verdana" charset="0"/>
              </a:rPr>
              <a:t>E-Mail: </a:t>
            </a:r>
            <a:r>
              <a:rPr lang="de-DE" dirty="0" err="1">
                <a:effectLst/>
                <a:latin typeface="Verdana" charset="0"/>
              </a:rPr>
              <a:t>vorname.name@hu-berlin.de</a:t>
            </a:r>
            <a:endParaRPr lang="de-DE" dirty="0">
              <a:effectLst/>
              <a:latin typeface="Verdana"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U Berlin mit Bild">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6" y="-1056"/>
            <a:ext cx="9144000" cy="5401056"/>
          </a:xfrm>
          <a:prstGeom prst="rect">
            <a:avLst/>
          </a:prstGeom>
        </p:spPr>
      </p:pic>
      <p:sp>
        <p:nvSpPr>
          <p:cNvPr id="6" name="Rechteck 5"/>
          <p:cNvSpPr>
            <a:spLocks/>
          </p:cNvSpPr>
          <p:nvPr userDrawn="1"/>
        </p:nvSpPr>
        <p:spPr>
          <a:xfrm>
            <a:off x="0" y="2169000"/>
            <a:ext cx="9144000" cy="3240000"/>
          </a:xfrm>
          <a:prstGeom prst="rect">
            <a:avLst/>
          </a:prstGeom>
          <a:solidFill>
            <a:srgbClr val="0037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4" name="Bild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19" name="Bild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18" name="Bild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00000" y="1663200"/>
            <a:ext cx="1764792" cy="673608"/>
          </a:xfrm>
          <a:prstGeom prst="rect">
            <a:avLst/>
          </a:prstGeom>
        </p:spPr>
      </p:pic>
      <p:sp>
        <p:nvSpPr>
          <p:cNvPr id="23" name="Textplatzhalter 26"/>
          <p:cNvSpPr>
            <a:spLocks noGrp="1"/>
          </p:cNvSpPr>
          <p:nvPr>
            <p:ph type="body" sz="quarter" idx="11" hasCustomPrompt="1"/>
          </p:nvPr>
        </p:nvSpPr>
        <p:spPr>
          <a:xfrm>
            <a:off x="720000" y="4212000"/>
            <a:ext cx="7164000" cy="295200"/>
          </a:xfrm>
        </p:spPr>
        <p:txBody>
          <a:bodyPr>
            <a:noAutofit/>
          </a:bodyPr>
          <a:lstStyle>
            <a:lvl1pPr marL="0" indent="0">
              <a:buNone/>
              <a:defRPr lang="de-DE" sz="1800" smtClean="0">
                <a:solidFill>
                  <a:schemeClr val="bg1"/>
                </a:solidFill>
                <a:effectLst/>
              </a:defRPr>
            </a:lvl1pPr>
          </a:lstStyle>
          <a:p>
            <a:r>
              <a:rPr lang="de-DE" dirty="0">
                <a:effectLst/>
                <a:latin typeface="Verdana" charset="0"/>
              </a:rPr>
              <a:t>Name der/des Dozierenden</a:t>
            </a:r>
          </a:p>
        </p:txBody>
      </p:sp>
      <p:sp>
        <p:nvSpPr>
          <p:cNvPr id="24" name="Textplatzhalter 28"/>
          <p:cNvSpPr>
            <a:spLocks noGrp="1"/>
          </p:cNvSpPr>
          <p:nvPr>
            <p:ph type="body" sz="quarter" idx="12" hasCustomPrompt="1"/>
          </p:nvPr>
        </p:nvSpPr>
        <p:spPr>
          <a:xfrm>
            <a:off x="720725" y="4716000"/>
            <a:ext cx="4320000" cy="410952"/>
          </a:xfrm>
        </p:spPr>
        <p:txBody>
          <a:bodyPr>
            <a:noAutofit/>
          </a:bodyPr>
          <a:lstStyle>
            <a:lvl1pPr marL="0" indent="0">
              <a:buNone/>
              <a:defRPr lang="de-DE" sz="1200" smtClean="0">
                <a:solidFill>
                  <a:schemeClr val="bg1"/>
                </a:solidFill>
                <a:effectLst/>
              </a:defRPr>
            </a:lvl1pPr>
          </a:lstStyle>
          <a:p>
            <a:r>
              <a:rPr lang="de-DE" dirty="0">
                <a:effectLst/>
                <a:latin typeface="Verdana" charset="0"/>
              </a:rPr>
              <a:t>Veranstaltung │ Datum │ Ort</a:t>
            </a:r>
          </a:p>
        </p:txBody>
      </p:sp>
      <p:pic>
        <p:nvPicPr>
          <p:cNvPr id="25" name="Bild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6" name="Bild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8" name="Textplatzhalter 23"/>
          <p:cNvSpPr>
            <a:spLocks noGrp="1"/>
          </p:cNvSpPr>
          <p:nvPr>
            <p:ph type="body" sz="quarter" idx="10" hasCustomPrompt="1"/>
          </p:nvPr>
        </p:nvSpPr>
        <p:spPr>
          <a:xfrm>
            <a:off x="720000" y="2736000"/>
            <a:ext cx="6660312" cy="1439863"/>
          </a:xfrm>
          <a:ln>
            <a:noFill/>
          </a:ln>
        </p:spPr>
        <p:txBody>
          <a:bodyPr/>
          <a:lstStyle>
            <a:lvl1pPr marL="0" indent="0">
              <a:lnSpc>
                <a:spcPts val="2880"/>
              </a:lnSpc>
              <a:buNone/>
              <a:defRPr lang="de-DE" sz="2800" b="1" kern="1200" smtClean="0">
                <a:solidFill>
                  <a:schemeClr val="bg1"/>
                </a:solidFill>
                <a:effectLst/>
                <a:latin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E mit Bild">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6629" cy="2170800"/>
          </a:xfrm>
          <a:prstGeom prst="rect">
            <a:avLst/>
          </a:prstGeom>
        </p:spPr>
      </p:pic>
      <p:sp>
        <p:nvSpPr>
          <p:cNvPr id="6" name="Rechteck 5"/>
          <p:cNvSpPr>
            <a:spLocks/>
          </p:cNvSpPr>
          <p:nvPr userDrawn="1"/>
        </p:nvSpPr>
        <p:spPr>
          <a:xfrm>
            <a:off x="0" y="2169000"/>
            <a:ext cx="9144000" cy="324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4" name="Bild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60000"/>
            <a:ext cx="2118360" cy="911352"/>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00000" y="1663200"/>
            <a:ext cx="1764792" cy="673608"/>
          </a:xfrm>
          <a:prstGeom prst="rect">
            <a:avLst/>
          </a:prstGeom>
        </p:spPr>
      </p:pic>
      <p:pic>
        <p:nvPicPr>
          <p:cNvPr id="19" name="Bild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3000" y="4057200"/>
            <a:ext cx="4221480" cy="2014728"/>
          </a:xfrm>
          <a:prstGeom prst="rect">
            <a:avLst/>
          </a:prstGeom>
        </p:spPr>
      </p:pic>
      <p:pic>
        <p:nvPicPr>
          <p:cNvPr id="24" name="Bild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5" name="Bild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6" name="Textplatzhalter 23"/>
          <p:cNvSpPr>
            <a:spLocks noGrp="1"/>
          </p:cNvSpPr>
          <p:nvPr>
            <p:ph type="body" sz="quarter" idx="10" hasCustomPrompt="1"/>
          </p:nvPr>
        </p:nvSpPr>
        <p:spPr>
          <a:xfrm>
            <a:off x="720000" y="2736000"/>
            <a:ext cx="6660312" cy="1439863"/>
          </a:xfrm>
          <a:ln>
            <a:noFill/>
          </a:ln>
        </p:spPr>
        <p:txBody>
          <a:bodyPr/>
          <a:lstStyle>
            <a:lvl1pPr marL="0" indent="0">
              <a:lnSpc>
                <a:spcPts val="2880"/>
              </a:lnSpc>
              <a:buNone/>
              <a:defRPr lang="de-DE" sz="2800" b="1" kern="1200" smtClean="0">
                <a:solidFill>
                  <a:schemeClr val="bg1"/>
                </a:solidFill>
                <a:effectLst/>
                <a:latin typeface="Arial" charset="0"/>
              </a:defRPr>
            </a:lvl1pPr>
          </a:lstStyle>
          <a:p>
            <a:r>
              <a:rPr lang="de-DE" sz="2400" b="1" kern="1200" dirty="0">
                <a:solidFill>
                  <a:schemeClr val="bg1"/>
                </a:solidFill>
                <a:effectLst/>
                <a:latin typeface="Arial" charset="0"/>
                <a:ea typeface="+mn-ea"/>
                <a:cs typeface="+mn-cs"/>
              </a:rPr>
              <a:t>Herzlich Willkommen</a:t>
            </a:r>
            <a:br>
              <a:rPr lang="de-DE" sz="2400" b="1" kern="1200" dirty="0">
                <a:solidFill>
                  <a:schemeClr val="bg1"/>
                </a:solidFill>
                <a:effectLst/>
                <a:latin typeface="Arial" charset="0"/>
                <a:ea typeface="+mn-ea"/>
                <a:cs typeface="+mn-cs"/>
              </a:rPr>
            </a:br>
            <a:r>
              <a:rPr lang="de-DE" sz="2400" b="1" kern="1200" dirty="0">
                <a:solidFill>
                  <a:schemeClr val="bg1"/>
                </a:solidFill>
                <a:effectLst/>
                <a:latin typeface="Arial" charset="0"/>
                <a:ea typeface="+mn-ea"/>
                <a:cs typeface="+mn-cs"/>
              </a:rPr>
              <a:t>Hier steht die Headline / der Titel der </a:t>
            </a:r>
            <a:r>
              <a:rPr lang="de-DE" sz="2400" b="1" kern="1200" dirty="0" err="1">
                <a:solidFill>
                  <a:schemeClr val="bg1"/>
                </a:solidFill>
                <a:effectLst/>
                <a:latin typeface="Arial" charset="0"/>
                <a:ea typeface="+mn-ea"/>
                <a:cs typeface="+mn-cs"/>
              </a:rPr>
              <a:t>Powerpoint</a:t>
            </a:r>
            <a:r>
              <a:rPr lang="de-DE" sz="2400" b="1" kern="1200" dirty="0">
                <a:solidFill>
                  <a:schemeClr val="bg1"/>
                </a:solidFill>
                <a:effectLst/>
                <a:latin typeface="Arial" charset="0"/>
                <a:ea typeface="+mn-ea"/>
                <a:cs typeface="+mn-cs"/>
              </a:rPr>
              <a:t>-Präsentation</a:t>
            </a:r>
            <a:endParaRPr lang="de-DE" sz="2400" kern="1200" dirty="0">
              <a:solidFill>
                <a:schemeClr val="bg1"/>
              </a:solidFill>
              <a:effectLst/>
              <a:latin typeface="Arial" charset="0"/>
              <a:ea typeface="+mn-ea"/>
              <a:cs typeface="+mn-cs"/>
            </a:endParaRPr>
          </a:p>
        </p:txBody>
      </p:sp>
      <p:sp>
        <p:nvSpPr>
          <p:cNvPr id="27" name="Textplatzhalter 26"/>
          <p:cNvSpPr>
            <a:spLocks noGrp="1"/>
          </p:cNvSpPr>
          <p:nvPr>
            <p:ph type="body" sz="quarter" idx="11" hasCustomPrompt="1"/>
          </p:nvPr>
        </p:nvSpPr>
        <p:spPr>
          <a:xfrm>
            <a:off x="720000" y="4212000"/>
            <a:ext cx="7164000" cy="295200"/>
          </a:xfrm>
        </p:spPr>
        <p:txBody>
          <a:bodyPr>
            <a:noAutofit/>
          </a:bodyPr>
          <a:lstStyle>
            <a:lvl1pPr marL="0" indent="0">
              <a:buNone/>
              <a:defRPr lang="de-DE" sz="1800" smtClean="0">
                <a:solidFill>
                  <a:schemeClr val="bg1"/>
                </a:solidFill>
                <a:effectLst/>
              </a:defRPr>
            </a:lvl1pPr>
          </a:lstStyle>
          <a:p>
            <a:r>
              <a:rPr lang="de-DE" dirty="0">
                <a:effectLst/>
                <a:latin typeface="Verdana" charset="0"/>
              </a:rPr>
              <a:t>Name der/des Dozierenden</a:t>
            </a:r>
          </a:p>
        </p:txBody>
      </p:sp>
      <p:sp>
        <p:nvSpPr>
          <p:cNvPr id="28" name="Textplatzhalter 28"/>
          <p:cNvSpPr>
            <a:spLocks noGrp="1"/>
          </p:cNvSpPr>
          <p:nvPr>
            <p:ph type="body" sz="quarter" idx="12" hasCustomPrompt="1"/>
          </p:nvPr>
        </p:nvSpPr>
        <p:spPr>
          <a:xfrm>
            <a:off x="720725" y="4716000"/>
            <a:ext cx="4320000" cy="410952"/>
          </a:xfrm>
        </p:spPr>
        <p:txBody>
          <a:bodyPr>
            <a:noAutofit/>
          </a:bodyPr>
          <a:lstStyle>
            <a:lvl1pPr marL="0" indent="0">
              <a:buNone/>
              <a:defRPr lang="de-DE" sz="1200" smtClean="0">
                <a:solidFill>
                  <a:schemeClr val="bg1"/>
                </a:solidFill>
                <a:effectLst/>
              </a:defRPr>
            </a:lvl1pPr>
          </a:lstStyle>
          <a:p>
            <a:r>
              <a:rPr lang="de-DE" dirty="0">
                <a:effectLst/>
                <a:latin typeface="Verdana" charset="0"/>
              </a:rPr>
              <a:t>Veranstaltung │ Datum │ Ort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p:spTree>
      <p:nvGrpSpPr>
        <p:cNvPr id="1" name=""/>
        <p:cNvGrpSpPr/>
        <p:nvPr/>
      </p:nvGrpSpPr>
      <p:grpSpPr>
        <a:xfrm>
          <a:off x="0" y="0"/>
          <a:ext cx="0" cy="0"/>
          <a:chOff x="0" y="0"/>
          <a:chExt cx="0" cy="0"/>
        </a:xfrm>
      </p:grpSpPr>
      <p:sp>
        <p:nvSpPr>
          <p:cNvPr id="32" name="Rechteck 31"/>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15" name="Bild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23" name="Bild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
        <p:nvSpPr>
          <p:cNvPr id="26" name="Textplatzhalter 25"/>
          <p:cNvSpPr>
            <a:spLocks noGrp="1"/>
          </p:cNvSpPr>
          <p:nvPr>
            <p:ph type="body" sz="quarter" idx="10" hasCustomPrompt="1"/>
          </p:nvPr>
        </p:nvSpPr>
        <p:spPr>
          <a:xfrm>
            <a:off x="720000" y="2376000"/>
            <a:ext cx="7164000" cy="1418320"/>
          </a:xfrm>
        </p:spPr>
        <p:txBody>
          <a:bodyPr/>
          <a:lstStyle>
            <a:lvl1pPr marL="0" indent="0">
              <a:lnSpc>
                <a:spcPct val="100000"/>
              </a:lnSpc>
              <a:buNone/>
              <a:defRPr lang="de-DE" sz="2400"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die Headline / der Titel der </a:t>
            </a:r>
            <a:r>
              <a:rPr lang="de-DE" b="1" dirty="0" err="1">
                <a:solidFill>
                  <a:srgbClr val="00497F"/>
                </a:solidFill>
                <a:effectLst/>
                <a:latin typeface="Verdana" charset="0"/>
              </a:rPr>
              <a:t>Powerpoint</a:t>
            </a:r>
            <a:r>
              <a:rPr lang="de-DE" b="1" dirty="0">
                <a:solidFill>
                  <a:srgbClr val="00497F"/>
                </a:solidFill>
                <a:effectLst/>
                <a:latin typeface="Verdana" charset="0"/>
              </a:rPr>
              <a:t>-Präsentation</a:t>
            </a:r>
            <a:endParaRPr lang="de-DE" dirty="0">
              <a:solidFill>
                <a:srgbClr val="00497F"/>
              </a:solidFill>
              <a:effectLst/>
              <a:latin typeface="Verdana" charset="0"/>
            </a:endParaRPr>
          </a:p>
        </p:txBody>
      </p:sp>
      <p:sp>
        <p:nvSpPr>
          <p:cNvPr id="28" name="Textplatzhalter 27"/>
          <p:cNvSpPr>
            <a:spLocks noGrp="1"/>
          </p:cNvSpPr>
          <p:nvPr>
            <p:ph type="body" sz="quarter" idx="11" hasCustomPrompt="1"/>
          </p:nvPr>
        </p:nvSpPr>
        <p:spPr>
          <a:xfrm>
            <a:off x="720725" y="3852000"/>
            <a:ext cx="4067176" cy="294323"/>
          </a:xfrm>
        </p:spPr>
        <p:txBody>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30" name="Textplatzhalter 29"/>
          <p:cNvSpPr>
            <a:spLocks noGrp="1"/>
          </p:cNvSpPr>
          <p:nvPr>
            <p:ph type="body" sz="quarter" idx="12" hasCustomPrompt="1"/>
          </p:nvPr>
        </p:nvSpPr>
        <p:spPr>
          <a:xfrm>
            <a:off x="720001" y="4356000"/>
            <a:ext cx="4067900" cy="647700"/>
          </a:xfrm>
        </p:spPr>
        <p:txBody>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pic>
        <p:nvPicPr>
          <p:cNvPr id="31" name="Bild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mit PSE Bild">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2" name="Bild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
        <p:nvSpPr>
          <p:cNvPr id="24" name="Textplatzhalter 23"/>
          <p:cNvSpPr>
            <a:spLocks noGrp="1"/>
          </p:cNvSpPr>
          <p:nvPr>
            <p:ph type="body" sz="quarter" idx="10" hasCustomPrompt="1"/>
          </p:nvPr>
        </p:nvSpPr>
        <p:spPr>
          <a:xfrm>
            <a:off x="720000" y="2484000"/>
            <a:ext cx="3635976" cy="1197032"/>
          </a:xfrm>
        </p:spPr>
        <p:txBody>
          <a:bodyPr/>
          <a:lstStyle>
            <a:lvl1pPr marL="0" indent="0">
              <a:lnSpc>
                <a:spcPct val="100000"/>
              </a:lnSpc>
              <a:buNone/>
              <a:defRPr lang="de-DE"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Headline der PPT-Präsentation</a:t>
            </a:r>
            <a:endParaRPr lang="de-DE" dirty="0">
              <a:solidFill>
                <a:srgbClr val="00497F"/>
              </a:solidFill>
              <a:effectLst/>
              <a:latin typeface="Verdana" charset="0"/>
            </a:endParaRPr>
          </a:p>
        </p:txBody>
      </p:sp>
      <p:sp>
        <p:nvSpPr>
          <p:cNvPr id="26" name="Textplatzhalter 25"/>
          <p:cNvSpPr>
            <a:spLocks noGrp="1"/>
          </p:cNvSpPr>
          <p:nvPr>
            <p:ph type="body" sz="quarter" idx="11" hasCustomPrompt="1"/>
          </p:nvPr>
        </p:nvSpPr>
        <p:spPr>
          <a:xfrm>
            <a:off x="720000" y="3780001"/>
            <a:ext cx="3635976" cy="396288"/>
          </a:xfrm>
        </p:spPr>
        <p:txBody>
          <a:bodyPr>
            <a:noAutofit/>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28" name="Textplatzhalter 27"/>
          <p:cNvSpPr>
            <a:spLocks noGrp="1"/>
          </p:cNvSpPr>
          <p:nvPr>
            <p:ph type="body" sz="quarter" idx="12" hasCustomPrompt="1"/>
          </p:nvPr>
        </p:nvSpPr>
        <p:spPr>
          <a:xfrm>
            <a:off x="720000" y="4266000"/>
            <a:ext cx="3635976" cy="522289"/>
          </a:xfrm>
        </p:spPr>
        <p:txBody>
          <a:bodyPr>
            <a:normAutofit/>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pic>
        <p:nvPicPr>
          <p:cNvPr id="31" name="Bild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620312"/>
            <a:ext cx="4572000" cy="3599688"/>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32" name="Bild 3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33" name="Bild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allgemein mit HU Bild">
    <p:spTree>
      <p:nvGrpSpPr>
        <p:cNvPr id="1" name=""/>
        <p:cNvGrpSpPr/>
        <p:nvPr/>
      </p:nvGrpSpPr>
      <p:grpSpPr>
        <a:xfrm>
          <a:off x="0" y="0"/>
          <a:ext cx="0" cy="0"/>
          <a:chOff x="0" y="0"/>
          <a:chExt cx="0" cy="0"/>
        </a:xfrm>
      </p:grpSpPr>
      <p:sp>
        <p:nvSpPr>
          <p:cNvPr id="6" name="Rechteck 5"/>
          <p:cNvSpPr>
            <a:spLocks/>
          </p:cNvSpPr>
          <p:nvPr userDrawn="1"/>
        </p:nvSpPr>
        <p:spPr>
          <a:xfrm>
            <a:off x="0" y="1620000"/>
            <a:ext cx="9144000" cy="360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00376C"/>
                </a:solidFill>
              </a:ln>
            </a:endParaRPr>
          </a:p>
        </p:txBody>
      </p:sp>
      <p:pic>
        <p:nvPicPr>
          <p:cNvPr id="8"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360000"/>
            <a:ext cx="899160" cy="899160"/>
          </a:xfrm>
          <a:prstGeom prst="rect">
            <a:avLst/>
          </a:prstGeom>
        </p:spPr>
      </p:pic>
      <p:pic>
        <p:nvPicPr>
          <p:cNvPr id="2" name="Bild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
            <a:ext cx="2813304" cy="1344168"/>
          </a:xfrm>
          <a:prstGeom prst="rect">
            <a:avLst/>
          </a:prstGeom>
        </p:spPr>
      </p:pic>
      <p:sp>
        <p:nvSpPr>
          <p:cNvPr id="12" name="Textplatzhalter 25"/>
          <p:cNvSpPr>
            <a:spLocks noGrp="1"/>
          </p:cNvSpPr>
          <p:nvPr>
            <p:ph type="body" sz="quarter" idx="11" hasCustomPrompt="1"/>
          </p:nvPr>
        </p:nvSpPr>
        <p:spPr>
          <a:xfrm>
            <a:off x="720000" y="3780001"/>
            <a:ext cx="3635976" cy="396288"/>
          </a:xfrm>
        </p:spPr>
        <p:txBody>
          <a:bodyPr>
            <a:noAutofit/>
          </a:bodyPr>
          <a:lstStyle>
            <a:lvl1pPr marL="0" indent="0">
              <a:buNone/>
              <a:defRPr lang="de-DE" sz="1800" smtClean="0">
                <a:effectLst/>
              </a:defRPr>
            </a:lvl1pPr>
          </a:lstStyle>
          <a:p>
            <a:r>
              <a:rPr lang="de-DE" dirty="0">
                <a:solidFill>
                  <a:srgbClr val="00497F"/>
                </a:solidFill>
                <a:effectLst/>
                <a:latin typeface="Verdana" charset="0"/>
              </a:rPr>
              <a:t>Name der/des Dozierenden</a:t>
            </a:r>
          </a:p>
        </p:txBody>
      </p:sp>
      <p:sp>
        <p:nvSpPr>
          <p:cNvPr id="13" name="Textplatzhalter 27"/>
          <p:cNvSpPr>
            <a:spLocks noGrp="1"/>
          </p:cNvSpPr>
          <p:nvPr>
            <p:ph type="body" sz="quarter" idx="12" hasCustomPrompt="1"/>
          </p:nvPr>
        </p:nvSpPr>
        <p:spPr>
          <a:xfrm>
            <a:off x="720000" y="4266000"/>
            <a:ext cx="3635976" cy="522289"/>
          </a:xfrm>
        </p:spPr>
        <p:txBody>
          <a:bodyPr>
            <a:noAutofit/>
          </a:bodyPr>
          <a:lstStyle>
            <a:lvl1pPr marL="0" indent="0">
              <a:buNone/>
              <a:defRPr lang="de-DE" sz="1200" smtClean="0">
                <a:effectLst/>
              </a:defRPr>
            </a:lvl1pPr>
          </a:lstStyle>
          <a:p>
            <a:r>
              <a:rPr lang="de-DE" dirty="0">
                <a:solidFill>
                  <a:srgbClr val="00497F"/>
                </a:solidFill>
                <a:effectLst/>
                <a:latin typeface="Verdana" charset="0"/>
              </a:rPr>
              <a:t>Veranstaltung │ Datum │ Ort </a:t>
            </a:r>
          </a:p>
        </p:txBody>
      </p:sp>
      <p:sp>
        <p:nvSpPr>
          <p:cNvPr id="14" name="Textplatzhalter 23"/>
          <p:cNvSpPr>
            <a:spLocks noGrp="1"/>
          </p:cNvSpPr>
          <p:nvPr>
            <p:ph type="body" sz="quarter" idx="10" hasCustomPrompt="1"/>
          </p:nvPr>
        </p:nvSpPr>
        <p:spPr>
          <a:xfrm>
            <a:off x="720000" y="2484000"/>
            <a:ext cx="3635976" cy="1197032"/>
          </a:xfrm>
        </p:spPr>
        <p:txBody>
          <a:bodyPr/>
          <a:lstStyle>
            <a:lvl1pPr marL="0" indent="0">
              <a:lnSpc>
                <a:spcPct val="100000"/>
              </a:lnSpc>
              <a:buNone/>
              <a:defRPr lang="de-DE" b="1" smtClean="0">
                <a:effectLst/>
              </a:defRPr>
            </a:lvl1pPr>
          </a:lstStyle>
          <a:p>
            <a:r>
              <a:rPr lang="de-DE" b="1" dirty="0">
                <a:solidFill>
                  <a:srgbClr val="00497F"/>
                </a:solidFill>
                <a:effectLst/>
                <a:latin typeface="Verdana" charset="0"/>
              </a:rPr>
              <a:t>Herzlich Willkommen</a:t>
            </a:r>
            <a:br>
              <a:rPr lang="de-DE" b="1" dirty="0">
                <a:solidFill>
                  <a:srgbClr val="00497F"/>
                </a:solidFill>
                <a:effectLst/>
                <a:latin typeface="Verdana" charset="0"/>
              </a:rPr>
            </a:br>
            <a:r>
              <a:rPr lang="de-DE" b="1" dirty="0">
                <a:solidFill>
                  <a:srgbClr val="00497F"/>
                </a:solidFill>
                <a:effectLst/>
                <a:latin typeface="Verdana" charset="0"/>
              </a:rPr>
              <a:t>Hier steht Headline der PPT-Präsentation</a:t>
            </a:r>
            <a:endParaRPr lang="de-DE" dirty="0">
              <a:solidFill>
                <a:srgbClr val="00497F"/>
              </a:solidFill>
              <a:effectLst/>
              <a:latin typeface="Verdana" charset="0"/>
            </a:endParaRPr>
          </a:p>
        </p:txBody>
      </p:sp>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620312"/>
            <a:ext cx="4572000" cy="3599688"/>
          </a:xfrm>
          <a:prstGeom prst="rect">
            <a:avLst/>
          </a:prstGeom>
        </p:spPr>
      </p:pic>
      <p:pic>
        <p:nvPicPr>
          <p:cNvPr id="15" name="Bild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5040" y="1124744"/>
            <a:ext cx="1764792" cy="673608"/>
          </a:xfrm>
          <a:prstGeom prst="rect">
            <a:avLst/>
          </a:prstGeom>
        </p:spPr>
      </p:pic>
      <p:pic>
        <p:nvPicPr>
          <p:cNvPr id="4" name="Bild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24800" y="3866400"/>
            <a:ext cx="4221480" cy="2014728"/>
          </a:xfrm>
          <a:prstGeom prst="rect">
            <a:avLst/>
          </a:prstGeom>
        </p:spPr>
      </p:pic>
      <p:pic>
        <p:nvPicPr>
          <p:cNvPr id="18" name="Bild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2800" y="5832000"/>
            <a:ext cx="1051560" cy="646176"/>
          </a:xfrm>
          <a:prstGeom prst="rect">
            <a:avLst/>
          </a:prstGeom>
        </p:spPr>
      </p:pic>
      <p:pic>
        <p:nvPicPr>
          <p:cNvPr id="19" name="Bild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408" y="5533200"/>
            <a:ext cx="1478280" cy="12771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1">
    <p:spTree>
      <p:nvGrpSpPr>
        <p:cNvPr id="1" name=""/>
        <p:cNvGrpSpPr/>
        <p:nvPr/>
      </p:nvGrpSpPr>
      <p:grpSpPr>
        <a:xfrm>
          <a:off x="0" y="0"/>
          <a:ext cx="0" cy="0"/>
          <a:chOff x="0" y="0"/>
          <a:chExt cx="0" cy="0"/>
        </a:xfrm>
      </p:grpSpPr>
      <p:sp>
        <p:nvSpPr>
          <p:cNvPr id="9" name="Rechteck 8"/>
          <p:cNvSpPr/>
          <p:nvPr userDrawn="1"/>
        </p:nvSpPr>
        <p:spPr>
          <a:xfrm>
            <a:off x="0" y="0"/>
            <a:ext cx="9144000" cy="6120000"/>
          </a:xfrm>
          <a:prstGeom prst="rect">
            <a:avLst/>
          </a:prstGeom>
          <a:solidFill>
            <a:srgbClr val="00376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a:spLocks noChangeAspect="1"/>
          </p:cNvSpPr>
          <p:nvPr userDrawn="1"/>
        </p:nvSpPr>
        <p:spPr>
          <a:xfrm>
            <a:off x="0" y="0"/>
            <a:ext cx="9144000" cy="1080000"/>
          </a:xfrm>
          <a:prstGeom prst="rect">
            <a:avLst/>
          </a:prstGeom>
          <a:solidFill>
            <a:srgbClr val="00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2"/>
          <p:cNvSpPr>
            <a:spLocks noGrp="1" noChangeArrowheads="1"/>
          </p:cNvSpPr>
          <p:nvPr>
            <p:ph type="title" hasCustomPrompt="1"/>
          </p:nvPr>
        </p:nvSpPr>
        <p:spPr bwMode="auto">
          <a:xfrm>
            <a:off x="611188" y="0"/>
            <a:ext cx="763281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2200">
                <a:solidFill>
                  <a:schemeClr val="bg1"/>
                </a:solidFill>
              </a:defRPr>
            </a:lvl1pPr>
          </a:lstStyle>
          <a:p>
            <a:pPr lvl="0"/>
            <a:r>
              <a:rPr lang="de-DE" altLang="en-US" dirty="0" err="1"/>
              <a:t>Inhaltsverzeichniss</a:t>
            </a:r>
            <a:endParaRPr lang="de-DE" altLang="en-US" dirty="0"/>
          </a:p>
        </p:txBody>
      </p:sp>
      <p:pic>
        <p:nvPicPr>
          <p:cNvPr id="14" name="Bild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000" y="180000"/>
            <a:ext cx="719328" cy="719328"/>
          </a:xfrm>
          <a:prstGeom prst="rect">
            <a:avLst/>
          </a:prstGeom>
        </p:spPr>
      </p:pic>
      <p:pic>
        <p:nvPicPr>
          <p:cNvPr id="18" name="Bild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400" y="6246000"/>
            <a:ext cx="719328" cy="557784"/>
          </a:xfrm>
          <a:prstGeom prst="rect">
            <a:avLst/>
          </a:prstGeom>
        </p:spPr>
      </p:pic>
      <p:sp>
        <p:nvSpPr>
          <p:cNvPr id="7" name="Textplatzhalter 6"/>
          <p:cNvSpPr>
            <a:spLocks noGrp="1"/>
          </p:cNvSpPr>
          <p:nvPr>
            <p:ph type="body" sz="quarter" idx="12" hasCustomPrompt="1"/>
          </p:nvPr>
        </p:nvSpPr>
        <p:spPr>
          <a:xfrm>
            <a:off x="611188" y="1773238"/>
            <a:ext cx="7632812" cy="3887787"/>
          </a:xfrm>
        </p:spPr>
        <p:txBody>
          <a:bodyPr/>
          <a:lstStyle>
            <a:lvl1pPr marL="457200" indent="-457200">
              <a:lnSpc>
                <a:spcPts val="3800"/>
              </a:lnSpc>
              <a:buFont typeface="+mj-lt"/>
              <a:buAutoNum type="arabicParenR"/>
              <a:defRPr lang="de-DE" b="0" smtClean="0">
                <a:effectLst/>
              </a:defRPr>
            </a:lvl1pPr>
            <a:lvl2pPr>
              <a:defRPr baseline="0"/>
            </a:lvl2pPr>
          </a:lstStyle>
          <a:p>
            <a:r>
              <a:rPr lang="de-DE" dirty="0">
                <a:solidFill>
                  <a:srgbClr val="00497F"/>
                </a:solidFill>
                <a:effectLst/>
                <a:latin typeface="Verdana" charset="0"/>
              </a:rPr>
              <a:t>Gliederungspunkt</a:t>
            </a:r>
          </a:p>
          <a:p>
            <a:pPr lvl="1"/>
            <a:r>
              <a:rPr lang="de-DE" dirty="0">
                <a:solidFill>
                  <a:srgbClr val="00497F"/>
                </a:solidFill>
                <a:effectLst/>
                <a:latin typeface="Verdana" charset="0"/>
              </a:rPr>
              <a:t>Erster Unterpunkt</a:t>
            </a:r>
          </a:p>
          <a:p>
            <a:pPr lvl="2"/>
            <a:r>
              <a:rPr lang="de-DE" dirty="0">
                <a:solidFill>
                  <a:srgbClr val="00497F"/>
                </a:solidFill>
                <a:effectLst/>
                <a:latin typeface="Verdana" charset="0"/>
              </a:rPr>
              <a:t>Zweiter Unterpunkt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a:p>
            <a:r>
              <a:rPr lang="de-DE" dirty="0">
                <a:solidFill>
                  <a:srgbClr val="00497F"/>
                </a:solidFill>
                <a:effectLst/>
                <a:latin typeface="Verdana" charset="0"/>
              </a:rPr>
              <a:t>Gliederungspunkt</a:t>
            </a:r>
          </a:p>
        </p:txBody>
      </p:sp>
      <p:pic>
        <p:nvPicPr>
          <p:cNvPr id="10" name="Bild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7000" y="594000"/>
            <a:ext cx="1764792" cy="673608"/>
          </a:xfrm>
          <a:prstGeom prst="rect">
            <a:avLst/>
          </a:prstGeom>
        </p:spPr>
      </p:pic>
      <p:pic>
        <p:nvPicPr>
          <p:cNvPr id="22" name="Bild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2400" y="5130000"/>
            <a:ext cx="2813304" cy="1179576"/>
          </a:xfrm>
          <a:prstGeom prst="rect">
            <a:avLst/>
          </a:prstGeom>
        </p:spPr>
      </p:pic>
      <p:sp>
        <p:nvSpPr>
          <p:cNvPr id="24" name="Foliennummernplatzhalter 23"/>
          <p:cNvSpPr>
            <a:spLocks noGrp="1"/>
          </p:cNvSpPr>
          <p:nvPr>
            <p:ph type="sldNum" sz="quarter" idx="14"/>
          </p:nvPr>
        </p:nvSpPr>
        <p:spPr/>
        <p:txBody>
          <a:bodyPr/>
          <a:lstStyle/>
          <a:p>
            <a:fld id="{30B5E4E8-4D8F-B148-B96B-8DD5FFB7AF62}" type="slidenum">
              <a:rPr lang="de-DE" smtClean="0"/>
              <a:pPr/>
              <a:t>‹Nr.›</a:t>
            </a:fld>
            <a:endParaRPr lang="de-DE" dirty="0"/>
          </a:p>
        </p:txBody>
      </p:sp>
      <p:sp>
        <p:nvSpPr>
          <p:cNvPr id="27" name="Fußzeilenplatzhalter 26"/>
          <p:cNvSpPr>
            <a:spLocks noGrp="1"/>
          </p:cNvSpPr>
          <p:nvPr>
            <p:ph type="ftr" sz="quarter" idx="15"/>
          </p:nvPr>
        </p:nvSpPr>
        <p:spPr/>
        <p:txBody>
          <a:bodyPr/>
          <a:lstStyle/>
          <a:p>
            <a:r>
              <a:rPr lang="de-DE"/>
              <a:t>Crashkurs wissenschaftliche Literatur </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Inhalt 1">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sz="2200"/>
            </a:lvl1pPr>
          </a:lstStyle>
          <a:p>
            <a:r>
              <a:rPr lang="de-DE"/>
              <a:t>Titelmasterformat durch Klicken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3" name="Textplatzhalter 12"/>
          <p:cNvSpPr>
            <a:spLocks noGrp="1"/>
          </p:cNvSpPr>
          <p:nvPr>
            <p:ph type="body" sz="quarter" idx="13" hasCustomPrompt="1"/>
          </p:nvPr>
        </p:nvSpPr>
        <p:spPr>
          <a:xfrm>
            <a:off x="720724" y="1800000"/>
            <a:ext cx="7523275" cy="404864"/>
          </a:xfrm>
        </p:spPr>
        <p:txBody>
          <a:bodyPr/>
          <a:lstStyle>
            <a:lvl1pPr marL="0" indent="0">
              <a:buNone/>
              <a:defRPr sz="2000" b="1"/>
            </a:lvl1pPr>
          </a:lstStyle>
          <a:p>
            <a:pPr lvl="0"/>
            <a:r>
              <a:rPr lang="de-DE" dirty="0"/>
              <a:t>Headline</a:t>
            </a:r>
          </a:p>
        </p:txBody>
      </p:sp>
      <p:sp>
        <p:nvSpPr>
          <p:cNvPr id="15" name="Textplatzhalter 14"/>
          <p:cNvSpPr>
            <a:spLocks noGrp="1"/>
          </p:cNvSpPr>
          <p:nvPr>
            <p:ph type="body" sz="quarter" idx="14" hasCustomPrompt="1"/>
          </p:nvPr>
        </p:nvSpPr>
        <p:spPr>
          <a:xfrm>
            <a:off x="720725" y="2340000"/>
            <a:ext cx="7523274" cy="2952750"/>
          </a:xfrm>
        </p:spPr>
        <p:txBody>
          <a:bodyPr>
            <a:noAutofit/>
          </a:bodyPr>
          <a:lstStyle>
            <a:lvl1pPr marL="0" indent="0">
              <a:lnSpc>
                <a:spcPct val="150000"/>
              </a:lnSpc>
              <a:buNone/>
              <a:defRPr sz="1600">
                <a:solidFill>
                  <a:srgbClr val="000000"/>
                </a:solidFill>
              </a:defRPr>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16" name="Fußzeilenplatzhalter 15"/>
          <p:cNvSpPr>
            <a:spLocks noGrp="1"/>
          </p:cNvSpPr>
          <p:nvPr>
            <p:ph type="ftr" sz="quarter" idx="15"/>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343781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lie Inhalt 1">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sz="2200"/>
            </a:lvl1pPr>
          </a:lstStyle>
          <a:p>
            <a:r>
              <a:rPr lang="de-DE"/>
              <a:t>Titelmasterformat durch Klicken bearbeiten</a:t>
            </a:r>
            <a:endParaRPr lang="de-DE" dirty="0"/>
          </a:p>
        </p:txBody>
      </p:sp>
      <p:sp>
        <p:nvSpPr>
          <p:cNvPr id="8" name="Foliennummernplatzhalter 7"/>
          <p:cNvSpPr>
            <a:spLocks noGrp="1"/>
          </p:cNvSpPr>
          <p:nvPr>
            <p:ph type="sldNum" sz="quarter" idx="11"/>
          </p:nvPr>
        </p:nvSpPr>
        <p:spPr/>
        <p:txBody>
          <a:bodyPr/>
          <a:lstStyle/>
          <a:p>
            <a:fld id="{30B5E4E8-4D8F-B148-B96B-8DD5FFB7AF62}" type="slidenum">
              <a:rPr lang="de-DE" smtClean="0"/>
              <a:pPr/>
              <a:t>‹Nr.›</a:t>
            </a:fld>
            <a:endParaRPr lang="de-DE" dirty="0"/>
          </a:p>
        </p:txBody>
      </p:sp>
      <p:sp>
        <p:nvSpPr>
          <p:cNvPr id="11" name="Inhaltsplatzhalter 10"/>
          <p:cNvSpPr>
            <a:spLocks noGrp="1"/>
          </p:cNvSpPr>
          <p:nvPr>
            <p:ph sz="quarter" idx="12"/>
          </p:nvPr>
        </p:nvSpPr>
        <p:spPr>
          <a:xfrm>
            <a:off x="720000" y="1800000"/>
            <a:ext cx="7523999" cy="378924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p:cNvSpPr>
            <a:spLocks noGrp="1"/>
          </p:cNvSpPr>
          <p:nvPr>
            <p:ph type="ftr" sz="quarter" idx="13"/>
          </p:nvPr>
        </p:nvSpPr>
        <p:spPr/>
        <p:txBody>
          <a:bodyPr/>
          <a:lstStyle/>
          <a:p>
            <a:r>
              <a:rPr lang="de-DE"/>
              <a:t>Crashkurs wissenschaftliche Literatur </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a:spLocks noChangeAspect="1"/>
          </p:cNvSpPr>
          <p:nvPr userDrawn="1"/>
        </p:nvSpPr>
        <p:spPr>
          <a:xfrm>
            <a:off x="0" y="0"/>
            <a:ext cx="9144000" cy="1080000"/>
          </a:xfrm>
          <a:prstGeom prst="rect">
            <a:avLst/>
          </a:prstGeom>
          <a:solidFill>
            <a:srgbClr val="00376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p>
        </p:txBody>
      </p:sp>
      <p:sp>
        <p:nvSpPr>
          <p:cNvPr id="1026" name="Rectangle 2"/>
          <p:cNvSpPr>
            <a:spLocks noGrp="1" noChangeArrowheads="1"/>
          </p:cNvSpPr>
          <p:nvPr>
            <p:ph type="title"/>
          </p:nvPr>
        </p:nvSpPr>
        <p:spPr bwMode="auto">
          <a:xfrm>
            <a:off x="720000" y="0"/>
            <a:ext cx="7524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dirty="0"/>
              <a:t>Hier steht der Titel / die Headline</a:t>
            </a:r>
          </a:p>
        </p:txBody>
      </p:sp>
      <p:sp>
        <p:nvSpPr>
          <p:cNvPr id="14" name="Textplatzhalter 2"/>
          <p:cNvSpPr>
            <a:spLocks noGrp="1"/>
          </p:cNvSpPr>
          <p:nvPr>
            <p:ph type="body" idx="1"/>
          </p:nvPr>
        </p:nvSpPr>
        <p:spPr>
          <a:xfrm>
            <a:off x="720000" y="1800000"/>
            <a:ext cx="7524000" cy="3888432"/>
          </a:xfrm>
          <a:prstGeom prst="rect">
            <a:avLst/>
          </a:prstGeom>
        </p:spPr>
        <p:txBody>
          <a:bodyPr vert="horz" lIns="0" tIns="0" rIns="0" bIns="0" rtlCol="0">
            <a:noAutofit/>
          </a:bodyPr>
          <a:lstStyle/>
          <a:p>
            <a:pPr lvl="0"/>
            <a:r>
              <a:rPr lang="de-DE" dirty="0"/>
              <a:t>Text einfügen</a:t>
            </a:r>
          </a:p>
          <a:p>
            <a:pPr lvl="1"/>
            <a:r>
              <a:rPr lang="de-DE" dirty="0"/>
              <a:t>Zweite Ebene – Text einfügen</a:t>
            </a:r>
          </a:p>
          <a:p>
            <a:pPr lvl="2"/>
            <a:r>
              <a:rPr lang="de-DE" dirty="0"/>
              <a:t>Dritte Ebene – Text einfügen</a:t>
            </a:r>
          </a:p>
          <a:p>
            <a:pPr marL="1339850" marR="0" lvl="3" indent="-315913" algn="l" defTabSz="914400" rtl="0" eaLnBrk="0" fontAlgn="base" latinLnBrk="0" hangingPunct="0">
              <a:lnSpc>
                <a:spcPct val="100000"/>
              </a:lnSpc>
              <a:spcBef>
                <a:spcPct val="20000"/>
              </a:spcBef>
              <a:spcAft>
                <a:spcPct val="0"/>
              </a:spcAft>
              <a:buClr>
                <a:srgbClr val="00376C"/>
              </a:buClr>
              <a:buSzPct val="100000"/>
              <a:buFont typeface="Symbol" charset="2"/>
              <a:buChar char="-"/>
              <a:tabLst/>
              <a:defRPr/>
            </a:pPr>
            <a:r>
              <a:rPr lang="de-DE" dirty="0"/>
              <a:t>Vierte Ebene – Text einfügen</a:t>
            </a:r>
          </a:p>
        </p:txBody>
      </p:sp>
      <p:pic>
        <p:nvPicPr>
          <p:cNvPr id="4" name="Bild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44000" y="180000"/>
            <a:ext cx="719328" cy="719328"/>
          </a:xfrm>
          <a:prstGeom prst="rect">
            <a:avLst/>
          </a:prstGeom>
        </p:spPr>
      </p:pic>
      <p:pic>
        <p:nvPicPr>
          <p:cNvPr id="5" name="Bild 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0400" y="6246000"/>
            <a:ext cx="719328" cy="557784"/>
          </a:xfrm>
          <a:prstGeom prst="rect">
            <a:avLst/>
          </a:prstGeom>
        </p:spPr>
      </p:pic>
      <p:sp>
        <p:nvSpPr>
          <p:cNvPr id="6" name="Foliennummernplatzhalter 5"/>
          <p:cNvSpPr>
            <a:spLocks noGrp="1"/>
          </p:cNvSpPr>
          <p:nvPr>
            <p:ph type="sldNum" sz="quarter" idx="4"/>
          </p:nvPr>
        </p:nvSpPr>
        <p:spPr>
          <a:xfrm>
            <a:off x="7524408" y="6120000"/>
            <a:ext cx="719592" cy="737999"/>
          </a:xfrm>
          <a:prstGeom prst="rect">
            <a:avLst/>
          </a:prstGeom>
        </p:spPr>
        <p:txBody>
          <a:bodyPr vert="horz" lIns="0" tIns="0" rIns="0" bIns="45720" rtlCol="0" anchor="ctr"/>
          <a:lstStyle>
            <a:lvl1pPr algn="r">
              <a:defRPr sz="1000">
                <a:solidFill>
                  <a:srgbClr val="00376C"/>
                </a:solidFill>
              </a:defRPr>
            </a:lvl1pPr>
          </a:lstStyle>
          <a:p>
            <a:fld id="{30B5E4E8-4D8F-B148-B96B-8DD5FFB7AF62}" type="slidenum">
              <a:rPr lang="de-DE" smtClean="0"/>
              <a:pPr/>
              <a:t>‹Nr.›</a:t>
            </a:fld>
            <a:endParaRPr lang="de-DE" dirty="0"/>
          </a:p>
        </p:txBody>
      </p:sp>
      <p:sp>
        <p:nvSpPr>
          <p:cNvPr id="8" name="Fußzeilenplatzhalter 7"/>
          <p:cNvSpPr>
            <a:spLocks noGrp="1"/>
          </p:cNvSpPr>
          <p:nvPr>
            <p:ph type="ftr" sz="quarter" idx="3"/>
          </p:nvPr>
        </p:nvSpPr>
        <p:spPr>
          <a:xfrm>
            <a:off x="2051720" y="6120000"/>
            <a:ext cx="5040560" cy="737999"/>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a:t>Crashkurs wissenschaftliche Literatur </a:t>
            </a:r>
            <a:endParaRPr lang="de-DE" dirty="0"/>
          </a:p>
        </p:txBody>
      </p:sp>
    </p:spTree>
  </p:cSld>
  <p:clrMap bg1="lt1" tx1="dk1" bg2="lt2" tx2="dk2" accent1="accent1" accent2="accent2" accent3="accent3" accent4="accent4" accent5="accent5" accent6="accent6" hlink="hlink" folHlink="folHlink"/>
  <p:sldLayoutIdLst>
    <p:sldLayoutId id="2147483961" r:id="rId1"/>
    <p:sldLayoutId id="2147483950" r:id="rId2"/>
    <p:sldLayoutId id="2147483954" r:id="rId3"/>
    <p:sldLayoutId id="2147483955" r:id="rId4"/>
    <p:sldLayoutId id="2147483957" r:id="rId5"/>
    <p:sldLayoutId id="2147483960" r:id="rId6"/>
    <p:sldLayoutId id="2147483956" r:id="rId7"/>
    <p:sldLayoutId id="2147483936" r:id="rId8"/>
    <p:sldLayoutId id="2147483964" r:id="rId9"/>
    <p:sldLayoutId id="2147483963" r:id="rId10"/>
    <p:sldLayoutId id="2147483938" r:id="rId11"/>
    <p:sldLayoutId id="2147483962" r:id="rId12"/>
    <p:sldLayoutId id="2147483949" r:id="rId13"/>
    <p:sldLayoutId id="2147483953" r:id="rId14"/>
    <p:sldLayoutId id="2147483959" r:id="rId15"/>
    <p:sldLayoutId id="2147483951" r:id="rId16"/>
    <p:sldLayoutId id="2147483952" r:id="rId17"/>
    <p:sldLayoutId id="2147483958" r:id="rId18"/>
  </p:sldLayoutIdLst>
  <p:hf hdr="0" dt="0"/>
  <p:txStyles>
    <p:titleStyle>
      <a:lvl1pPr algn="l" rtl="0" eaLnBrk="1" fontAlgn="base" hangingPunct="1">
        <a:spcBef>
          <a:spcPct val="0"/>
        </a:spcBef>
        <a:spcAft>
          <a:spcPct val="0"/>
        </a:spcAft>
        <a:defRPr sz="1800" b="0">
          <a:solidFill>
            <a:srgbClr val="003366"/>
          </a:solidFill>
          <a:latin typeface="Verdana" charset="0"/>
          <a:ea typeface="Verdana" charset="0"/>
          <a:cs typeface="Verdana" charset="0"/>
        </a:defRPr>
      </a:lvl1pPr>
      <a:lvl2pPr algn="ctr" rtl="0" eaLnBrk="1" fontAlgn="base" hangingPunct="1">
        <a:spcBef>
          <a:spcPct val="0"/>
        </a:spcBef>
        <a:spcAft>
          <a:spcPct val="0"/>
        </a:spcAft>
        <a:defRPr sz="4200">
          <a:solidFill>
            <a:srgbClr val="800080"/>
          </a:solidFill>
          <a:latin typeface="Garamond" pitchFamily="18" charset="0"/>
        </a:defRPr>
      </a:lvl2pPr>
      <a:lvl3pPr algn="ctr" rtl="0" eaLnBrk="1" fontAlgn="base" hangingPunct="1">
        <a:spcBef>
          <a:spcPct val="0"/>
        </a:spcBef>
        <a:spcAft>
          <a:spcPct val="0"/>
        </a:spcAft>
        <a:defRPr sz="4200">
          <a:solidFill>
            <a:srgbClr val="800080"/>
          </a:solidFill>
          <a:latin typeface="Garamond" pitchFamily="18" charset="0"/>
        </a:defRPr>
      </a:lvl3pPr>
      <a:lvl4pPr algn="ctr" rtl="0" eaLnBrk="1" fontAlgn="base" hangingPunct="1">
        <a:spcBef>
          <a:spcPct val="0"/>
        </a:spcBef>
        <a:spcAft>
          <a:spcPct val="0"/>
        </a:spcAft>
        <a:defRPr sz="4200">
          <a:solidFill>
            <a:srgbClr val="800080"/>
          </a:solidFill>
          <a:latin typeface="Garamond" pitchFamily="18" charset="0"/>
        </a:defRPr>
      </a:lvl4pPr>
      <a:lvl5pPr algn="ctr" rtl="0" eaLnBrk="1" fontAlgn="base" hangingPunct="1">
        <a:spcBef>
          <a:spcPct val="0"/>
        </a:spcBef>
        <a:spcAft>
          <a:spcPct val="0"/>
        </a:spcAft>
        <a:defRPr sz="4200">
          <a:solidFill>
            <a:srgbClr val="800080"/>
          </a:solidFill>
          <a:latin typeface="Garamond" pitchFamily="18" charset="0"/>
        </a:defRPr>
      </a:lvl5pPr>
      <a:lvl6pPr marL="457200" algn="ctr" rtl="0" eaLnBrk="1" fontAlgn="base" hangingPunct="1">
        <a:spcBef>
          <a:spcPct val="0"/>
        </a:spcBef>
        <a:spcAft>
          <a:spcPct val="0"/>
        </a:spcAft>
        <a:defRPr sz="4200">
          <a:solidFill>
            <a:schemeClr val="tx2"/>
          </a:solidFill>
          <a:latin typeface="Garamond" pitchFamily="18" charset="0"/>
        </a:defRPr>
      </a:lvl6pPr>
      <a:lvl7pPr marL="914400" algn="ctr" rtl="0" eaLnBrk="1" fontAlgn="base" hangingPunct="1">
        <a:spcBef>
          <a:spcPct val="0"/>
        </a:spcBef>
        <a:spcAft>
          <a:spcPct val="0"/>
        </a:spcAft>
        <a:defRPr sz="4200">
          <a:solidFill>
            <a:schemeClr val="tx2"/>
          </a:solidFill>
          <a:latin typeface="Garamond" pitchFamily="18" charset="0"/>
        </a:defRPr>
      </a:lvl7pPr>
      <a:lvl8pPr marL="1371600" algn="ctr" rtl="0" eaLnBrk="1" fontAlgn="base" hangingPunct="1">
        <a:spcBef>
          <a:spcPct val="0"/>
        </a:spcBef>
        <a:spcAft>
          <a:spcPct val="0"/>
        </a:spcAft>
        <a:defRPr sz="4200">
          <a:solidFill>
            <a:schemeClr val="tx2"/>
          </a:solidFill>
          <a:latin typeface="Garamond" pitchFamily="18" charset="0"/>
        </a:defRPr>
      </a:lvl8pPr>
      <a:lvl9pPr marL="1828800" algn="ctr" rtl="0" eaLnBrk="1" fontAlgn="base" hangingPunct="1">
        <a:spcBef>
          <a:spcPct val="0"/>
        </a:spcBef>
        <a:spcAft>
          <a:spcPct val="0"/>
        </a:spcAft>
        <a:defRPr sz="4200">
          <a:solidFill>
            <a:schemeClr val="tx2"/>
          </a:solidFill>
          <a:latin typeface="Garamond" pitchFamily="18" charset="0"/>
        </a:defRPr>
      </a:lvl9pPr>
    </p:titleStyle>
    <p:bodyStyle>
      <a:lvl1pPr marL="457200" indent="-457200" algn="l" rtl="0" eaLnBrk="1" fontAlgn="base" hangingPunct="1">
        <a:spcBef>
          <a:spcPct val="35000"/>
        </a:spcBef>
        <a:spcAft>
          <a:spcPct val="0"/>
        </a:spcAft>
        <a:buClr>
          <a:srgbClr val="00376C"/>
        </a:buClr>
        <a:buSzPct val="100000"/>
        <a:buFont typeface="+mj-lt"/>
        <a:buAutoNum type="arabicPeriod"/>
        <a:defRPr lang="de-DE" altLang="en-US" sz="2000" baseline="0" dirty="0" smtClean="0">
          <a:solidFill>
            <a:srgbClr val="003366"/>
          </a:solidFill>
          <a:latin typeface="Verdana" panose="020B0604030504040204" pitchFamily="34" charset="0"/>
          <a:ea typeface="Verdana" pitchFamily="34" charset="0"/>
          <a:cs typeface="Verdana" pitchFamily="34" charset="0"/>
        </a:defRPr>
      </a:lvl1pPr>
      <a:lvl2pPr marL="687387" indent="-342900" algn="l" rtl="0" eaLnBrk="1" fontAlgn="base" hangingPunct="1">
        <a:spcBef>
          <a:spcPct val="20000"/>
        </a:spcBef>
        <a:spcAft>
          <a:spcPct val="0"/>
        </a:spcAft>
        <a:buClr>
          <a:srgbClr val="00376C"/>
        </a:buClr>
        <a:buSzPct val="100000"/>
        <a:buFont typeface="Arial" charset="0"/>
        <a:buChar char="•"/>
        <a:defRPr sz="2000">
          <a:solidFill>
            <a:srgbClr val="003366"/>
          </a:solidFill>
          <a:latin typeface="Verdana" panose="020B0604030504040204" pitchFamily="34" charset="0"/>
          <a:ea typeface="Verdana" pitchFamily="34" charset="0"/>
          <a:cs typeface="Verdana" pitchFamily="34" charset="0"/>
        </a:defRPr>
      </a:lvl2pPr>
      <a:lvl3pPr marL="1022350" indent="-350838"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3pPr>
      <a:lvl4pPr marL="1339850" marR="0" indent="-315913" algn="l" defTabSz="914400" rtl="0" eaLnBrk="1" fontAlgn="base" latinLnBrk="0" hangingPunct="1">
        <a:lnSpc>
          <a:spcPct val="100000"/>
        </a:lnSpc>
        <a:spcBef>
          <a:spcPct val="20000"/>
        </a:spcBef>
        <a:spcAft>
          <a:spcPct val="0"/>
        </a:spcAft>
        <a:buClr>
          <a:srgbClr val="00376C"/>
        </a:buClr>
        <a:buSzPct val="100000"/>
        <a:buFont typeface="Symbol" charset="2"/>
        <a:buChar char="-"/>
        <a:tabLst/>
        <a:defRPr sz="2000">
          <a:solidFill>
            <a:srgbClr val="003366"/>
          </a:solidFill>
          <a:latin typeface="Verdana" panose="020B0604030504040204" pitchFamily="34" charset="0"/>
          <a:ea typeface="Verdana" pitchFamily="34" charset="0"/>
          <a:cs typeface="Verdana" pitchFamily="34" charset="0"/>
        </a:defRPr>
      </a:lvl4pPr>
      <a:lvl5pPr marL="1681163" indent="-339725" algn="l" rtl="0" eaLnBrk="1" fontAlgn="base" hangingPunct="1">
        <a:spcBef>
          <a:spcPct val="20000"/>
        </a:spcBef>
        <a:spcAft>
          <a:spcPct val="0"/>
        </a:spcAft>
        <a:buClr>
          <a:srgbClr val="00376C"/>
        </a:buClr>
        <a:buSzPct val="100000"/>
        <a:buFont typeface="Symbol" charset="2"/>
        <a:buChar char="-"/>
        <a:defRPr sz="2000">
          <a:solidFill>
            <a:srgbClr val="003366"/>
          </a:solidFill>
          <a:latin typeface="Verdana" panose="020B0604030504040204" pitchFamily="34" charset="0"/>
          <a:ea typeface="Verdana" pitchFamily="34" charset="0"/>
          <a:cs typeface="Verdana"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539552" y="2452331"/>
            <a:ext cx="7056784" cy="1439863"/>
          </a:xfrm>
        </p:spPr>
        <p:txBody>
          <a:bodyPr/>
          <a:lstStyle/>
          <a:p>
            <a:r>
              <a:rPr lang="de-DE" altLang="en-US" dirty="0"/>
              <a:t>Präsentation zum „Crashkurs wissenschaftliche Literatur“</a:t>
            </a:r>
          </a:p>
        </p:txBody>
      </p:sp>
      <p:sp>
        <p:nvSpPr>
          <p:cNvPr id="6" name="Textplatzhalter 2">
            <a:extLst>
              <a:ext uri="{FF2B5EF4-FFF2-40B4-BE49-F238E27FC236}">
                <a16:creationId xmlns:a16="http://schemas.microsoft.com/office/drawing/2014/main" id="{AD534FE5-681E-6A4E-9FD5-FDD1EE85B7DE}"/>
              </a:ext>
            </a:extLst>
          </p:cNvPr>
          <p:cNvSpPr>
            <a:spLocks noGrp="1"/>
          </p:cNvSpPr>
          <p:nvPr>
            <p:ph type="body" sz="quarter" idx="12"/>
          </p:nvPr>
        </p:nvSpPr>
        <p:spPr>
          <a:xfrm>
            <a:off x="539552" y="3443850"/>
            <a:ext cx="6155531" cy="869216"/>
          </a:xfrm>
        </p:spPr>
        <p:txBody>
          <a:bodyPr/>
          <a:lstStyle/>
          <a:p>
            <a:pPr fontAlgn="ctr"/>
            <a:r>
              <a:rPr lang="de-DE" altLang="en-US" b="1" dirty="0"/>
              <a:t>Professional School of Education (PSE) Humboldt-Universität zu Berlin</a:t>
            </a:r>
            <a:endParaRPr lang="de-DE" altLang="en-US" dirty="0"/>
          </a:p>
          <a:p>
            <a:pPr fontAlgn="ctr"/>
            <a:r>
              <a:rPr lang="de-DE" altLang="en-US" dirty="0"/>
              <a:t>Projekt Übergänge | Teilprojekt Humboldt-Schüler*</a:t>
            </a:r>
            <a:r>
              <a:rPr lang="de-DE" altLang="en-US" dirty="0" err="1"/>
              <a:t>innenkolleg</a:t>
            </a:r>
            <a:endParaRPr lang="de-DE" altLang="en-US" dirty="0"/>
          </a:p>
          <a:p>
            <a:pPr fontAlgn="ctr"/>
            <a:r>
              <a:rPr lang="de-DE" altLang="en-US" dirty="0"/>
              <a:t>Sitz: Hausvogteiplatz 5-7, 10117 Berlin | </a:t>
            </a:r>
            <a:r>
              <a:rPr lang="de-DE" altLang="en-US" dirty="0" err="1"/>
              <a:t>pse.hu-berlin.de</a:t>
            </a:r>
            <a:endParaRPr lang="de-DE" altLang="en-US" dirty="0"/>
          </a:p>
          <a:p>
            <a:endParaRPr lang="de-DE" altLang="en-US" dirty="0"/>
          </a:p>
        </p:txBody>
      </p:sp>
    </p:spTree>
    <p:extLst>
      <p:ext uri="{BB962C8B-B14F-4D97-AF65-F5344CB8AC3E}">
        <p14:creationId xmlns:p14="http://schemas.microsoft.com/office/powerpoint/2010/main" val="76303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paraphrasiere ich?</a:t>
            </a:r>
          </a:p>
        </p:txBody>
      </p:sp>
      <p:sp>
        <p:nvSpPr>
          <p:cNvPr id="3" name="Foliennummernplatzhalter 2"/>
          <p:cNvSpPr>
            <a:spLocks noGrp="1"/>
          </p:cNvSpPr>
          <p:nvPr>
            <p:ph type="sldNum" sz="quarter" idx="16"/>
          </p:nvPr>
        </p:nvSpPr>
        <p:spPr/>
        <p:txBody>
          <a:bodyPr/>
          <a:lstStyle/>
          <a:p>
            <a:fld id="{30B5E4E8-4D8F-B148-B96B-8DD5FFB7AF62}" type="slidenum">
              <a:rPr lang="de-DE" smtClean="0"/>
              <a:pPr/>
              <a:t>9</a:t>
            </a:fld>
            <a:endParaRPr lang="de-DE" dirty="0"/>
          </a:p>
        </p:txBody>
      </p:sp>
      <p:sp>
        <p:nvSpPr>
          <p:cNvPr id="6" name="Fußzeilenplatzhalter 5"/>
          <p:cNvSpPr>
            <a:spLocks noGrp="1"/>
          </p:cNvSpPr>
          <p:nvPr>
            <p:ph type="ftr" sz="quarter" idx="18"/>
          </p:nvPr>
        </p:nvSpPr>
        <p:spPr/>
        <p:txBody>
          <a:bodyPr/>
          <a:lstStyle/>
          <a:p>
            <a:r>
              <a:rPr lang="de-DE"/>
              <a:t>Crashkurs wissenschaftliche Literatur </a:t>
            </a:r>
            <a:endParaRPr lang="de-DE" dirty="0"/>
          </a:p>
        </p:txBody>
      </p:sp>
      <p:sp>
        <p:nvSpPr>
          <p:cNvPr id="12" name="Rechteck 11"/>
          <p:cNvSpPr/>
          <p:nvPr/>
        </p:nvSpPr>
        <p:spPr>
          <a:xfrm>
            <a:off x="6660232" y="3423279"/>
            <a:ext cx="2579789" cy="3363741"/>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geeignet für die Wiedergabe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längerer Abschnitte, wenn vorrangig der Inhalt, nicht aber der genaue Wortlaut relevant ist</a:t>
            </a:r>
            <a:endParaRPr lang="de-DE" dirty="0"/>
          </a:p>
          <a:p>
            <a:pPr marL="342900" lvl="0" indent="-342900">
              <a:lnSpc>
                <a:spcPct val="107000"/>
              </a:lnSpc>
              <a:spcAft>
                <a:spcPts val="800"/>
              </a:spcAft>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feld 15"/>
          <p:cNvSpPr txBox="1"/>
          <p:nvPr/>
        </p:nvSpPr>
        <p:spPr>
          <a:xfrm>
            <a:off x="395536" y="5733256"/>
            <a:ext cx="8546841" cy="261610"/>
          </a:xfrm>
          <a:prstGeom prst="rect">
            <a:avLst/>
          </a:prstGeom>
          <a:noFill/>
        </p:spPr>
        <p:txBody>
          <a:bodyPr wrap="square" rtlCol="0">
            <a:spAutoFit/>
          </a:bodyPr>
          <a:lstStyle/>
          <a:p>
            <a:r>
              <a:rPr lang="de-DE" sz="1100" dirty="0"/>
              <a:t>Quelle: Rost, F. 2012. Lern- und Arbeitstechniken für das Studium. 7. überarbeitete und aktualisierte Auflage. Wiesbaden. Springer Fachmedien </a:t>
            </a:r>
          </a:p>
        </p:txBody>
      </p:sp>
      <p:graphicFrame>
        <p:nvGraphicFramePr>
          <p:cNvPr id="5" name="Tabelle 4"/>
          <p:cNvGraphicFramePr>
            <a:graphicFrameLocks noGrp="1"/>
          </p:cNvGraphicFramePr>
          <p:nvPr>
            <p:extLst>
              <p:ext uri="{D42A27DB-BD31-4B8C-83A1-F6EECF244321}">
                <p14:modId xmlns:p14="http://schemas.microsoft.com/office/powerpoint/2010/main" val="1559191376"/>
              </p:ext>
            </p:extLst>
          </p:nvPr>
        </p:nvGraphicFramePr>
        <p:xfrm>
          <a:off x="395532" y="1340768"/>
          <a:ext cx="6048675" cy="4156324"/>
        </p:xfrm>
        <a:graphic>
          <a:graphicData uri="http://schemas.openxmlformats.org/drawingml/2006/table">
            <a:tbl>
              <a:tblPr firstRow="1" bandRow="1">
                <a:tableStyleId>{5C22544A-7EE6-4342-B048-85BDC9FD1C3A}</a:tableStyleId>
              </a:tblPr>
              <a:tblGrid>
                <a:gridCol w="3140658">
                  <a:extLst>
                    <a:ext uri="{9D8B030D-6E8A-4147-A177-3AD203B41FA5}">
                      <a16:colId xmlns:a16="http://schemas.microsoft.com/office/drawing/2014/main" val="1546148244"/>
                    </a:ext>
                  </a:extLst>
                </a:gridCol>
                <a:gridCol w="2908017">
                  <a:extLst>
                    <a:ext uri="{9D8B030D-6E8A-4147-A177-3AD203B41FA5}">
                      <a16:colId xmlns:a16="http://schemas.microsoft.com/office/drawing/2014/main" val="3284072631"/>
                    </a:ext>
                  </a:extLst>
                </a:gridCol>
              </a:tblGrid>
              <a:tr h="373338">
                <a:tc>
                  <a:txBody>
                    <a:bodyPr/>
                    <a:lstStyle/>
                    <a:p>
                      <a:r>
                        <a:rPr lang="de-DE" sz="1600" dirty="0"/>
                        <a:t>Zitat</a:t>
                      </a:r>
                    </a:p>
                  </a:txBody>
                  <a:tcPr/>
                </a:tc>
                <a:tc>
                  <a:txBody>
                    <a:bodyPr/>
                    <a:lstStyle/>
                    <a:p>
                      <a:r>
                        <a:rPr lang="de-DE" sz="1600" dirty="0"/>
                        <a:t>Paraphrase</a:t>
                      </a:r>
                    </a:p>
                  </a:txBody>
                  <a:tcPr/>
                </a:tc>
                <a:extLst>
                  <a:ext uri="{0D108BD9-81ED-4DB2-BD59-A6C34878D82A}">
                    <a16:rowId xmlns:a16="http://schemas.microsoft.com/office/drawing/2014/main" val="3892512931"/>
                  </a:ext>
                </a:extLst>
              </a:tr>
              <a:tr h="1824495">
                <a:tc rowSpan="2">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“Our eyes have little problem focusing on most printed material, which is characterized by dense black characters with well-defined edges. Healthy eyes can easily maintain focus on the printed page. Characters on a computer screen, however, don't have this contrast or well-defined edges. These characters (pixels) are brightest at the center and diminish in intensity toward their edges. This makes it very difficult for our eyes to maintain focus and remain fixed onto these images” (</a:t>
                      </a:r>
                      <a:r>
                        <a:rPr lang="en-US" sz="1200" dirty="0" err="1">
                          <a:effectLst/>
                          <a:latin typeface="Calibri" panose="020F0502020204030204" pitchFamily="34" charset="0"/>
                          <a:ea typeface="Calibri" panose="020F0502020204030204" pitchFamily="34" charset="0"/>
                          <a:cs typeface="Calibri" panose="020F0502020204030204" pitchFamily="34" charset="0"/>
                        </a:rPr>
                        <a:t>Arif</a:t>
                      </a:r>
                      <a:r>
                        <a:rPr lang="en-US" sz="1200" dirty="0">
                          <a:effectLst/>
                          <a:latin typeface="Calibri" panose="020F0502020204030204" pitchFamily="34" charset="0"/>
                          <a:ea typeface="Calibri" panose="020F0502020204030204" pitchFamily="34" charset="0"/>
                          <a:cs typeface="Calibri" panose="020F0502020204030204" pitchFamily="34" charset="0"/>
                        </a:rPr>
                        <a:t> &amp; </a:t>
                      </a:r>
                      <a:r>
                        <a:rPr lang="en-US" sz="1200" dirty="0" err="1">
                          <a:effectLst/>
                          <a:latin typeface="Calibri" panose="020F0502020204030204" pitchFamily="34" charset="0"/>
                          <a:ea typeface="Calibri" panose="020F0502020204030204" pitchFamily="34" charset="0"/>
                          <a:cs typeface="Calibri" panose="020F0502020204030204" pitchFamily="34" charset="0"/>
                        </a:rPr>
                        <a:t>Alam</a:t>
                      </a:r>
                      <a:r>
                        <a:rPr lang="en-US" sz="1200" dirty="0">
                          <a:effectLst/>
                          <a:latin typeface="Calibri" panose="020F0502020204030204" pitchFamily="34" charset="0"/>
                          <a:ea typeface="Calibri" panose="020F0502020204030204" pitchFamily="34" charset="0"/>
                          <a:cs typeface="Calibri" panose="020F0502020204030204" pitchFamily="34" charset="0"/>
                        </a:rPr>
                        <a:t> 2015: 33).</a:t>
                      </a:r>
                    </a:p>
                    <a:p>
                      <a:pPr>
                        <a:lnSpc>
                          <a:spcPct val="107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Im Vergleich ist es für unsere Augen i. d. R. viel anstrengender, Buchstaben auf einem Bildschirm zu erkennen und darauf fixiert zu bleiben, als auf Papier gedruckte Schrift. </a:t>
                      </a:r>
                      <a:r>
                        <a:rPr lang="de-DE" sz="1200" baseline="0" dirty="0">
                          <a:effectLst/>
                          <a:latin typeface="Calibri" panose="020F0502020204030204" pitchFamily="34" charset="0"/>
                          <a:ea typeface="Calibri" panose="020F0502020204030204" pitchFamily="34" charset="0"/>
                          <a:cs typeface="Times New Roman" panose="02020603050405020304" pitchFamily="18" charset="0"/>
                        </a:rPr>
                        <a:t>Grund hierfür ist der weniger scharfe Kontrast von Pixeln im Gegensatz zu klar definierten Buchstaben auf Papier </a:t>
                      </a:r>
                      <a:r>
                        <a:rPr lang="de-DE" sz="1200" dirty="0">
                          <a:effectLst/>
                          <a:latin typeface="Calibri" panose="020F0502020204030204" pitchFamily="34" charset="0"/>
                          <a:ea typeface="Calibri" panose="020F0502020204030204" pitchFamily="34" charset="0"/>
                          <a:cs typeface="Times New Roman" panose="02020603050405020304" pitchFamily="18" charset="0"/>
                        </a:rPr>
                        <a:t>(vgl. Arif &amp; Alam 2015: 33). </a:t>
                      </a:r>
                    </a:p>
                    <a:p>
                      <a:pP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548787640"/>
                  </a:ext>
                </a:extLst>
              </a:tr>
              <a:tr h="1834615">
                <a:tc vMerge="1">
                  <a:txBody>
                    <a:bodyPr/>
                    <a:lstStyle/>
                    <a:p>
                      <a:pP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Tx/>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sinngemäße Umschreibung der Kernaussage mit eigenen Worten</a:t>
                      </a:r>
                    </a:p>
                    <a:p>
                      <a:pPr marL="171450" indent="-171450">
                        <a:lnSpc>
                          <a:spcPct val="107000"/>
                        </a:lnSpc>
                        <a:spcAft>
                          <a:spcPts val="0"/>
                        </a:spcAft>
                        <a:buFontTx/>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keine Anführungszeichen</a:t>
                      </a:r>
                    </a:p>
                    <a:p>
                      <a:pPr marL="171450" indent="-171450">
                        <a:lnSpc>
                          <a:spcPct val="107000"/>
                        </a:lnSpc>
                        <a:spcAft>
                          <a:spcPts val="0"/>
                        </a:spcAft>
                        <a:buFontTx/>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i. d.</a:t>
                      </a:r>
                      <a:r>
                        <a:rPr lang="de-DE" sz="1800" baseline="0" dirty="0">
                          <a:effectLst/>
                          <a:latin typeface="Calibri" panose="020F0502020204030204" pitchFamily="34" charset="0"/>
                          <a:ea typeface="Calibri" panose="020F0502020204030204" pitchFamily="34" charset="0"/>
                          <a:cs typeface="Times New Roman" panose="02020603050405020304" pitchFamily="18" charset="0"/>
                        </a:rPr>
                        <a:t> R.</a:t>
                      </a:r>
                      <a:r>
                        <a:rPr lang="de-DE" sz="1800" dirty="0">
                          <a:effectLst/>
                          <a:latin typeface="Calibri" panose="020F0502020204030204" pitchFamily="34" charset="0"/>
                          <a:ea typeface="Calibri" panose="020F0502020204030204" pitchFamily="34" charset="0"/>
                          <a:cs typeface="Times New Roman" panose="02020603050405020304" pitchFamily="18" charset="0"/>
                        </a:rPr>
                        <a:t> kürzer als Zitat</a:t>
                      </a:r>
                    </a:p>
                    <a:p>
                      <a:pPr marL="171450" indent="-171450">
                        <a:lnSpc>
                          <a:spcPct val="107000"/>
                        </a:lnSpc>
                        <a:spcAft>
                          <a:spcPts val="0"/>
                        </a:spcAft>
                        <a:buFontTx/>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Beleg</a:t>
                      </a:r>
                      <a:r>
                        <a:rPr lang="de-DE" sz="1800" baseline="0" dirty="0">
                          <a:effectLst/>
                          <a:latin typeface="Calibri" panose="020F0502020204030204" pitchFamily="34" charset="0"/>
                          <a:ea typeface="Calibri" panose="020F0502020204030204" pitchFamily="34" charset="0"/>
                          <a:cs typeface="Times New Roman" panose="02020603050405020304" pitchFamily="18" charset="0"/>
                        </a:rPr>
                        <a:t> mit vgl. = vergleiche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931475"/>
                  </a:ext>
                </a:extLst>
              </a:tr>
            </a:tbl>
          </a:graphicData>
        </a:graphic>
      </p:graphicFrame>
    </p:spTree>
    <p:extLst>
      <p:ext uri="{BB962C8B-B14F-4D97-AF65-F5344CB8AC3E}">
        <p14:creationId xmlns:p14="http://schemas.microsoft.com/office/powerpoint/2010/main" val="28333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10</a:t>
            </a:fld>
            <a:endParaRPr lang="de-DE" dirty="0"/>
          </a:p>
        </p:txBody>
      </p:sp>
      <p:sp>
        <p:nvSpPr>
          <p:cNvPr id="3" name="Titel 2"/>
          <p:cNvSpPr>
            <a:spLocks noGrp="1"/>
          </p:cNvSpPr>
          <p:nvPr>
            <p:ph type="title"/>
          </p:nvPr>
        </p:nvSpPr>
        <p:spPr/>
        <p:txBody>
          <a:bodyPr/>
          <a:lstStyle/>
          <a:p>
            <a:r>
              <a:rPr lang="de-DE" dirty="0"/>
              <a:t>Exzerpieren</a:t>
            </a:r>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pic>
        <p:nvPicPr>
          <p:cNvPr id="7" name="Grafik 6"/>
          <p:cNvPicPr>
            <a:picLocks noChangeAspect="1"/>
          </p:cNvPicPr>
          <p:nvPr/>
        </p:nvPicPr>
        <p:blipFill>
          <a:blip r:embed="rId2"/>
          <a:stretch>
            <a:fillRect/>
          </a:stretch>
        </p:blipFill>
        <p:spPr>
          <a:xfrm>
            <a:off x="467544" y="1340768"/>
            <a:ext cx="7715250" cy="3790950"/>
          </a:xfrm>
          <a:prstGeom prst="rect">
            <a:avLst/>
          </a:prstGeom>
        </p:spPr>
      </p:pic>
      <p:sp>
        <p:nvSpPr>
          <p:cNvPr id="8" name="Rechteck 7"/>
          <p:cNvSpPr/>
          <p:nvPr/>
        </p:nvSpPr>
        <p:spPr>
          <a:xfrm>
            <a:off x="269532" y="5445224"/>
            <a:ext cx="8424936" cy="446597"/>
          </a:xfrm>
          <a:prstGeom prst="rect">
            <a:avLst/>
          </a:prstGeom>
        </p:spPr>
        <p:txBody>
          <a:bodyPr wrap="square">
            <a:spAutoFit/>
          </a:bodyPr>
          <a:lstStyle/>
          <a:p>
            <a:pPr>
              <a:lnSpc>
                <a:spcPct val="107000"/>
              </a:lnSpc>
              <a:spcAft>
                <a:spcPts val="800"/>
              </a:spcAft>
            </a:pPr>
            <a:r>
              <a:rPr lang="de-DE" sz="1100" dirty="0">
                <a:latin typeface="Calibri" panose="020F0502020204030204" pitchFamily="34" charset="0"/>
                <a:ea typeface="Calibri" panose="020F0502020204030204" pitchFamily="34" charset="0"/>
                <a:cs typeface="Times New Roman" panose="02020603050405020304" pitchFamily="18" charset="0"/>
              </a:rPr>
              <a:t>Quelle: eigene Darstellung nach „Leitfaden zur Erstellung eines Exzerpts“ der Uni Bielefeld. abgerufen unter: </a:t>
            </a:r>
            <a:r>
              <a:rPr lang="de-DE"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http://www.uni-bielefeld.de/erziehungswissenschaft//scs/pdf/leitfaeden/studierende/exzerpt.pdf</a:t>
            </a:r>
            <a:r>
              <a:rPr lang="de-DE" sz="1100" dirty="0">
                <a:latin typeface="Calibri" panose="020F0502020204030204" pitchFamily="34" charset="0"/>
                <a:ea typeface="Calibri" panose="020F0502020204030204" pitchFamily="34" charset="0"/>
                <a:cs typeface="Times New Roman" panose="02020603050405020304" pitchFamily="18" charset="0"/>
              </a:rPr>
              <a:t> (zuletzt geprüft am 21.08.2018)</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11</a:t>
            </a:fld>
            <a:endParaRPr lang="de-DE" dirty="0"/>
          </a:p>
        </p:txBody>
      </p:sp>
      <p:sp>
        <p:nvSpPr>
          <p:cNvPr id="3" name="Titel 2"/>
          <p:cNvSpPr>
            <a:spLocks noGrp="1"/>
          </p:cNvSpPr>
          <p:nvPr>
            <p:ph type="title"/>
          </p:nvPr>
        </p:nvSpPr>
        <p:spPr/>
        <p:txBody>
          <a:bodyPr/>
          <a:lstStyle/>
          <a:p>
            <a:r>
              <a:rPr lang="de-DE" dirty="0"/>
              <a:t>Beispielexzerpt</a:t>
            </a:r>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pic>
        <p:nvPicPr>
          <p:cNvPr id="7" name="Grafik 6"/>
          <p:cNvPicPr>
            <a:picLocks noChangeAspect="1"/>
          </p:cNvPicPr>
          <p:nvPr/>
        </p:nvPicPr>
        <p:blipFill>
          <a:blip r:embed="rId2"/>
          <a:stretch>
            <a:fillRect/>
          </a:stretch>
        </p:blipFill>
        <p:spPr>
          <a:xfrm>
            <a:off x="1691680" y="1196752"/>
            <a:ext cx="5057179" cy="4355396"/>
          </a:xfrm>
          <a:prstGeom prst="rect">
            <a:avLst/>
          </a:prstGeom>
        </p:spPr>
      </p:pic>
      <p:sp>
        <p:nvSpPr>
          <p:cNvPr id="8" name="Textfeld 7"/>
          <p:cNvSpPr txBox="1"/>
          <p:nvPr/>
        </p:nvSpPr>
        <p:spPr>
          <a:xfrm>
            <a:off x="2699792" y="5733256"/>
            <a:ext cx="2880320" cy="261610"/>
          </a:xfrm>
          <a:prstGeom prst="rect">
            <a:avLst/>
          </a:prstGeom>
          <a:noFill/>
        </p:spPr>
        <p:txBody>
          <a:bodyPr wrap="square" rtlCol="0">
            <a:spAutoFit/>
          </a:bodyPr>
          <a:lstStyle/>
          <a:p>
            <a:r>
              <a:rPr lang="de-DE" sz="1100" dirty="0"/>
              <a:t>Quelle: eigene Darstellung, 2016</a:t>
            </a:r>
          </a:p>
        </p:txBody>
      </p:sp>
    </p:spTree>
    <p:extLst>
      <p:ext uri="{BB962C8B-B14F-4D97-AF65-F5344CB8AC3E}">
        <p14:creationId xmlns:p14="http://schemas.microsoft.com/office/powerpoint/2010/main" val="138557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12</a:t>
            </a:fld>
            <a:endParaRPr lang="de-DE" dirty="0"/>
          </a:p>
        </p:txBody>
      </p:sp>
      <p:sp>
        <p:nvSpPr>
          <p:cNvPr id="3" name="Titel 2"/>
          <p:cNvSpPr>
            <a:spLocks noGrp="1"/>
          </p:cNvSpPr>
          <p:nvPr>
            <p:ph type="title"/>
          </p:nvPr>
        </p:nvSpPr>
        <p:spPr/>
        <p:txBody>
          <a:bodyPr/>
          <a:lstStyle/>
          <a:p>
            <a:endParaRPr lang="de-DE"/>
          </a:p>
        </p:txBody>
      </p:sp>
      <p:sp>
        <p:nvSpPr>
          <p:cNvPr id="4" name="Textplatzhalter 3"/>
          <p:cNvSpPr>
            <a:spLocks noGrp="1"/>
          </p:cNvSpPr>
          <p:nvPr>
            <p:ph type="body" sz="quarter" idx="12"/>
          </p:nvPr>
        </p:nvSpPr>
        <p:spPr/>
        <p:txBody>
          <a:bodyPr/>
          <a:lstStyle/>
          <a:p>
            <a:r>
              <a:rPr lang="de-DE" altLang="en-US" dirty="0"/>
              <a:t>Rost, Friedrich (2012): </a:t>
            </a:r>
            <a:r>
              <a:rPr lang="de-DE" altLang="en-US" i="1" dirty="0"/>
              <a:t>Lern- und Arbeitstechniken für das Studium</a:t>
            </a:r>
            <a:r>
              <a:rPr lang="de-DE" altLang="en-US" dirty="0"/>
              <a:t>. 7. Aufl. Wiesbaden: Springer VS Verlag für Sozialwissenschaften. </a:t>
            </a:r>
          </a:p>
          <a:p>
            <a:r>
              <a:rPr lang="de-DE" altLang="en-US" dirty="0"/>
              <a:t>„Reader zum wissenschaftlichen Arbeiten“ der Universität zu Köln, Humanwissenschaftliche Fakultät, Fachgruppe Erziehungs- und Sozialwissenschaften, Institut II: Vergleichende Bildungsforschung und Sozialwissenschaften, abgerufen unter https://www.google.com/url?sa=t&amp;rct=j&amp;q=&amp;esrc=s&amp;source=web&amp;cd=1&amp;cad=rja&amp;uact=8&amp;ved=2ahUKEwjG4-a-3MvdAhUOzYUKHdTpCbkQFjAAegQICBAC&amp;url=https%3A%2F%2Fwww.hf.uni-koeln.de%2Fdata%2Feso24%2FFile%2FReader%2520zum%2520wissenschaftlichen%2520Arbeiten.pdf&amp;usg=AOvVaw2kg1Kv34LMeYv1uiMqLhKi, letzter Zugriff am 21.09.2018, 11:35 Uhr</a:t>
            </a:r>
          </a:p>
          <a:p>
            <a:r>
              <a:rPr lang="de-DE" altLang="en-US" dirty="0"/>
              <a:t>„Leitfaden zur Erstellung eines Exzerpts“ der Uni Bielefeld. abgerufen unter: http://www.uni-bielefeld.de/erziehungswissenschaft//scs/pdf/leitfaeden/studierende/exzerpt.pdf (zuletzt geprüft am 21.08.2018)</a:t>
            </a:r>
          </a:p>
          <a:p>
            <a:endParaRPr lang="de-DE" dirty="0"/>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243656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Vielen Dank!</a:t>
            </a:r>
          </a:p>
        </p:txBody>
      </p:sp>
    </p:spTree>
    <p:extLst>
      <p:ext uri="{BB962C8B-B14F-4D97-AF65-F5344CB8AC3E}">
        <p14:creationId xmlns:p14="http://schemas.microsoft.com/office/powerpoint/2010/main" val="43780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14</a:t>
            </a:fld>
            <a:endParaRPr lang="de-DE" dirty="0"/>
          </a:p>
        </p:txBody>
      </p:sp>
      <p:sp>
        <p:nvSpPr>
          <p:cNvPr id="3" name="Titel 2"/>
          <p:cNvSpPr>
            <a:spLocks noGrp="1"/>
          </p:cNvSpPr>
          <p:nvPr>
            <p:ph type="title"/>
          </p:nvPr>
        </p:nvSpPr>
        <p:spPr/>
        <p:txBody>
          <a:bodyPr/>
          <a:lstStyle/>
          <a:p>
            <a:r>
              <a:rPr lang="de-DE" dirty="0"/>
              <a:t>Stationsarbeit – Übersicht</a:t>
            </a:r>
          </a:p>
        </p:txBody>
      </p:sp>
      <p:sp>
        <p:nvSpPr>
          <p:cNvPr id="4" name="Textplatzhalter 3"/>
          <p:cNvSpPr>
            <a:spLocks noGrp="1"/>
          </p:cNvSpPr>
          <p:nvPr>
            <p:ph type="body" sz="quarter" idx="12"/>
          </p:nvPr>
        </p:nvSpPr>
        <p:spPr>
          <a:xfrm>
            <a:off x="720725" y="1800000"/>
            <a:ext cx="7523275" cy="4005264"/>
          </a:xfrm>
        </p:spPr>
        <p:txBody>
          <a:bodyPr/>
          <a:lstStyle/>
          <a:p>
            <a:pPr marL="0" indent="0">
              <a:buNone/>
            </a:pPr>
            <a:r>
              <a:rPr lang="de-DE" sz="1600" dirty="0"/>
              <a:t>Arbeitszeit 60 Minuten – Bitte bearbeitet mindestens 4 Stationen.</a:t>
            </a:r>
          </a:p>
          <a:p>
            <a:endParaRPr lang="de-DE" sz="1400" dirty="0"/>
          </a:p>
          <a:p>
            <a:pPr marL="0" indent="0">
              <a:buNone/>
            </a:pPr>
            <a:r>
              <a:rPr lang="de-DE" sz="1600" dirty="0"/>
              <a:t>Bitte arbeitet leise und konzentriert. Unterhaltet euch beim gemeinsamen Arbeiten nicht lauter als in Zimmerlautstärke. </a:t>
            </a:r>
          </a:p>
          <a:p>
            <a:pPr marL="0" indent="0">
              <a:buNone/>
            </a:pPr>
            <a:r>
              <a:rPr lang="de-DE" sz="1600" dirty="0"/>
              <a:t>Das gewährleistet eine angenehme Arbeitsatmosphäre für alle.</a:t>
            </a:r>
          </a:p>
          <a:p>
            <a:pPr marL="0" indent="0">
              <a:buNone/>
            </a:pPr>
            <a:endParaRPr lang="de-DE" sz="1600" dirty="0"/>
          </a:p>
          <a:p>
            <a:pPr marL="0" indent="0">
              <a:buNone/>
            </a:pPr>
            <a:r>
              <a:rPr lang="de-DE" sz="1600" dirty="0"/>
              <a:t>Bei Fragen sprecht mich jederzeit gerne an. </a:t>
            </a:r>
          </a:p>
          <a:p>
            <a:endParaRPr lang="de-DE" dirty="0"/>
          </a:p>
          <a:p>
            <a:r>
              <a:rPr lang="de-DE" dirty="0"/>
              <a:t>Station 1 – Auswahl und Beschaffung von Literatur</a:t>
            </a:r>
          </a:p>
          <a:p>
            <a:r>
              <a:rPr lang="de-DE" dirty="0"/>
              <a:t>Station 2 – Exzerpieren </a:t>
            </a:r>
          </a:p>
          <a:p>
            <a:r>
              <a:rPr lang="de-DE" dirty="0"/>
              <a:t>Station 3 – Zitationsweise: Richtig Zitieren</a:t>
            </a:r>
          </a:p>
          <a:p>
            <a:r>
              <a:rPr lang="de-DE" dirty="0"/>
              <a:t>Station 4 – Lesetechnik: Randmarkierungen</a:t>
            </a:r>
          </a:p>
          <a:p>
            <a:r>
              <a:rPr lang="de-DE" dirty="0"/>
              <a:t>Station 5 – Paraphrasieren</a:t>
            </a:r>
          </a:p>
          <a:p>
            <a:r>
              <a:rPr lang="de-DE" dirty="0"/>
              <a:t>Station 6 – Arten von Zitaten</a:t>
            </a:r>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sp>
        <p:nvSpPr>
          <p:cNvPr id="6" name="Smiley 5"/>
          <p:cNvSpPr/>
          <p:nvPr/>
        </p:nvSpPr>
        <p:spPr>
          <a:xfrm>
            <a:off x="7632380" y="5219026"/>
            <a:ext cx="503648" cy="50405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870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Textplatzhalter 2"/>
          <p:cNvSpPr>
            <a:spLocks noGrp="1"/>
          </p:cNvSpPr>
          <p:nvPr>
            <p:ph type="body" sz="quarter" idx="12"/>
          </p:nvPr>
        </p:nvSpPr>
        <p:spPr>
          <a:xfrm>
            <a:off x="755594" y="1412776"/>
            <a:ext cx="7632812" cy="4181714"/>
          </a:xfrm>
        </p:spPr>
        <p:txBody>
          <a:bodyPr/>
          <a:lstStyle/>
          <a:p>
            <a:pPr marL="0" indent="0">
              <a:buNone/>
            </a:pPr>
            <a:endParaRPr lang="de-DE" dirty="0"/>
          </a:p>
        </p:txBody>
      </p:sp>
      <p:sp>
        <p:nvSpPr>
          <p:cNvPr id="4" name="Foliennummernplatzhalter 3"/>
          <p:cNvSpPr>
            <a:spLocks noGrp="1"/>
          </p:cNvSpPr>
          <p:nvPr>
            <p:ph type="sldNum" sz="quarter" idx="14"/>
          </p:nvPr>
        </p:nvSpPr>
        <p:spPr/>
        <p:txBody>
          <a:bodyPr/>
          <a:lstStyle/>
          <a:p>
            <a:fld id="{30B5E4E8-4D8F-B148-B96B-8DD5FFB7AF62}" type="slidenum">
              <a:rPr lang="de-DE" smtClean="0"/>
              <a:pPr/>
              <a:t>1</a:t>
            </a:fld>
            <a:endParaRPr lang="de-DE" dirty="0"/>
          </a:p>
        </p:txBody>
      </p:sp>
      <p:sp>
        <p:nvSpPr>
          <p:cNvPr id="5" name="Fußzeilenplatzhalter 4"/>
          <p:cNvSpPr>
            <a:spLocks noGrp="1"/>
          </p:cNvSpPr>
          <p:nvPr>
            <p:ph type="ftr" sz="quarter" idx="15"/>
          </p:nvPr>
        </p:nvSpPr>
        <p:spPr/>
        <p:txBody>
          <a:bodyPr/>
          <a:lstStyle/>
          <a:p>
            <a:r>
              <a:rPr lang="de-DE" dirty="0"/>
              <a:t>Workshop „Einführung in das wissenschaftliche Arbeiten“</a:t>
            </a:r>
          </a:p>
        </p:txBody>
      </p:sp>
    </p:spTree>
    <p:extLst>
      <p:ext uri="{BB962C8B-B14F-4D97-AF65-F5344CB8AC3E}">
        <p14:creationId xmlns:p14="http://schemas.microsoft.com/office/powerpoint/2010/main" val="5671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Wissenschaftlich Arbeiten</a:t>
            </a:r>
            <a:endParaRPr lang="de-DE" sz="2200" dirty="0"/>
          </a:p>
        </p:txBody>
      </p:sp>
      <p:sp>
        <p:nvSpPr>
          <p:cNvPr id="3" name="Foliennummernplatzhalter 2"/>
          <p:cNvSpPr>
            <a:spLocks noGrp="1"/>
          </p:cNvSpPr>
          <p:nvPr>
            <p:ph type="sldNum" sz="quarter" idx="11"/>
          </p:nvPr>
        </p:nvSpPr>
        <p:spPr/>
        <p:txBody>
          <a:bodyPr/>
          <a:lstStyle/>
          <a:p>
            <a:fld id="{30B5E4E8-4D8F-B148-B96B-8DD5FFB7AF62}" type="slidenum">
              <a:rPr lang="de-DE" smtClean="0"/>
              <a:pPr/>
              <a:t>2</a:t>
            </a:fld>
            <a:endParaRPr lang="de-DE" dirty="0"/>
          </a:p>
        </p:txBody>
      </p:sp>
      <p:sp>
        <p:nvSpPr>
          <p:cNvPr id="5" name="Textplatzhalter 4"/>
          <p:cNvSpPr>
            <a:spLocks noGrp="1"/>
          </p:cNvSpPr>
          <p:nvPr>
            <p:ph type="body" sz="quarter" idx="14"/>
          </p:nvPr>
        </p:nvSpPr>
        <p:spPr>
          <a:xfrm>
            <a:off x="720000" y="1916832"/>
            <a:ext cx="7523274" cy="2232248"/>
          </a:xfrm>
        </p:spPr>
        <p:txBody>
          <a:bodyPr/>
          <a:lstStyle/>
          <a:p>
            <a:pPr>
              <a:spcAft>
                <a:spcPts val="1200"/>
              </a:spcAft>
            </a:pPr>
            <a:r>
              <a:rPr lang="de-DE" altLang="en-US" sz="1400" dirty="0"/>
              <a:t>Wenn wir wissenschaftlich arbeiten, wollen wir...</a:t>
            </a:r>
          </a:p>
          <a:p>
            <a:pPr lvl="1">
              <a:buFont typeface="Wingdings" panose="05000000000000000000" pitchFamily="2" charset="2"/>
              <a:buChar char="ü"/>
            </a:pPr>
            <a:r>
              <a:rPr lang="de-DE" sz="1800" dirty="0"/>
              <a:t>über einen so klar umrissenen Gegenstand, dass er auch für Dritte erkennbar ist</a:t>
            </a:r>
          </a:p>
          <a:p>
            <a:pPr lvl="1">
              <a:buFont typeface="Wingdings" panose="05000000000000000000" pitchFamily="2" charset="2"/>
              <a:buChar char="ü"/>
            </a:pPr>
            <a:r>
              <a:rPr lang="de-DE" sz="1800" dirty="0"/>
              <a:t>etwas sagen (schreiben), was noch nicht gesagt worden ist</a:t>
            </a:r>
          </a:p>
          <a:p>
            <a:pPr lvl="1">
              <a:buFont typeface="Wingdings" panose="05000000000000000000" pitchFamily="2" charset="2"/>
              <a:buChar char="ü"/>
            </a:pPr>
            <a:r>
              <a:rPr lang="de-DE" sz="1800" dirty="0"/>
              <a:t>und dabei für Dritte nachvollziehbare Aussagen treffen, indem wir überprüfbare Angaben machen (Quellen).</a:t>
            </a:r>
          </a:p>
          <a:p>
            <a:br>
              <a:rPr lang="de-DE" altLang="en-US" sz="1000" dirty="0"/>
            </a:br>
            <a:endParaRPr lang="de-DE" altLang="en-US" sz="1000" dirty="0"/>
          </a:p>
          <a:p>
            <a:endParaRPr lang="de-DE" altLang="en-US" sz="1000" dirty="0"/>
          </a:p>
          <a:p>
            <a:endParaRPr lang="de-DE" altLang="en-US" sz="1000" dirty="0"/>
          </a:p>
          <a:p>
            <a:r>
              <a:rPr lang="de-DE" altLang="en-US" sz="1000" dirty="0"/>
              <a:t>Quelle: eigene Darstellung nach „Reader zum wissenschaftlichen Arbeiten“ der Universität zu Köln, Humanwissenschaftliche Fakultät, Fachgruppe Erziehungs- und Sozialwissenschaften, Institut II: Vergleichende Bildungsforschung und Sozialwissenschaften</a:t>
            </a:r>
            <a:endParaRPr lang="de-DE" altLang="en-US" sz="1200" dirty="0"/>
          </a:p>
        </p:txBody>
      </p:sp>
      <p:sp>
        <p:nvSpPr>
          <p:cNvPr id="6" name="Fußzeilenplatzhalter 5"/>
          <p:cNvSpPr>
            <a:spLocks noGrp="1"/>
          </p:cNvSpPr>
          <p:nvPr>
            <p:ph type="ftr" sz="quarter" idx="15"/>
          </p:nvPr>
        </p:nvSpPr>
        <p:spPr/>
        <p:txBody>
          <a:bodyPr/>
          <a:lstStyle/>
          <a:p>
            <a:r>
              <a:rPr lang="de-DE" altLang="en-US" dirty="0"/>
              <a:t>Crashkurs wissenschaftliche Literatur</a:t>
            </a:r>
          </a:p>
          <a:p>
            <a:endParaRPr lang="de-DE" dirty="0"/>
          </a:p>
        </p:txBody>
      </p:sp>
    </p:spTree>
    <p:extLst>
      <p:ext uri="{BB962C8B-B14F-4D97-AF65-F5344CB8AC3E}">
        <p14:creationId xmlns:p14="http://schemas.microsoft.com/office/powerpoint/2010/main" val="184218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1x1 des wissenschaftlichen Arbeitens</a:t>
            </a:r>
          </a:p>
        </p:txBody>
      </p:sp>
      <p:sp>
        <p:nvSpPr>
          <p:cNvPr id="3" name="Foliennummernplatzhalter 2"/>
          <p:cNvSpPr>
            <a:spLocks noGrp="1"/>
          </p:cNvSpPr>
          <p:nvPr>
            <p:ph type="sldNum" sz="quarter" idx="11"/>
          </p:nvPr>
        </p:nvSpPr>
        <p:spPr/>
        <p:txBody>
          <a:bodyPr/>
          <a:lstStyle/>
          <a:p>
            <a:fld id="{30B5E4E8-4D8F-B148-B96B-8DD5FFB7AF62}" type="slidenum">
              <a:rPr lang="de-DE" smtClean="0"/>
              <a:pPr/>
              <a:t>3</a:t>
            </a:fld>
            <a:endParaRPr lang="de-DE" dirty="0"/>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sp>
        <p:nvSpPr>
          <p:cNvPr id="7" name="Rechteck 6"/>
          <p:cNvSpPr/>
          <p:nvPr/>
        </p:nvSpPr>
        <p:spPr>
          <a:xfrm>
            <a:off x="720000" y="1700808"/>
            <a:ext cx="8064896" cy="4093428"/>
          </a:xfrm>
          <a:prstGeom prst="rect">
            <a:avLst/>
          </a:prstGeom>
        </p:spPr>
        <p:txBody>
          <a:bodyPr wrap="square">
            <a:spAutoFit/>
          </a:bodyPr>
          <a:lstStyle/>
          <a:p>
            <a:pPr algn="ctr">
              <a:lnSpc>
                <a:spcPct val="100000"/>
              </a:lnSpc>
              <a:spcAft>
                <a:spcPts val="1200"/>
              </a:spcAft>
            </a:pPr>
            <a:r>
              <a:rPr lang="de-DE" sz="2400" b="1" u="sng" dirty="0"/>
              <a:t>4 Prinzipien</a:t>
            </a:r>
            <a:endParaRPr lang="de-DE" sz="2400" b="1" dirty="0"/>
          </a:p>
          <a:p>
            <a:pPr algn="ctr">
              <a:lnSpc>
                <a:spcPct val="100000"/>
              </a:lnSpc>
              <a:spcAft>
                <a:spcPts val="1200"/>
              </a:spcAft>
            </a:pPr>
            <a:endParaRPr lang="de-DE" b="1" dirty="0"/>
          </a:p>
          <a:p>
            <a:pPr marL="0" indent="0" algn="ctr">
              <a:buNone/>
            </a:pPr>
            <a:r>
              <a:rPr lang="de-DE" b="1" dirty="0"/>
              <a:t>wissenschaftliche Methodik </a:t>
            </a:r>
            <a:br>
              <a:rPr lang="de-DE" b="1" dirty="0"/>
            </a:br>
            <a:r>
              <a:rPr lang="de-DE" dirty="0"/>
              <a:t>(Recherche, Hypothese, Überprüfung…)</a:t>
            </a:r>
          </a:p>
          <a:p>
            <a:pPr marL="0" indent="0" algn="ctr">
              <a:buNone/>
            </a:pPr>
            <a:endParaRPr lang="de-DE" dirty="0"/>
          </a:p>
          <a:p>
            <a:pPr marL="0" indent="0" algn="ctr">
              <a:buNone/>
            </a:pPr>
            <a:r>
              <a:rPr lang="de-DE" b="1" dirty="0"/>
              <a:t>Überprüfbarkeit</a:t>
            </a:r>
            <a:r>
              <a:rPr lang="de-DE" dirty="0"/>
              <a:t> </a:t>
            </a:r>
            <a:br>
              <a:rPr lang="de-DE" dirty="0"/>
            </a:br>
            <a:r>
              <a:rPr lang="de-DE" dirty="0"/>
              <a:t>(Quellenangaben)</a:t>
            </a:r>
          </a:p>
          <a:p>
            <a:pPr marL="0" indent="0" algn="ctr">
              <a:buNone/>
            </a:pPr>
            <a:endParaRPr lang="de-DE" dirty="0"/>
          </a:p>
          <a:p>
            <a:pPr marL="0" indent="0" algn="ctr">
              <a:buNone/>
            </a:pPr>
            <a:r>
              <a:rPr lang="de-DE" b="1" dirty="0"/>
              <a:t>Nachvollziehbarkeit</a:t>
            </a:r>
            <a:r>
              <a:rPr lang="de-DE" dirty="0"/>
              <a:t> </a:t>
            </a:r>
            <a:br>
              <a:rPr lang="de-DE" dirty="0"/>
            </a:br>
            <a:r>
              <a:rPr lang="de-DE" dirty="0"/>
              <a:t>(Argumentation)</a:t>
            </a:r>
          </a:p>
          <a:p>
            <a:pPr marL="0" indent="0" algn="ctr">
              <a:buNone/>
            </a:pPr>
            <a:endParaRPr lang="de-DE" dirty="0"/>
          </a:p>
          <a:p>
            <a:pPr marL="0" indent="0" algn="ctr">
              <a:buNone/>
            </a:pPr>
            <a:r>
              <a:rPr lang="de-DE" b="1" dirty="0"/>
              <a:t>Wahrhaftigkeit</a:t>
            </a:r>
            <a:r>
              <a:rPr lang="de-DE" dirty="0"/>
              <a:t> </a:t>
            </a:r>
            <a:br>
              <a:rPr lang="de-DE" dirty="0"/>
            </a:br>
            <a:r>
              <a:rPr lang="de-DE" dirty="0"/>
              <a:t>(keine vorsätzlichen Falschaussagen/ Verfälschungen)</a:t>
            </a:r>
          </a:p>
        </p:txBody>
      </p:sp>
    </p:spTree>
    <p:extLst>
      <p:ext uri="{BB962C8B-B14F-4D97-AF65-F5344CB8AC3E}">
        <p14:creationId xmlns:p14="http://schemas.microsoft.com/office/powerpoint/2010/main" val="19582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4</a:t>
            </a:fld>
            <a:endParaRPr lang="de-DE" dirty="0"/>
          </a:p>
        </p:txBody>
      </p:sp>
      <p:sp>
        <p:nvSpPr>
          <p:cNvPr id="3" name="Titel 2"/>
          <p:cNvSpPr>
            <a:spLocks noGrp="1"/>
          </p:cNvSpPr>
          <p:nvPr>
            <p:ph type="title"/>
          </p:nvPr>
        </p:nvSpPr>
        <p:spPr/>
        <p:txBody>
          <a:bodyPr/>
          <a:lstStyle/>
          <a:p>
            <a:r>
              <a:rPr lang="de-DE" dirty="0"/>
              <a:t>Warum wissenschaftliches Arbeiten…</a:t>
            </a:r>
          </a:p>
        </p:txBody>
      </p:sp>
      <p:sp>
        <p:nvSpPr>
          <p:cNvPr id="4" name="Inhaltsplatzhalter 3"/>
          <p:cNvSpPr>
            <a:spLocks noGrp="1"/>
          </p:cNvSpPr>
          <p:nvPr>
            <p:ph sz="quarter" idx="12"/>
          </p:nvPr>
        </p:nvSpPr>
        <p:spPr>
          <a:xfrm>
            <a:off x="539552" y="1556792"/>
            <a:ext cx="7523999" cy="3789240"/>
          </a:xfrm>
        </p:spPr>
        <p:txBody>
          <a:bodyPr/>
          <a:lstStyle/>
          <a:p>
            <a:pPr marL="0" indent="0">
              <a:buNone/>
            </a:pPr>
            <a:r>
              <a:rPr lang="de-DE" altLang="en-US" sz="1800" b="1" dirty="0"/>
              <a:t>…und nicht nur lesen? </a:t>
            </a:r>
          </a:p>
          <a:p>
            <a:pPr marL="0" indent="0">
              <a:buNone/>
            </a:pPr>
            <a:endParaRPr lang="de-DE" altLang="en-US" sz="1800" b="1" dirty="0"/>
          </a:p>
          <a:p>
            <a:pPr>
              <a:buFont typeface="Wingdings" panose="05000000000000000000" pitchFamily="2" charset="2"/>
              <a:buChar char="Ø"/>
            </a:pPr>
            <a:r>
              <a:rPr lang="de-DE" altLang="en-US" sz="1800" dirty="0"/>
              <a:t>Lesestrategien anwenden – Texte besser verstehen</a:t>
            </a:r>
            <a:br>
              <a:rPr lang="de-DE" altLang="en-US" sz="1800" dirty="0"/>
            </a:br>
            <a:endParaRPr lang="de-DE" altLang="en-US" sz="1800" dirty="0"/>
          </a:p>
          <a:p>
            <a:pPr>
              <a:buFont typeface="Wingdings" panose="05000000000000000000" pitchFamily="2" charset="2"/>
              <a:buChar char="Ø"/>
            </a:pPr>
            <a:r>
              <a:rPr lang="de-DE" altLang="en-US" sz="1800" dirty="0"/>
              <a:t>Zeit effektiv nutzen – Texte nicht doppelt und dreifach lesen</a:t>
            </a:r>
            <a:br>
              <a:rPr lang="de-DE" altLang="en-US" sz="1800" dirty="0"/>
            </a:br>
            <a:endParaRPr lang="de-DE" altLang="en-US" sz="1800" dirty="0"/>
          </a:p>
          <a:p>
            <a:pPr>
              <a:buFont typeface="Wingdings" panose="05000000000000000000" pitchFamily="2" charset="2"/>
              <a:buChar char="Ø"/>
            </a:pPr>
            <a:r>
              <a:rPr lang="de-DE" altLang="en-US" sz="1800" dirty="0"/>
              <a:t>Zitate markieren – und später verwenden/ wiederfinden</a:t>
            </a:r>
            <a:br>
              <a:rPr lang="de-DE" altLang="en-US" sz="1800" dirty="0"/>
            </a:br>
            <a:endParaRPr lang="de-DE" altLang="en-US" sz="1800" dirty="0"/>
          </a:p>
          <a:p>
            <a:pPr>
              <a:buFont typeface="Wingdings" panose="05000000000000000000" pitchFamily="2" charset="2"/>
              <a:buChar char="Ø"/>
            </a:pPr>
            <a:r>
              <a:rPr lang="de-DE" altLang="en-US" sz="1800" dirty="0"/>
              <a:t>Quellenangaben – Übersicht über die verwendete Literatur</a:t>
            </a:r>
          </a:p>
          <a:p>
            <a:pPr marL="0" indent="0">
              <a:buNone/>
            </a:pPr>
            <a:endParaRPr lang="de-DE" altLang="en-US" sz="1800" dirty="0"/>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167901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5</a:t>
            </a:fld>
            <a:endParaRPr lang="de-DE" dirty="0"/>
          </a:p>
        </p:txBody>
      </p:sp>
      <p:sp>
        <p:nvSpPr>
          <p:cNvPr id="3" name="Titel 2"/>
          <p:cNvSpPr>
            <a:spLocks noGrp="1"/>
          </p:cNvSpPr>
          <p:nvPr>
            <p:ph type="title"/>
          </p:nvPr>
        </p:nvSpPr>
        <p:spPr/>
        <p:txBody>
          <a:bodyPr/>
          <a:lstStyle/>
          <a:p>
            <a:r>
              <a:rPr lang="de-DE" dirty="0"/>
              <a:t>Anwendung auf die 5. PK</a:t>
            </a:r>
          </a:p>
        </p:txBody>
      </p:sp>
      <p:sp>
        <p:nvSpPr>
          <p:cNvPr id="4" name="Inhaltsplatzhalter 3"/>
          <p:cNvSpPr>
            <a:spLocks noGrp="1"/>
          </p:cNvSpPr>
          <p:nvPr>
            <p:ph sz="quarter" idx="12"/>
          </p:nvPr>
        </p:nvSpPr>
        <p:spPr/>
        <p:txBody>
          <a:bodyPr/>
          <a:lstStyle/>
          <a:p>
            <a:pPr marL="0" indent="0">
              <a:buNone/>
            </a:pPr>
            <a:r>
              <a:rPr lang="de-DE" sz="1600" b="1" dirty="0"/>
              <a:t>Wenn ihr Texte lest/recherchiert:</a:t>
            </a:r>
          </a:p>
          <a:p>
            <a:endParaRPr lang="de-DE" sz="1600" dirty="0"/>
          </a:p>
          <a:p>
            <a:r>
              <a:rPr lang="de-DE" altLang="en-US" sz="1600" dirty="0"/>
              <a:t>schreibt immer sofort die Quellenangaben auf.</a:t>
            </a:r>
          </a:p>
          <a:p>
            <a:r>
              <a:rPr lang="de-DE" altLang="en-US" sz="1600" dirty="0"/>
              <a:t>macht Markierungen im Text bzw. am Rand.</a:t>
            </a:r>
          </a:p>
          <a:p>
            <a:r>
              <a:rPr lang="de-DE" altLang="en-US" sz="1600" dirty="0"/>
              <a:t>erstellt Exzerpte.</a:t>
            </a:r>
          </a:p>
          <a:p>
            <a:pPr marL="0" indent="0">
              <a:buNone/>
            </a:pPr>
            <a:endParaRPr lang="de-DE" altLang="en-US" sz="1600" dirty="0"/>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spTree>
    <p:extLst>
      <p:ext uri="{BB962C8B-B14F-4D97-AF65-F5344CB8AC3E}">
        <p14:creationId xmlns:p14="http://schemas.microsoft.com/office/powerpoint/2010/main" val="86326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6</a:t>
            </a:fld>
            <a:endParaRPr lang="de-DE" dirty="0"/>
          </a:p>
        </p:txBody>
      </p:sp>
      <p:sp>
        <p:nvSpPr>
          <p:cNvPr id="3" name="Titel 2"/>
          <p:cNvSpPr>
            <a:spLocks noGrp="1"/>
          </p:cNvSpPr>
          <p:nvPr>
            <p:ph type="title"/>
          </p:nvPr>
        </p:nvSpPr>
        <p:spPr/>
        <p:txBody>
          <a:bodyPr/>
          <a:lstStyle/>
          <a:p>
            <a:r>
              <a:rPr lang="de-DE" dirty="0"/>
              <a:t>Direkte und Indirekte Zitate:</a:t>
            </a:r>
          </a:p>
        </p:txBody>
      </p:sp>
      <p:sp>
        <p:nvSpPr>
          <p:cNvPr id="5" name="Fußzeilenplatzhalter 4"/>
          <p:cNvSpPr>
            <a:spLocks noGrp="1"/>
          </p:cNvSpPr>
          <p:nvPr>
            <p:ph type="ftr" sz="quarter" idx="13"/>
          </p:nvPr>
        </p:nvSpPr>
        <p:spPr/>
        <p:txBody>
          <a:bodyPr/>
          <a:lstStyle/>
          <a:p>
            <a:r>
              <a:rPr lang="de-DE"/>
              <a:t>Crashkurs wissenschaftliche Literatur </a:t>
            </a:r>
            <a:endParaRPr lang="de-DE" dirty="0"/>
          </a:p>
        </p:txBody>
      </p:sp>
      <p:sp>
        <p:nvSpPr>
          <p:cNvPr id="6" name="Rectangle 2"/>
          <p:cNvSpPr>
            <a:spLocks noGrp="1" noChangeArrowheads="1"/>
          </p:cNvSpPr>
          <p:nvPr>
            <p:ph sz="quarter" idx="12"/>
          </p:nvPr>
        </p:nvSpPr>
        <p:spPr bwMode="auto">
          <a:xfrm>
            <a:off x="786917" y="1268760"/>
            <a:ext cx="739016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None/>
            </a:pPr>
            <a:r>
              <a:rPr lang="de-DE" altLang="de-DE"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irektes Zitat = wortwörtliche Übernahme fremder Gedankengänge, </a:t>
            </a:r>
            <a:b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geeignet wenn die </a:t>
            </a:r>
            <a:r>
              <a:rPr kumimoji="0" lang="de-DE" altLang="de-DE"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genaue Wortwahl</a:t>
            </a: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wichtig ist </a:t>
            </a:r>
            <a:r>
              <a:rPr lang="de-DE" sz="1200" dirty="0"/>
              <a:t>(vgl. Rost 2012: 271)</a:t>
            </a:r>
          </a:p>
          <a:p>
            <a:pPr marL="0" lvl="0" indent="0" eaLnBrk="0" fontAlgn="base" hangingPunct="0">
              <a:spcBef>
                <a:spcPct val="0"/>
              </a:spcBef>
              <a:spcAft>
                <a:spcPct val="0"/>
              </a:spcAft>
              <a:buNone/>
            </a:pPr>
            <a:endParaRPr kumimoji="0" lang="de-DE" altLang="de-DE" sz="12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spcBef>
                <a:spcPct val="0"/>
              </a:spcBef>
              <a:spcAft>
                <a:spcPct val="0"/>
              </a:spcAft>
              <a:buNone/>
            </a:pPr>
            <a:endParaRPr lang="de-DE" altLang="de-DE" sz="1200" dirty="0">
              <a:solidFill>
                <a:schemeClr val="tx1"/>
              </a:solidFill>
              <a:latin typeface="Arial" panose="020B0604020202020204" pitchFamily="34" charset="0"/>
            </a:endParaRPr>
          </a:p>
          <a:p>
            <a:pPr marL="0" lvl="0" indent="0" eaLnBrk="0" fontAlgn="base" hangingPunct="0">
              <a:spcBef>
                <a:spcPct val="0"/>
              </a:spcBef>
              <a:spcAft>
                <a:spcPct val="0"/>
              </a:spcAft>
              <a:buNone/>
            </a:pPr>
            <a:endParaRPr kumimoji="0" lang="de-DE" altLang="de-DE" sz="12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697336400"/>
              </p:ext>
            </p:extLst>
          </p:nvPr>
        </p:nvGraphicFramePr>
        <p:xfrm>
          <a:off x="1246851" y="2060848"/>
          <a:ext cx="6900372" cy="3807922"/>
        </p:xfrm>
        <a:graphic>
          <a:graphicData uri="http://schemas.openxmlformats.org/drawingml/2006/table">
            <a:tbl>
              <a:tblPr firstRow="1" bandRow="1">
                <a:tableStyleId>{5C22544A-7EE6-4342-B048-85BDC9FD1C3A}</a:tableStyleId>
              </a:tblPr>
              <a:tblGrid>
                <a:gridCol w="3450186">
                  <a:extLst>
                    <a:ext uri="{9D8B030D-6E8A-4147-A177-3AD203B41FA5}">
                      <a16:colId xmlns:a16="http://schemas.microsoft.com/office/drawing/2014/main" val="20000"/>
                    </a:ext>
                  </a:extLst>
                </a:gridCol>
                <a:gridCol w="3450186">
                  <a:extLst>
                    <a:ext uri="{9D8B030D-6E8A-4147-A177-3AD203B41FA5}">
                      <a16:colId xmlns:a16="http://schemas.microsoft.com/office/drawing/2014/main" val="20001"/>
                    </a:ext>
                  </a:extLst>
                </a:gridCol>
              </a:tblGrid>
              <a:tr h="3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Kurze Zitate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Längere Zitate</a:t>
                      </a:r>
                    </a:p>
                  </a:txBody>
                  <a:tcPr/>
                </a:tc>
                <a:extLst>
                  <a:ext uri="{0D108BD9-81ED-4DB2-BD59-A6C34878D82A}">
                    <a16:rowId xmlns:a16="http://schemas.microsoft.com/office/drawing/2014/main" val="10000"/>
                  </a:ext>
                </a:extLst>
              </a:tr>
              <a:tr h="2706156">
                <a:tc>
                  <a:txBody>
                    <a:bodyPr/>
                    <a:lstStyle/>
                    <a:p>
                      <a:pPr marL="457200">
                        <a:lnSpc>
                          <a:spcPct val="107000"/>
                        </a:lnSpc>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&lt; 40 Wörter</a:t>
                      </a:r>
                    </a:p>
                    <a:p>
                      <a:pPr marL="457200">
                        <a:lnSpc>
                          <a:spcPct val="107000"/>
                        </a:lnSpc>
                        <a:spcAft>
                          <a:spcPts val="0"/>
                        </a:spcAft>
                      </a:pP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de-DE" sz="1800" kern="1200" dirty="0">
                          <a:solidFill>
                            <a:schemeClr val="dk1"/>
                          </a:solidFill>
                          <a:effectLst/>
                          <a:latin typeface="+mn-lt"/>
                          <a:ea typeface="+mn-ea"/>
                          <a:cs typeface="+mn-cs"/>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werden in fortlaufenden Text integriert</a:t>
                      </a:r>
                    </a:p>
                    <a:p>
                      <a:pPr marL="457200">
                        <a:lnSpc>
                          <a:spcPct val="107000"/>
                        </a:lnSpc>
                        <a:spcAft>
                          <a:spcPts val="0"/>
                        </a:spcAft>
                      </a:pPr>
                      <a:r>
                        <a:rPr lang="de-DE" sz="1800" kern="1200" dirty="0">
                          <a:solidFill>
                            <a:schemeClr val="dk1"/>
                          </a:solidFill>
                          <a:effectLst/>
                          <a:latin typeface="+mn-lt"/>
                          <a:ea typeface="+mn-ea"/>
                          <a:cs typeface="+mn-cs"/>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mit Anführungszeichen gekennzeichnet</a:t>
                      </a:r>
                    </a:p>
                    <a:p>
                      <a:endParaRPr lang="de-DE" sz="1800" dirty="0"/>
                    </a:p>
                  </a:txBody>
                  <a:tcPr/>
                </a:tc>
                <a:tc>
                  <a:txBody>
                    <a:bodyPr/>
                    <a:lstStyle/>
                    <a:p>
                      <a:pPr>
                        <a:lnSpc>
                          <a:spcPct val="107000"/>
                        </a:lnSpc>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&gt; 40 Wörter</a:t>
                      </a:r>
                    </a:p>
                    <a:p>
                      <a:pPr lvl="1">
                        <a:lnSpc>
                          <a:spcPct val="107000"/>
                        </a:lnSpc>
                        <a:spcAft>
                          <a:spcPts val="0"/>
                        </a:spcAft>
                      </a:pP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0"/>
                        </a:spcAft>
                      </a:pPr>
                      <a:r>
                        <a:rPr lang="de-DE" sz="1800" kern="1200" dirty="0">
                          <a:solidFill>
                            <a:schemeClr val="dk1"/>
                          </a:solidFill>
                          <a:effectLst/>
                          <a:latin typeface="+mn-lt"/>
                          <a:ea typeface="+mn-ea"/>
                          <a:cs typeface="+mn-cs"/>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als eigenen Absatz darstellen, einrücken, kleinere Schriftart und geringerer Zeilenabstand</a:t>
                      </a:r>
                    </a:p>
                    <a:p>
                      <a:pPr lvl="1">
                        <a:lnSpc>
                          <a:spcPct val="107000"/>
                        </a:lnSpc>
                        <a:spcAft>
                          <a:spcPts val="0"/>
                        </a:spcAft>
                      </a:pPr>
                      <a:r>
                        <a:rPr lang="de-DE" sz="1800" kern="1200" dirty="0">
                          <a:solidFill>
                            <a:schemeClr val="dk1"/>
                          </a:solidFill>
                          <a:effectLst/>
                          <a:latin typeface="+mn-lt"/>
                          <a:ea typeface="+mn-ea"/>
                          <a:cs typeface="+mn-cs"/>
                        </a:rPr>
                        <a:t>→</a:t>
                      </a: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meistens ohne Anführungszeichen</a:t>
                      </a:r>
                    </a:p>
                  </a:txBody>
                  <a:tcPr/>
                </a:tc>
                <a:extLst>
                  <a:ext uri="{0D108BD9-81ED-4DB2-BD59-A6C34878D82A}">
                    <a16:rowId xmlns:a16="http://schemas.microsoft.com/office/drawing/2014/main" val="10001"/>
                  </a:ext>
                </a:extLst>
              </a:tr>
              <a:tr h="736006">
                <a:tc gridSpan="2">
                  <a:txBody>
                    <a:bodyPr/>
                    <a:lstStyle/>
                    <a:p>
                      <a:pP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Zitate müssen mit der Quelle des Zitats belegt werden:</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(Autor Jahr, Seitenangabe) – Beispiel (Rost 2012: 271)</a:t>
                      </a:r>
                    </a:p>
                  </a:txBody>
                  <a:tcPr/>
                </a:tc>
                <a:tc hMerge="1">
                  <a:txBody>
                    <a:bodyPr/>
                    <a:lstStyle/>
                    <a:p>
                      <a:endParaRPr lang="de-DE" dirty="0"/>
                    </a:p>
                  </a:txBody>
                  <a:tcPr/>
                </a:tc>
                <a:extLst>
                  <a:ext uri="{0D108BD9-81ED-4DB2-BD59-A6C34878D82A}">
                    <a16:rowId xmlns:a16="http://schemas.microsoft.com/office/drawing/2014/main" val="10002"/>
                  </a:ext>
                </a:extLst>
              </a:tr>
            </a:tbl>
          </a:graphicData>
        </a:graphic>
      </p:graphicFrame>
      <p:sp>
        <p:nvSpPr>
          <p:cNvPr id="8" name="Textfeld 7"/>
          <p:cNvSpPr txBox="1"/>
          <p:nvPr/>
        </p:nvSpPr>
        <p:spPr>
          <a:xfrm>
            <a:off x="1110342" y="6036907"/>
            <a:ext cx="8546841" cy="415498"/>
          </a:xfrm>
          <a:prstGeom prst="rect">
            <a:avLst/>
          </a:prstGeom>
          <a:noFill/>
        </p:spPr>
        <p:txBody>
          <a:bodyPr wrap="square" rtlCol="0">
            <a:spAutoFit/>
          </a:bodyPr>
          <a:lstStyle/>
          <a:p>
            <a:r>
              <a:rPr lang="de-DE" sz="1050" dirty="0"/>
              <a:t>Quelle: Rost, F. 2012. Lern- und Arbeitstechniken für das Studium. 7. überarbeitete und aktualisierte Auflage. Wiesbaden. Springer Fachmedien </a:t>
            </a:r>
          </a:p>
        </p:txBody>
      </p:sp>
    </p:spTree>
    <p:extLst>
      <p:ext uri="{BB962C8B-B14F-4D97-AF65-F5344CB8AC3E}">
        <p14:creationId xmlns:p14="http://schemas.microsoft.com/office/powerpoint/2010/main" val="306096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30B5E4E8-4D8F-B148-B96B-8DD5FFB7AF62}" type="slidenum">
              <a:rPr lang="de-DE" smtClean="0"/>
              <a:pPr/>
              <a:t>7</a:t>
            </a:fld>
            <a:endParaRPr lang="de-DE" dirty="0"/>
          </a:p>
        </p:txBody>
      </p:sp>
      <p:sp>
        <p:nvSpPr>
          <p:cNvPr id="3" name="Titel 2"/>
          <p:cNvSpPr>
            <a:spLocks noGrp="1"/>
          </p:cNvSpPr>
          <p:nvPr>
            <p:ph type="title"/>
          </p:nvPr>
        </p:nvSpPr>
        <p:spPr/>
        <p:txBody>
          <a:bodyPr/>
          <a:lstStyle/>
          <a:p>
            <a:r>
              <a:rPr lang="de-DE" dirty="0"/>
              <a:t>Direkte Zitate</a:t>
            </a:r>
          </a:p>
        </p:txBody>
      </p:sp>
      <p:graphicFrame>
        <p:nvGraphicFramePr>
          <p:cNvPr id="6" name="Inhaltsplatzhalter 5"/>
          <p:cNvGraphicFramePr>
            <a:graphicFrameLocks noGrp="1"/>
          </p:cNvGraphicFramePr>
          <p:nvPr>
            <p:ph sz="quarter" idx="12"/>
            <p:extLst>
              <p:ext uri="{D42A27DB-BD31-4B8C-83A1-F6EECF244321}">
                <p14:modId xmlns:p14="http://schemas.microsoft.com/office/powerpoint/2010/main" val="2161955072"/>
              </p:ext>
            </p:extLst>
          </p:nvPr>
        </p:nvGraphicFramePr>
        <p:xfrm>
          <a:off x="720723" y="1800225"/>
          <a:ext cx="7955732" cy="3425834"/>
        </p:xfrm>
        <a:graphic>
          <a:graphicData uri="http://schemas.openxmlformats.org/drawingml/2006/table">
            <a:tbl>
              <a:tblPr firstRow="1" bandRow="1">
                <a:tableStyleId>{5C22544A-7EE6-4342-B048-85BDC9FD1C3A}</a:tableStyleId>
              </a:tblPr>
              <a:tblGrid>
                <a:gridCol w="3977866">
                  <a:extLst>
                    <a:ext uri="{9D8B030D-6E8A-4147-A177-3AD203B41FA5}">
                      <a16:colId xmlns:a16="http://schemas.microsoft.com/office/drawing/2014/main" val="20000"/>
                    </a:ext>
                  </a:extLst>
                </a:gridCol>
                <a:gridCol w="3977866">
                  <a:extLst>
                    <a:ext uri="{9D8B030D-6E8A-4147-A177-3AD203B41FA5}">
                      <a16:colId xmlns:a16="http://schemas.microsoft.com/office/drawing/2014/main" val="20001"/>
                    </a:ext>
                  </a:extLst>
                </a:gridCol>
              </a:tblGrid>
              <a:tr h="346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Kurze Zitate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Längere Zitate</a:t>
                      </a:r>
                    </a:p>
                  </a:txBody>
                  <a:tcPr/>
                </a:tc>
                <a:extLst>
                  <a:ext uri="{0D108BD9-81ED-4DB2-BD59-A6C34878D82A}">
                    <a16:rowId xmlns:a16="http://schemas.microsoft.com/office/drawing/2014/main" val="10000"/>
                  </a:ext>
                </a:extLst>
              </a:tr>
              <a:tr h="2222431">
                <a:tc>
                  <a:txBody>
                    <a:bodyPr/>
                    <a:lstStyle/>
                    <a:p>
                      <a:pPr marL="0" indent="0">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Kurze Zitate sind „immer mit An- und Abführungszeichen […] zu kennzeichnen.“ (Rost 2012:</a:t>
                      </a:r>
                      <a:r>
                        <a:rPr lang="de-DE"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S. 271)</a:t>
                      </a:r>
                    </a:p>
                    <a:p>
                      <a:pPr marL="457200">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Friedrich Rost erläutert die korrekte Zitierweise für längere Zitate:</a:t>
                      </a:r>
                    </a:p>
                    <a:p>
                      <a:pPr marL="449580" marR="0" lvl="0" indent="0" algn="just" defTabSz="914400" rtl="0" eaLnBrk="1" fontAlgn="auto" latinLnBrk="0" hangingPunct="1">
                        <a:lnSpc>
                          <a:spcPct val="107000"/>
                        </a:lnSpc>
                        <a:spcBef>
                          <a:spcPts val="1200"/>
                        </a:spcBef>
                        <a:spcAft>
                          <a:spcPts val="0"/>
                        </a:spcAft>
                        <a:buClrTx/>
                        <a:buSzTx/>
                        <a:buFontTx/>
                        <a:buNone/>
                        <a:tabLst/>
                        <a:defRPr/>
                      </a:pPr>
                      <a:r>
                        <a:rPr kumimoji="0" lang="de-DE" sz="105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Handelt es sich um ein längeres Zitat (mehr als 40 Wörter), so wird dieses Zitat als eigener Absatz formatiert, meist etwas eingerückt, in kleinerer Schrifttype und mit engerem Zeilenabstand. Ein solches Blockzitat, das nicht zu umfangreich sein sollte (maximal 200 Wörter, weil darüber hinaus eine Druckgenehmigung bei dem Copyrightinhaber einzuholen ist), wird eigentlich nicht in</a:t>
                      </a:r>
                      <a:br>
                        <a:rPr kumimoji="0" lang="de-DE" sz="105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de-DE" sz="105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Anführungszeichen gesetzt […] (Rost 2012, S. 271).</a:t>
                      </a:r>
                      <a:endParaRPr kumimoji="0" lang="de-DE"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de-DE" dirty="0"/>
                    </a:p>
                  </a:txBody>
                  <a:tcPr/>
                </a:tc>
                <a:extLst>
                  <a:ext uri="{0D108BD9-81ED-4DB2-BD59-A6C34878D82A}">
                    <a16:rowId xmlns:a16="http://schemas.microsoft.com/office/drawing/2014/main" val="10001"/>
                  </a:ext>
                </a:extLst>
              </a:tr>
              <a:tr h="715781">
                <a:tc gridSpan="2">
                  <a:txBody>
                    <a:bodyPr/>
                    <a:lstStyle/>
                    <a:p>
                      <a:pP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Zitate müssen mit der Quelle des Zitats belegt werden:</a:t>
                      </a:r>
                      <a:r>
                        <a:rPr lang="de-DE"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(Autor Jahr, Seitenangabe), Beispiel (Rost 2012: 271)</a:t>
                      </a:r>
                    </a:p>
                  </a:txBody>
                  <a:tcPr/>
                </a:tc>
                <a:tc hMerge="1">
                  <a:txBody>
                    <a:bodyPr/>
                    <a:lstStyle/>
                    <a:p>
                      <a:endParaRPr lang="de-DE" dirty="0"/>
                    </a:p>
                  </a:txBody>
                  <a:tcPr/>
                </a:tc>
                <a:extLst>
                  <a:ext uri="{0D108BD9-81ED-4DB2-BD59-A6C34878D82A}">
                    <a16:rowId xmlns:a16="http://schemas.microsoft.com/office/drawing/2014/main" val="10002"/>
                  </a:ext>
                </a:extLst>
              </a:tr>
            </a:tbl>
          </a:graphicData>
        </a:graphic>
      </p:graphicFrame>
      <p:sp>
        <p:nvSpPr>
          <p:cNvPr id="5" name="Fußzeilenplatzhalter 4"/>
          <p:cNvSpPr>
            <a:spLocks noGrp="1"/>
          </p:cNvSpPr>
          <p:nvPr>
            <p:ph type="ftr" sz="quarter" idx="13"/>
          </p:nvPr>
        </p:nvSpPr>
        <p:spPr/>
        <p:txBody>
          <a:bodyPr/>
          <a:lstStyle/>
          <a:p>
            <a:r>
              <a:rPr lang="de-DE"/>
              <a:t>Crashkurs wissenschaftliche Literatur </a:t>
            </a:r>
            <a:endParaRPr lang="de-DE" dirty="0"/>
          </a:p>
        </p:txBody>
      </p:sp>
      <p:sp>
        <p:nvSpPr>
          <p:cNvPr id="7" name="Textfeld 6"/>
          <p:cNvSpPr txBox="1"/>
          <p:nvPr/>
        </p:nvSpPr>
        <p:spPr>
          <a:xfrm>
            <a:off x="683568" y="5805264"/>
            <a:ext cx="8546841" cy="261610"/>
          </a:xfrm>
          <a:prstGeom prst="rect">
            <a:avLst/>
          </a:prstGeom>
          <a:noFill/>
        </p:spPr>
        <p:txBody>
          <a:bodyPr wrap="square" rtlCol="0">
            <a:spAutoFit/>
          </a:bodyPr>
          <a:lstStyle/>
          <a:p>
            <a:r>
              <a:rPr lang="de-DE" sz="1100" dirty="0"/>
              <a:t>Quelle: Rost, F. 2012. Lern- und Arbeitstechniken für das Studium. 7. überarbeitete und aktualisierte Auflage. Wiesbaden. Springer Fachmedien </a:t>
            </a:r>
          </a:p>
        </p:txBody>
      </p:sp>
    </p:spTree>
    <p:extLst>
      <p:ext uri="{BB962C8B-B14F-4D97-AF65-F5344CB8AC3E}">
        <p14:creationId xmlns:p14="http://schemas.microsoft.com/office/powerpoint/2010/main" val="412105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Indirekte Zitate (Paraphrasen)</a:t>
            </a:r>
          </a:p>
        </p:txBody>
      </p:sp>
      <p:sp>
        <p:nvSpPr>
          <p:cNvPr id="3" name="Foliennummernplatzhalter 2"/>
          <p:cNvSpPr>
            <a:spLocks noGrp="1"/>
          </p:cNvSpPr>
          <p:nvPr>
            <p:ph type="sldNum" sz="quarter" idx="16"/>
          </p:nvPr>
        </p:nvSpPr>
        <p:spPr/>
        <p:txBody>
          <a:bodyPr/>
          <a:lstStyle/>
          <a:p>
            <a:fld id="{30B5E4E8-4D8F-B148-B96B-8DD5FFB7AF62}" type="slidenum">
              <a:rPr lang="de-DE" smtClean="0"/>
              <a:pPr/>
              <a:t>8</a:t>
            </a:fld>
            <a:endParaRPr lang="de-DE" dirty="0"/>
          </a:p>
        </p:txBody>
      </p:sp>
      <p:sp>
        <p:nvSpPr>
          <p:cNvPr id="5" name="Inhaltsplatzhalter 4"/>
          <p:cNvSpPr>
            <a:spLocks noGrp="1"/>
          </p:cNvSpPr>
          <p:nvPr>
            <p:ph sz="quarter" idx="17"/>
          </p:nvPr>
        </p:nvSpPr>
        <p:spPr>
          <a:xfrm>
            <a:off x="720001" y="1800000"/>
            <a:ext cx="7452399" cy="3600675"/>
          </a:xfrm>
        </p:spPr>
        <p:txBody>
          <a:bodyPr/>
          <a:lstStyle/>
          <a:p>
            <a:r>
              <a:rPr lang="de-DE" dirty="0"/>
              <a:t>indirektes Zitat = sinngemäße Wiedergabe der Information/ Argumentation eines Textes, bei dem die genaue Wortwahl nicht relevant ist  </a:t>
            </a:r>
            <a:r>
              <a:rPr lang="de-DE" sz="1200" dirty="0"/>
              <a:t>(vgl. Rost 2012: 270)</a:t>
            </a:r>
          </a:p>
        </p:txBody>
      </p:sp>
      <p:sp>
        <p:nvSpPr>
          <p:cNvPr id="6" name="Fußzeilenplatzhalter 5"/>
          <p:cNvSpPr>
            <a:spLocks noGrp="1"/>
          </p:cNvSpPr>
          <p:nvPr>
            <p:ph type="ftr" sz="quarter" idx="18"/>
          </p:nvPr>
        </p:nvSpPr>
        <p:spPr/>
        <p:txBody>
          <a:bodyPr/>
          <a:lstStyle/>
          <a:p>
            <a:r>
              <a:rPr lang="de-DE"/>
              <a:t>Crashkurs wissenschaftliche Literatur </a:t>
            </a:r>
            <a:endParaRPr lang="de-DE" dirty="0"/>
          </a:p>
        </p:txBody>
      </p:sp>
      <p:sp>
        <p:nvSpPr>
          <p:cNvPr id="7" name="Textfeld 6"/>
          <p:cNvSpPr txBox="1"/>
          <p:nvPr/>
        </p:nvSpPr>
        <p:spPr>
          <a:xfrm>
            <a:off x="597159" y="5498727"/>
            <a:ext cx="8546841" cy="261610"/>
          </a:xfrm>
          <a:prstGeom prst="rect">
            <a:avLst/>
          </a:prstGeom>
          <a:noFill/>
        </p:spPr>
        <p:txBody>
          <a:bodyPr wrap="square" rtlCol="0">
            <a:spAutoFit/>
          </a:bodyPr>
          <a:lstStyle/>
          <a:p>
            <a:r>
              <a:rPr lang="de-DE" sz="1100" dirty="0"/>
              <a:t>Quelle: Rost, F. 2012. Lern- und Arbeitstechniken für das Studium. 7. überarbeitete und aktualisierte Auflage. Wiesbaden. Springer Fachmedien </a:t>
            </a:r>
          </a:p>
        </p:txBody>
      </p:sp>
      <p:sp>
        <p:nvSpPr>
          <p:cNvPr id="8" name="Rechteck 7"/>
          <p:cNvSpPr/>
          <p:nvPr/>
        </p:nvSpPr>
        <p:spPr>
          <a:xfrm>
            <a:off x="2627784" y="3789040"/>
            <a:ext cx="32403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erstelle ich eine Paraphrase?</a:t>
            </a:r>
          </a:p>
        </p:txBody>
      </p:sp>
    </p:spTree>
    <p:extLst>
      <p:ext uri="{BB962C8B-B14F-4D97-AF65-F5344CB8AC3E}">
        <p14:creationId xmlns:p14="http://schemas.microsoft.com/office/powerpoint/2010/main" val="1201595737"/>
      </p:ext>
    </p:extLst>
  </p:cSld>
  <p:clrMapOvr>
    <a:masterClrMapping/>
  </p:clrMapOvr>
</p:sld>
</file>

<file path=ppt/theme/theme1.xml><?xml version="1.0" encoding="utf-8"?>
<a:theme xmlns:a="http://schemas.openxmlformats.org/drawingml/2006/main" name="Kante">
  <a:themeElements>
    <a:clrScheme name="HU Berlin - Professional School of Education (PSE)">
      <a:dk1>
        <a:srgbClr val="00366C"/>
      </a:dk1>
      <a:lt1>
        <a:srgbClr val="FFFFFF"/>
      </a:lt1>
      <a:dk2>
        <a:srgbClr val="00366C"/>
      </a:dk2>
      <a:lt2>
        <a:srgbClr val="FFFFFF"/>
      </a:lt2>
      <a:accent1>
        <a:srgbClr val="00376C"/>
      </a:accent1>
      <a:accent2>
        <a:srgbClr val="00572B"/>
      </a:accent2>
      <a:accent3>
        <a:srgbClr val="BDC9D3"/>
      </a:accent3>
      <a:accent4>
        <a:srgbClr val="8A0E14"/>
      </a:accent4>
      <a:accent5>
        <a:srgbClr val="BDC9D3"/>
      </a:accent5>
      <a:accent6>
        <a:srgbClr val="35742A"/>
      </a:accent6>
      <a:hlink>
        <a:srgbClr val="8A0F14"/>
      </a:hlink>
      <a:folHlink>
        <a:srgbClr val="00366C"/>
      </a:folHlink>
    </a:clrScheme>
    <a:fontScheme name="Kante">
      <a:majorFont>
        <a:latin typeface="Garamon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an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an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an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an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an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4F14A767-A33C-4351-A751-87D3ABE329A8}" vid="{EEB15D6D-3BEF-4478-938A-41A3253CDC43}"/>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20180419 PSE PPT Vorlage 2018</Template>
  <TotalTime>0</TotalTime>
  <Words>1187</Words>
  <Application>Microsoft Macintosh PowerPoint</Application>
  <PresentationFormat>Bildschirmpräsentation (4:3)</PresentationFormat>
  <Paragraphs>130</Paragraphs>
  <Slides>15</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Garamond</vt:lpstr>
      <vt:lpstr>Symbol</vt:lpstr>
      <vt:lpstr>Verdana</vt:lpstr>
      <vt:lpstr>Wingdings</vt:lpstr>
      <vt:lpstr>Kante</vt:lpstr>
      <vt:lpstr>PowerPoint-Präsentation</vt:lpstr>
      <vt:lpstr>Gliederung</vt:lpstr>
      <vt:lpstr>Wissenschaftlich Arbeiten</vt:lpstr>
      <vt:lpstr>1x1 des wissenschaftlichen Arbeitens</vt:lpstr>
      <vt:lpstr>Warum wissenschaftliches Arbeiten…</vt:lpstr>
      <vt:lpstr>Anwendung auf die 5. PK</vt:lpstr>
      <vt:lpstr>Direkte und Indirekte Zitate:</vt:lpstr>
      <vt:lpstr>Direkte Zitate</vt:lpstr>
      <vt:lpstr>Indirekte Zitate (Paraphrasen)</vt:lpstr>
      <vt:lpstr>Wie paraphrasiere ich?</vt:lpstr>
      <vt:lpstr>Exzerpieren</vt:lpstr>
      <vt:lpstr>Beispielexzerpt</vt:lpstr>
      <vt:lpstr>PowerPoint-Präsentation</vt:lpstr>
      <vt:lpstr>PowerPoint-Präsentation</vt:lpstr>
      <vt:lpstr>Stationsarbeit – Übersicht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Tobias Fischer</dc:creator>
  <cp:lastModifiedBy>henrie sta</cp:lastModifiedBy>
  <cp:revision>16</cp:revision>
  <cp:lastPrinted>2018-12-04T14:29:10Z</cp:lastPrinted>
  <dcterms:created xsi:type="dcterms:W3CDTF">2018-11-30T14:42:51Z</dcterms:created>
  <dcterms:modified xsi:type="dcterms:W3CDTF">2020-11-25T17:47:13Z</dcterms:modified>
</cp:coreProperties>
</file>