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9" r:id="rId1"/>
  </p:sldMasterIdLst>
  <p:notesMasterIdLst>
    <p:notesMasterId r:id="rId30"/>
  </p:notesMasterIdLst>
  <p:handoutMasterIdLst>
    <p:handoutMasterId r:id="rId31"/>
  </p:handoutMasterIdLst>
  <p:sldIdLst>
    <p:sldId id="299" r:id="rId2"/>
    <p:sldId id="335" r:id="rId3"/>
    <p:sldId id="306" r:id="rId4"/>
    <p:sldId id="362" r:id="rId5"/>
    <p:sldId id="361" r:id="rId6"/>
    <p:sldId id="341" r:id="rId7"/>
    <p:sldId id="342" r:id="rId8"/>
    <p:sldId id="359" r:id="rId9"/>
    <p:sldId id="311" r:id="rId10"/>
    <p:sldId id="318" r:id="rId11"/>
    <p:sldId id="312" r:id="rId12"/>
    <p:sldId id="309" r:id="rId13"/>
    <p:sldId id="304" r:id="rId14"/>
    <p:sldId id="303" r:id="rId15"/>
    <p:sldId id="286" r:id="rId16"/>
    <p:sldId id="287" r:id="rId17"/>
    <p:sldId id="280" r:id="rId18"/>
    <p:sldId id="279" r:id="rId19"/>
    <p:sldId id="319" r:id="rId20"/>
    <p:sldId id="324" r:id="rId21"/>
    <p:sldId id="325" r:id="rId22"/>
    <p:sldId id="357" r:id="rId23"/>
    <p:sldId id="356" r:id="rId24"/>
    <p:sldId id="358" r:id="rId25"/>
    <p:sldId id="346" r:id="rId26"/>
    <p:sldId id="363" r:id="rId27"/>
    <p:sldId id="344" r:id="rId28"/>
    <p:sldId id="305" r:id="rId2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9">
          <p15:clr>
            <a:srgbClr val="A4A3A4"/>
          </p15:clr>
        </p15:guide>
        <p15:guide id="2" pos="3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 initials="C" lastIdx="6" clrIdx="0"/>
  <p:cmAuthor id="1" name="profilinstaller"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FF"/>
    <a:srgbClr val="FF9300"/>
    <a:srgbClr val="0033CC"/>
    <a:srgbClr val="00376C"/>
    <a:srgbClr val="BDCAD3"/>
    <a:srgbClr val="8A0F14"/>
    <a:srgbClr val="003366"/>
    <a:srgbClr val="D2C067"/>
    <a:srgbClr val="96D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49" autoAdjust="0"/>
    <p:restoredTop sz="86145" autoAdjust="0"/>
  </p:normalViewPr>
  <p:slideViewPr>
    <p:cSldViewPr>
      <p:cViewPr>
        <p:scale>
          <a:sx n="81" d="100"/>
          <a:sy n="81" d="100"/>
        </p:scale>
        <p:origin x="848" y="776"/>
      </p:cViewPr>
      <p:guideLst>
        <p:guide orient="horz" pos="799"/>
        <p:guide pos="340"/>
      </p:guideLst>
    </p:cSldViewPr>
  </p:slideViewPr>
  <p:outlineViewPr>
    <p:cViewPr>
      <p:scale>
        <a:sx n="33" d="100"/>
        <a:sy n="33" d="100"/>
      </p:scale>
      <p:origin x="0" y="-3861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880" y="-42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 y="9428584"/>
            <a:ext cx="2945659" cy="496332"/>
          </a:xfrm>
          <a:prstGeom prst="rect">
            <a:avLst/>
          </a:prstGeom>
        </p:spPr>
        <p:txBody>
          <a:bodyPr vert="horz" lIns="95556" tIns="47778" rIns="95556" bIns="47778" rtlCol="0" anchor="b"/>
          <a:lstStyle>
            <a:lvl1pPr algn="l">
              <a:defRPr sz="1300"/>
            </a:lvl1pPr>
          </a:lstStyle>
          <a:p>
            <a:pPr>
              <a:defRPr/>
            </a:pPr>
            <a:endParaRPr lang="de-DE"/>
          </a:p>
        </p:txBody>
      </p:sp>
    </p:spTree>
    <p:extLst>
      <p:ext uri="{BB962C8B-B14F-4D97-AF65-F5344CB8AC3E}">
        <p14:creationId xmlns:p14="http://schemas.microsoft.com/office/powerpoint/2010/main" val="384440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5556" tIns="47778" rIns="95556" bIns="47778" rtlCol="0"/>
          <a:lstStyle>
            <a:lvl1pPr algn="l">
              <a:defRPr sz="1300"/>
            </a:lvl1pPr>
          </a:lstStyle>
          <a:p>
            <a:pPr>
              <a:defRPr/>
            </a:pPr>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5556" tIns="47778" rIns="95556" bIns="47778" rtlCol="0"/>
          <a:lstStyle>
            <a:lvl1pPr algn="r">
              <a:defRPr sz="1300"/>
            </a:lvl1pPr>
          </a:lstStyle>
          <a:p>
            <a:pPr>
              <a:defRPr/>
            </a:pPr>
            <a:fld id="{C7EE03BA-FD3F-4265-BFA8-FBCDCB8AE10D}" type="datetimeFigureOut">
              <a:rPr lang="de-DE"/>
              <a:pPr>
                <a:defRPr/>
              </a:pPr>
              <a:t>30.11.20</a:t>
            </a:fld>
            <a:endParaRPr lang="de-DE"/>
          </a:p>
        </p:txBody>
      </p:sp>
      <p:sp>
        <p:nvSpPr>
          <p:cNvPr id="4" name="Folienbildplatzhalter 3"/>
          <p:cNvSpPr>
            <a:spLocks noGrp="1" noRot="1" noChangeAspect="1"/>
          </p:cNvSpPr>
          <p:nvPr>
            <p:ph type="sldImg" idx="2"/>
          </p:nvPr>
        </p:nvSpPr>
        <p:spPr>
          <a:xfrm>
            <a:off x="917575" y="742950"/>
            <a:ext cx="4962525" cy="3722688"/>
          </a:xfrm>
          <a:prstGeom prst="rect">
            <a:avLst/>
          </a:prstGeom>
          <a:noFill/>
          <a:ln w="12700">
            <a:solidFill>
              <a:prstClr val="black"/>
            </a:solidFill>
          </a:ln>
        </p:spPr>
        <p:txBody>
          <a:bodyPr vert="horz" lIns="95556" tIns="47778" rIns="95556" bIns="47778"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56" tIns="47778" rIns="95556" bIns="47778"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5556" tIns="47778" rIns="95556" bIns="47778"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5556" tIns="47778" rIns="95556" bIns="47778" rtlCol="0" anchor="b"/>
          <a:lstStyle>
            <a:lvl1pPr algn="r">
              <a:defRPr sz="1300"/>
            </a:lvl1pPr>
          </a:lstStyle>
          <a:p>
            <a:pPr>
              <a:defRPr/>
            </a:pPr>
            <a:fld id="{4EA278F8-B6D1-4095-8B4D-0750858CC3B1}" type="slidenum">
              <a:rPr lang="de-DE"/>
              <a:pPr>
                <a:defRPr/>
              </a:pPr>
              <a:t>‹Nr.›</a:t>
            </a:fld>
            <a:endParaRPr lang="de-DE"/>
          </a:p>
        </p:txBody>
      </p:sp>
    </p:spTree>
    <p:extLst>
      <p:ext uri="{BB962C8B-B14F-4D97-AF65-F5344CB8AC3E}">
        <p14:creationId xmlns:p14="http://schemas.microsoft.com/office/powerpoint/2010/main" val="3679815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6</a:t>
            </a:fld>
            <a:endParaRPr lang="de-DE"/>
          </a:p>
        </p:txBody>
      </p:sp>
    </p:spTree>
    <p:extLst>
      <p:ext uri="{BB962C8B-B14F-4D97-AF65-F5344CB8AC3E}">
        <p14:creationId xmlns:p14="http://schemas.microsoft.com/office/powerpoint/2010/main" val="169954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7</a:t>
            </a:fld>
            <a:endParaRPr lang="de-DE"/>
          </a:p>
        </p:txBody>
      </p:sp>
    </p:spTree>
    <p:extLst>
      <p:ext uri="{BB962C8B-B14F-4D97-AF65-F5344CB8AC3E}">
        <p14:creationId xmlns:p14="http://schemas.microsoft.com/office/powerpoint/2010/main" val="426644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8</a:t>
            </a:fld>
            <a:endParaRPr lang="de-DE"/>
          </a:p>
        </p:txBody>
      </p:sp>
    </p:spTree>
    <p:extLst>
      <p:ext uri="{BB962C8B-B14F-4D97-AF65-F5344CB8AC3E}">
        <p14:creationId xmlns:p14="http://schemas.microsoft.com/office/powerpoint/2010/main" val="312344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9</a:t>
            </a:fld>
            <a:endParaRPr lang="de-DE"/>
          </a:p>
        </p:txBody>
      </p:sp>
    </p:spTree>
    <p:extLst>
      <p:ext uri="{BB962C8B-B14F-4D97-AF65-F5344CB8AC3E}">
        <p14:creationId xmlns:p14="http://schemas.microsoft.com/office/powerpoint/2010/main" val="288776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11</a:t>
            </a:fld>
            <a:endParaRPr lang="de-DE"/>
          </a:p>
        </p:txBody>
      </p:sp>
    </p:spTree>
    <p:extLst>
      <p:ext uri="{BB962C8B-B14F-4D97-AF65-F5344CB8AC3E}">
        <p14:creationId xmlns:p14="http://schemas.microsoft.com/office/powerpoint/2010/main" val="190222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EA278F8-B6D1-4095-8B4D-0750858CC3B1}" type="slidenum">
              <a:rPr lang="de-DE" smtClean="0"/>
              <a:pPr>
                <a:defRPr/>
              </a:pPr>
              <a:t>24</a:t>
            </a:fld>
            <a:endParaRPr lang="de-DE"/>
          </a:p>
        </p:txBody>
      </p:sp>
    </p:spTree>
    <p:extLst>
      <p:ext uri="{BB962C8B-B14F-4D97-AF65-F5344CB8AC3E}">
        <p14:creationId xmlns:p14="http://schemas.microsoft.com/office/powerpoint/2010/main" val="199393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E ohne Bild">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8" name="Bild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9" name="Bild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sp>
        <p:nvSpPr>
          <p:cNvPr id="7" name="Textplatzhalter 6"/>
          <p:cNvSpPr>
            <a:spLocks noGrp="1"/>
          </p:cNvSpPr>
          <p:nvPr>
            <p:ph type="body" sz="quarter" idx="11" hasCustomPrompt="1"/>
          </p:nvPr>
        </p:nvSpPr>
        <p:spPr>
          <a:xfrm>
            <a:off x="720000" y="3600000"/>
            <a:ext cx="6660312" cy="388800"/>
          </a:xfrm>
        </p:spPr>
        <p:txBody>
          <a:bodyPr>
            <a:noAutofit/>
          </a:bodyPr>
          <a:lstStyle>
            <a:lvl1pPr marL="0" indent="0" algn="l">
              <a:buNone/>
              <a:defRPr lang="de-DE" sz="1800" smtClean="0">
                <a:solidFill>
                  <a:schemeClr val="bg1"/>
                </a:solidFill>
                <a:effectLst/>
              </a:defRPr>
            </a:lvl1pPr>
          </a:lstStyle>
          <a:p>
            <a:r>
              <a:rPr lang="de-DE" dirty="0">
                <a:effectLst/>
                <a:latin typeface="Verdana" charset="0"/>
              </a:rPr>
              <a:t>Name der/des Dozierenden</a:t>
            </a:r>
          </a:p>
        </p:txBody>
      </p:sp>
      <p:sp>
        <p:nvSpPr>
          <p:cNvPr id="11" name="Textplatzhalter 10"/>
          <p:cNvSpPr>
            <a:spLocks noGrp="1"/>
          </p:cNvSpPr>
          <p:nvPr>
            <p:ph type="body" sz="quarter" idx="12" hasCustomPrompt="1"/>
          </p:nvPr>
        </p:nvSpPr>
        <p:spPr>
          <a:xfrm>
            <a:off x="720725" y="4140000"/>
            <a:ext cx="4202113" cy="718360"/>
          </a:xfrm>
        </p:spPr>
        <p:txBody>
          <a:bodyPr>
            <a:noAutofit/>
          </a:bodyPr>
          <a:lstStyle>
            <a:lvl1pPr marL="0" indent="0">
              <a:buNone/>
              <a:defRPr lang="de-DE" sz="1200" smtClean="0">
                <a:solidFill>
                  <a:schemeClr val="bg1"/>
                </a:solidFill>
                <a:effectLst/>
              </a:defRPr>
            </a:lvl1pPr>
          </a:lstStyle>
          <a:p>
            <a:pPr lvl="0"/>
            <a:r>
              <a:rPr lang="de-DE" dirty="0">
                <a:effectLst/>
                <a:latin typeface="Verdana" charset="0"/>
              </a:rPr>
              <a:t>Veranstaltung │ Datum │ Ort </a:t>
            </a:r>
          </a:p>
        </p:txBody>
      </p:sp>
      <p:pic>
        <p:nvPicPr>
          <p:cNvPr id="16" name="Bild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18" name="Bild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1" name="Textplatzhalter 23"/>
          <p:cNvSpPr>
            <a:spLocks noGrp="1"/>
          </p:cNvSpPr>
          <p:nvPr>
            <p:ph type="body" sz="quarter" idx="10" hasCustomPrompt="1"/>
          </p:nvPr>
        </p:nvSpPr>
        <p:spPr>
          <a:xfrm>
            <a:off x="720000" y="1980000"/>
            <a:ext cx="6660312" cy="1439863"/>
          </a:xfrm>
          <a:ln>
            <a:noFill/>
          </a:ln>
        </p:spPr>
        <p:txBody>
          <a:bodyPr/>
          <a:lstStyle>
            <a:lvl1pPr marL="0" indent="0">
              <a:lnSpc>
                <a:spcPts val="2880"/>
              </a:lnSpc>
              <a:buNone/>
              <a:defRPr lang="de-DE" sz="2800" b="1" i="0" kern="1200" smtClean="0">
                <a:solidFill>
                  <a:schemeClr val="bg1"/>
                </a:solidFill>
                <a:effectLst/>
                <a:latin typeface="Arial" charset="0"/>
                <a:ea typeface="Arial" charset="0"/>
                <a:cs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Inhalt 2">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0" y="594000"/>
            <a:ext cx="1764792" cy="673608"/>
          </a:xfrm>
          <a:prstGeom prst="rect">
            <a:avLst/>
          </a:prstGeom>
        </p:spPr>
      </p:pic>
      <p:sp>
        <p:nvSpPr>
          <p:cNvPr id="4" name="Titel 3"/>
          <p:cNvSpPr>
            <a:spLocks noGrp="1"/>
          </p:cNvSpPr>
          <p:nvPr>
            <p:ph type="title"/>
          </p:nvPr>
        </p:nvSpPr>
        <p:spPr/>
        <p:txBody>
          <a:bodyPr/>
          <a:lstStyle>
            <a:lvl1pPr>
              <a:defRPr sz="2200"/>
            </a:lvl1pPr>
          </a:lstStyle>
          <a:p>
            <a:r>
              <a:rPr lang="de-DE"/>
              <a:t>Mastertitelformat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1" name="Inhaltsplatzhalter 10"/>
          <p:cNvSpPr>
            <a:spLocks noGrp="1"/>
          </p:cNvSpPr>
          <p:nvPr>
            <p:ph sz="quarter" idx="12"/>
          </p:nvPr>
        </p:nvSpPr>
        <p:spPr>
          <a:xfrm>
            <a:off x="720000" y="1800000"/>
            <a:ext cx="7523999" cy="3789240"/>
          </a:xfrm>
        </p:spPr>
        <p:txBody>
          <a:bodyPr/>
          <a:lstStyle/>
          <a:p>
            <a:pPr lvl="0"/>
            <a:r>
              <a:rPr lang="de-DE"/>
              <a:t>Mastertextformat bearbeiten
Zweite Ebene
Dritte Ebene
Vierte Ebene
Fünfte Ebene</a:t>
            </a:r>
            <a:endParaRPr lang="de-DE" dirty="0"/>
          </a:p>
        </p:txBody>
      </p:sp>
      <p:sp>
        <p:nvSpPr>
          <p:cNvPr id="3" name="Fußzeilenplatzhalter 2"/>
          <p:cNvSpPr>
            <a:spLocks noGrp="1"/>
          </p:cNvSpPr>
          <p:nvPr>
            <p:ph type="ftr" sz="quarter" idx="13"/>
          </p:nvPr>
        </p:nvSpPr>
        <p:spPr/>
        <p:txBody>
          <a:bodyPr/>
          <a:lstStyle/>
          <a:p>
            <a:r>
              <a:rPr lang="de-DE"/>
              <a:t>Hier steht z.B. der Titel der Präsentation (über Kopf- u. Fußzeile eintragen)</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Inhalt 3">
    <p:spTree>
      <p:nvGrpSpPr>
        <p:cNvPr id="1" name=""/>
        <p:cNvGrpSpPr/>
        <p:nvPr/>
      </p:nvGrpSpPr>
      <p:grpSpPr>
        <a:xfrm>
          <a:off x="0" y="0"/>
          <a:ext cx="0" cy="0"/>
          <a:chOff x="0" y="0"/>
          <a:chExt cx="0" cy="0"/>
        </a:xfrm>
      </p:grpSpPr>
      <p:sp>
        <p:nvSpPr>
          <p:cNvPr id="7" name="Foliennummernplatzhalter 6"/>
          <p:cNvSpPr>
            <a:spLocks noGrp="1"/>
          </p:cNvSpPr>
          <p:nvPr>
            <p:ph type="sldNum" sz="quarter" idx="11"/>
          </p:nvPr>
        </p:nvSpPr>
        <p:spPr/>
        <p:txBody>
          <a:bodyPr/>
          <a:lstStyle/>
          <a:p>
            <a:fld id="{30B5E4E8-4D8F-B148-B96B-8DD5FFB7AF62}" type="slidenum">
              <a:rPr lang="de-DE" smtClean="0"/>
              <a:pPr/>
              <a:t>‹Nr.›</a:t>
            </a:fld>
            <a:endParaRPr lang="de-DE" dirty="0"/>
          </a:p>
        </p:txBody>
      </p:sp>
      <p:sp>
        <p:nvSpPr>
          <p:cNvPr id="8" name="Titel 7"/>
          <p:cNvSpPr>
            <a:spLocks noGrp="1"/>
          </p:cNvSpPr>
          <p:nvPr>
            <p:ph type="title"/>
          </p:nvPr>
        </p:nvSpPr>
        <p:spPr/>
        <p:txBody>
          <a:bodyPr/>
          <a:lstStyle>
            <a:lvl1pPr>
              <a:defRPr sz="2200"/>
            </a:lvl1pPr>
          </a:lstStyle>
          <a:p>
            <a:r>
              <a:rPr lang="de-DE"/>
              <a:t>Mastertitelformat bearbeiten</a:t>
            </a:r>
            <a:endParaRPr lang="de-DE" dirty="0"/>
          </a:p>
        </p:txBody>
      </p:sp>
      <p:pic>
        <p:nvPicPr>
          <p:cNvPr id="10" name="Bild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2400" y="5130000"/>
            <a:ext cx="2813304" cy="1179576"/>
          </a:xfrm>
          <a:prstGeom prst="rect">
            <a:avLst/>
          </a:prstGeom>
        </p:spPr>
      </p:pic>
      <p:sp>
        <p:nvSpPr>
          <p:cNvPr id="11" name="Inhaltsplatzhalter 10"/>
          <p:cNvSpPr>
            <a:spLocks noGrp="1"/>
          </p:cNvSpPr>
          <p:nvPr>
            <p:ph sz="quarter" idx="12"/>
          </p:nvPr>
        </p:nvSpPr>
        <p:spPr>
          <a:xfrm>
            <a:off x="720000" y="1800000"/>
            <a:ext cx="7523999" cy="3789240"/>
          </a:xfrm>
        </p:spPr>
        <p:txBody>
          <a:bodyPr/>
          <a:lstStyle/>
          <a:p>
            <a:pPr lvl="0"/>
            <a:r>
              <a:rPr lang="de-DE"/>
              <a:t>Mastertextformat bearbeiten
Zweite Ebene
Dritte Ebene
Vierte Ebene
Fünfte Ebene</a:t>
            </a:r>
            <a:endParaRPr lang="de-DE" dirty="0"/>
          </a:p>
        </p:txBody>
      </p:sp>
      <p:sp>
        <p:nvSpPr>
          <p:cNvPr id="12" name="Fußzeilenplatzhalter 11"/>
          <p:cNvSpPr>
            <a:spLocks noGrp="1"/>
          </p:cNvSpPr>
          <p:nvPr>
            <p:ph type="ftr" sz="quarter" idx="13"/>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543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ie Inhalt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sz="2200"/>
            </a:lvl1pPr>
          </a:lstStyle>
          <a:p>
            <a:r>
              <a:rPr lang="de-DE"/>
              <a:t>Mastertitelformat bearbeiten</a:t>
            </a:r>
            <a:endParaRPr lang="de-DE" dirty="0"/>
          </a:p>
        </p:txBody>
      </p:sp>
      <p:sp>
        <p:nvSpPr>
          <p:cNvPr id="5" name="Foliennummernplatzhalter 4"/>
          <p:cNvSpPr>
            <a:spLocks noGrp="1"/>
          </p:cNvSpPr>
          <p:nvPr>
            <p:ph type="sldNum" sz="quarter" idx="16"/>
          </p:nvPr>
        </p:nvSpPr>
        <p:spPr/>
        <p:txBody>
          <a:bodyPr/>
          <a:lstStyle/>
          <a:p>
            <a:fld id="{30B5E4E8-4D8F-B148-B96B-8DD5FFB7AF62}" type="slidenum">
              <a:rPr lang="de-DE" smtClean="0"/>
              <a:pPr/>
              <a:t>‹Nr.›</a:t>
            </a:fld>
            <a:endParaRPr lang="de-DE" dirty="0"/>
          </a:p>
        </p:txBody>
      </p:sp>
      <p:sp>
        <p:nvSpPr>
          <p:cNvPr id="12" name="Bildplatzhalter 8"/>
          <p:cNvSpPr>
            <a:spLocks noGrp="1"/>
          </p:cNvSpPr>
          <p:nvPr>
            <p:ph type="pic" sz="quarter" idx="12"/>
          </p:nvPr>
        </p:nvSpPr>
        <p:spPr>
          <a:xfrm>
            <a:off x="4788024" y="1800000"/>
            <a:ext cx="3455976"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7" name="Inhaltsplatzhalter 6"/>
          <p:cNvSpPr>
            <a:spLocks noGrp="1"/>
          </p:cNvSpPr>
          <p:nvPr>
            <p:ph sz="quarter" idx="17"/>
          </p:nvPr>
        </p:nvSpPr>
        <p:spPr>
          <a:xfrm>
            <a:off x="720001" y="1800000"/>
            <a:ext cx="3491959" cy="3600675"/>
          </a:xfrm>
        </p:spPr>
        <p:txBody>
          <a:bodyPr/>
          <a:lstStyle/>
          <a:p>
            <a:pPr lvl="0"/>
            <a:r>
              <a:rPr lang="de-DE"/>
              <a:t>Mastertextformat bearbeiten
Zweite Ebene
Dritte Ebene
Vierte Ebene
Fünfte Ebene</a:t>
            </a:r>
            <a:endParaRPr lang="de-DE" dirty="0"/>
          </a:p>
        </p:txBody>
      </p:sp>
      <p:sp>
        <p:nvSpPr>
          <p:cNvPr id="2" name="Fußzeilenplatzhalter 1"/>
          <p:cNvSpPr>
            <a:spLocks noGrp="1"/>
          </p:cNvSpPr>
          <p:nvPr>
            <p:ph type="ftr" sz="quarter" idx="18"/>
          </p:nvPr>
        </p:nvSpPr>
        <p:spPr/>
        <p:txBody>
          <a:bodyPr/>
          <a:lstStyle/>
          <a:p>
            <a:r>
              <a:rPr lang="de-DE"/>
              <a:t>Hier steht z.B. der Titel der Präsentation (über Kopf- u. Fußzeile eintragen)</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lie Inhalt 5">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sz="2200"/>
            </a:lvl1pPr>
          </a:lstStyle>
          <a:p>
            <a:r>
              <a:rPr lang="de-DE"/>
              <a:t>Mastertitelformat bearbeiten</a:t>
            </a:r>
            <a:endParaRPr lang="de-DE" dirty="0"/>
          </a:p>
        </p:txBody>
      </p:sp>
      <p:sp>
        <p:nvSpPr>
          <p:cNvPr id="5" name="Foliennummernplatzhalter 4"/>
          <p:cNvSpPr>
            <a:spLocks noGrp="1"/>
          </p:cNvSpPr>
          <p:nvPr>
            <p:ph type="sldNum" sz="quarter" idx="16"/>
          </p:nvPr>
        </p:nvSpPr>
        <p:spPr/>
        <p:txBody>
          <a:bodyPr/>
          <a:lstStyle/>
          <a:p>
            <a:fld id="{30B5E4E8-4D8F-B148-B96B-8DD5FFB7AF62}" type="slidenum">
              <a:rPr lang="de-DE" smtClean="0"/>
              <a:pPr/>
              <a:t>‹Nr.›</a:t>
            </a:fld>
            <a:endParaRPr lang="de-DE" dirty="0"/>
          </a:p>
        </p:txBody>
      </p:sp>
      <p:sp>
        <p:nvSpPr>
          <p:cNvPr id="12" name="Bildplatzhalter 8"/>
          <p:cNvSpPr>
            <a:spLocks noGrp="1"/>
          </p:cNvSpPr>
          <p:nvPr>
            <p:ph type="pic" sz="quarter" idx="12"/>
          </p:nvPr>
        </p:nvSpPr>
        <p:spPr>
          <a:xfrm>
            <a:off x="720000" y="1800000"/>
            <a:ext cx="3455976"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7" name="Inhaltsplatzhalter 6"/>
          <p:cNvSpPr>
            <a:spLocks noGrp="1"/>
          </p:cNvSpPr>
          <p:nvPr>
            <p:ph sz="quarter" idx="17"/>
          </p:nvPr>
        </p:nvSpPr>
        <p:spPr>
          <a:xfrm>
            <a:off x="4752041" y="1799325"/>
            <a:ext cx="3491959" cy="3600675"/>
          </a:xfrm>
        </p:spPr>
        <p:txBody>
          <a:bodyPr/>
          <a:lstStyle/>
          <a:p>
            <a:pPr lvl="0"/>
            <a:r>
              <a:rPr lang="de-DE"/>
              <a:t>Mastertextformat bearbeiten
Zweite Ebene
Dritte Ebene
Vierte Ebene
Fünfte Ebene</a:t>
            </a:r>
            <a:endParaRPr lang="de-DE" dirty="0"/>
          </a:p>
        </p:txBody>
      </p:sp>
      <p:sp>
        <p:nvSpPr>
          <p:cNvPr id="13" name="Fußzeilenplatzhalter 12"/>
          <p:cNvSpPr>
            <a:spLocks noGrp="1"/>
          </p:cNvSpPr>
          <p:nvPr>
            <p:ph type="ftr" sz="quarter" idx="18"/>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200632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lie Bild">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p>
            <a:fld id="{30B5E4E8-4D8F-B148-B96B-8DD5FFB7AF62}" type="slidenum">
              <a:rPr lang="de-DE" smtClean="0"/>
              <a:pPr/>
              <a:t>‹Nr.›</a:t>
            </a:fld>
            <a:endParaRPr lang="de-DE" dirty="0"/>
          </a:p>
        </p:txBody>
      </p:sp>
      <p:sp>
        <p:nvSpPr>
          <p:cNvPr id="7" name="Titel 6"/>
          <p:cNvSpPr>
            <a:spLocks noGrp="1"/>
          </p:cNvSpPr>
          <p:nvPr>
            <p:ph type="title"/>
          </p:nvPr>
        </p:nvSpPr>
        <p:spPr/>
        <p:txBody>
          <a:bodyPr/>
          <a:lstStyle>
            <a:lvl1pPr>
              <a:defRPr sz="2200"/>
            </a:lvl1pPr>
          </a:lstStyle>
          <a:p>
            <a:r>
              <a:rPr lang="de-DE"/>
              <a:t>Mastertitelformat bearbeiten</a:t>
            </a:r>
            <a:endParaRPr lang="de-DE" dirty="0"/>
          </a:p>
        </p:txBody>
      </p:sp>
      <p:sp>
        <p:nvSpPr>
          <p:cNvPr id="9" name="Bildplatzhalter 8"/>
          <p:cNvSpPr>
            <a:spLocks noGrp="1"/>
          </p:cNvSpPr>
          <p:nvPr>
            <p:ph type="pic" sz="quarter" idx="12"/>
          </p:nvPr>
        </p:nvSpPr>
        <p:spPr>
          <a:xfrm>
            <a:off x="720724" y="1800000"/>
            <a:ext cx="7560000"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10" name="Fußzeilenplatzhalter 9"/>
          <p:cNvSpPr>
            <a:spLocks noGrp="1"/>
          </p:cNvSpPr>
          <p:nvPr>
            <p:ph type="ftr" sz="quarter" idx="13"/>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2489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5" name="Titel 14"/>
          <p:cNvSpPr>
            <a:spLocks noGrp="1"/>
          </p:cNvSpPr>
          <p:nvPr>
            <p:ph type="title" hasCustomPrompt="1"/>
          </p:nvPr>
        </p:nvSpPr>
        <p:spPr/>
        <p:txBody>
          <a:bodyPr/>
          <a:lstStyle>
            <a:lvl1pPr>
              <a:defRPr lang="de-DE" smtClean="0">
                <a:effectLst/>
              </a:defRPr>
            </a:lvl1pPr>
          </a:lstStyle>
          <a:p>
            <a:r>
              <a:rPr lang="de-DE" dirty="0">
                <a:solidFill>
                  <a:srgbClr val="00497F"/>
                </a:solidFill>
                <a:effectLst/>
                <a:latin typeface="Verdana" charset="0"/>
              </a:rPr>
              <a:t>Literaturverzeichnis</a:t>
            </a:r>
          </a:p>
        </p:txBody>
      </p:sp>
      <p:sp>
        <p:nvSpPr>
          <p:cNvPr id="17" name="Textplatzhalter 16"/>
          <p:cNvSpPr>
            <a:spLocks noGrp="1"/>
          </p:cNvSpPr>
          <p:nvPr>
            <p:ph type="body" sz="quarter" idx="12" hasCustomPrompt="1"/>
          </p:nvPr>
        </p:nvSpPr>
        <p:spPr>
          <a:xfrm>
            <a:off x="720725" y="1800000"/>
            <a:ext cx="7523275" cy="3789240"/>
          </a:xfrm>
        </p:spPr>
        <p:txBody>
          <a:bodyPr>
            <a:noAutofit/>
          </a:bodyPr>
          <a:lstStyle>
            <a:lvl1pPr marL="182563" indent="-182563">
              <a:lnSpc>
                <a:spcPct val="100000"/>
              </a:lnSpc>
              <a:buFont typeface="Arial" charset="0"/>
              <a:buChar char="•"/>
              <a:tabLst/>
              <a:defRPr lang="de-DE" sz="1200" smtClean="0">
                <a:effectLst/>
              </a:defRPr>
            </a:lvl1pPr>
          </a:lstStyle>
          <a:p>
            <a:r>
              <a:rPr lang="de-DE" dirty="0">
                <a:solidFill>
                  <a:srgbClr val="00497F"/>
                </a:solidFill>
                <a:effectLst/>
                <a:latin typeface="Verdana" charset="0"/>
              </a:rPr>
              <a:t>Schrift </a:t>
            </a:r>
            <a:r>
              <a:rPr lang="de-DE" dirty="0" err="1">
                <a:solidFill>
                  <a:srgbClr val="00497F"/>
                </a:solidFill>
                <a:effectLst/>
                <a:latin typeface="Verdana" charset="0"/>
              </a:rPr>
              <a:t>Verdana</a:t>
            </a:r>
            <a:r>
              <a:rPr lang="de-DE" dirty="0">
                <a:solidFill>
                  <a:srgbClr val="00497F"/>
                </a:solidFill>
                <a:effectLst/>
                <a:latin typeface="Verdana" charset="0"/>
              </a:rPr>
              <a:t>, Regulare</a:t>
            </a:r>
          </a:p>
          <a:p>
            <a:r>
              <a:rPr lang="de-DE" dirty="0">
                <a:solidFill>
                  <a:srgbClr val="00497F"/>
                </a:solidFill>
                <a:effectLst/>
                <a:latin typeface="Verdana" charset="0"/>
              </a:rPr>
              <a:t>Ausrichtung: rechtsbündig</a:t>
            </a:r>
          </a:p>
          <a:p>
            <a:r>
              <a:rPr lang="de-DE" dirty="0">
                <a:solidFill>
                  <a:srgbClr val="00497F"/>
                </a:solidFill>
                <a:effectLst/>
                <a:latin typeface="Verdana" charset="0"/>
              </a:rPr>
              <a:t>Schriftgröße: 14 </a:t>
            </a:r>
            <a:r>
              <a:rPr lang="de-DE" dirty="0" err="1">
                <a:solidFill>
                  <a:srgbClr val="00497F"/>
                </a:solidFill>
                <a:effectLst/>
                <a:latin typeface="Verdana" charset="0"/>
              </a:rPr>
              <a:t>pt</a:t>
            </a:r>
            <a:endParaRPr lang="de-DE" dirty="0">
              <a:solidFill>
                <a:srgbClr val="00497F"/>
              </a:solidFill>
              <a:effectLst/>
              <a:latin typeface="Verdana" charset="0"/>
            </a:endParaRPr>
          </a:p>
          <a:p>
            <a:r>
              <a:rPr lang="de-DE" dirty="0">
                <a:solidFill>
                  <a:srgbClr val="00497F"/>
                </a:solidFill>
                <a:effectLst/>
                <a:latin typeface="Verdana" charset="0"/>
              </a:rPr>
              <a:t>Zeilenabstand: einfach, vor Text 6 </a:t>
            </a:r>
            <a:r>
              <a:rPr lang="de-DE" dirty="0" err="1">
                <a:solidFill>
                  <a:srgbClr val="00497F"/>
                </a:solidFill>
                <a:effectLst/>
                <a:latin typeface="Verdana" charset="0"/>
              </a:rPr>
              <a:t>pt</a:t>
            </a:r>
            <a:endParaRPr lang="de-DE" dirty="0">
              <a:solidFill>
                <a:srgbClr val="00497F"/>
              </a:solidFill>
              <a:effectLst/>
              <a:latin typeface="Verdana" charset="0"/>
            </a:endParaRPr>
          </a:p>
          <a:p>
            <a:r>
              <a:rPr lang="de-DE" dirty="0">
                <a:solidFill>
                  <a:srgbClr val="00497F"/>
                </a:solidFill>
                <a:effectLst/>
                <a:latin typeface="Verdana" charset="0"/>
              </a:rPr>
              <a:t>Schriftfarbe: RGB 0/55/108</a:t>
            </a:r>
          </a:p>
        </p:txBody>
      </p:sp>
      <p:sp>
        <p:nvSpPr>
          <p:cNvPr id="19" name="Fußzeilenplatzhalter 18"/>
          <p:cNvSpPr>
            <a:spLocks noGrp="1"/>
          </p:cNvSpPr>
          <p:nvPr>
            <p:ph type="ftr" sz="quarter" idx="13"/>
          </p:nvPr>
        </p:nvSpPr>
        <p:spPr/>
        <p:txBody>
          <a:bodyPr/>
          <a:lstStyle/>
          <a:p>
            <a:r>
              <a:rPr lang="de-DE"/>
              <a:t>Hier steht z.B. der Titel der Präsentation (über Kopf- u. Fußzeile eintragen)</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hluss-Folie Vielen Dank">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sp>
        <p:nvSpPr>
          <p:cNvPr id="5" name="Textplatzhalter 4"/>
          <p:cNvSpPr>
            <a:spLocks noGrp="1"/>
          </p:cNvSpPr>
          <p:nvPr>
            <p:ph type="body" sz="quarter" idx="10" hasCustomPrompt="1"/>
          </p:nvPr>
        </p:nvSpPr>
        <p:spPr>
          <a:xfrm>
            <a:off x="-480" y="2160000"/>
            <a:ext cx="9144480" cy="1296715"/>
          </a:xfrm>
        </p:spPr>
        <p:txBody>
          <a:bodyPr>
            <a:noAutofit/>
          </a:bodyPr>
          <a:lstStyle>
            <a:lvl1pPr marL="0" indent="0" algn="ctr">
              <a:buNone/>
              <a:defRPr sz="3200" b="1">
                <a:solidFill>
                  <a:schemeClr val="bg1"/>
                </a:solidFill>
              </a:defRPr>
            </a:lvl1pPr>
          </a:lstStyle>
          <a:p>
            <a:pPr lvl="0"/>
            <a:r>
              <a:rPr lang="de-DE" dirty="0"/>
              <a:t>Vielen Dank!</a:t>
            </a:r>
          </a:p>
        </p:txBody>
      </p:sp>
      <p:pic>
        <p:nvPicPr>
          <p:cNvPr id="18" name="Bild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hluss-Folie Kontakt">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sp>
        <p:nvSpPr>
          <p:cNvPr id="3" name="Textplatzhalter 2"/>
          <p:cNvSpPr>
            <a:spLocks noGrp="1"/>
          </p:cNvSpPr>
          <p:nvPr>
            <p:ph type="body" sz="quarter" idx="10" hasCustomPrompt="1"/>
          </p:nvPr>
        </p:nvSpPr>
        <p:spPr>
          <a:xfrm>
            <a:off x="720000" y="2340000"/>
            <a:ext cx="3852000" cy="224904"/>
          </a:xfrm>
          <a:ln>
            <a:noFill/>
          </a:ln>
        </p:spPr>
        <p:txBody>
          <a:bodyPr lIns="0" tIns="0" rIns="0" bIns="0">
            <a:noAutofit/>
          </a:bodyPr>
          <a:lstStyle>
            <a:lvl1pPr>
              <a:buFontTx/>
              <a:buNone/>
              <a:defRPr lang="de-DE" sz="1200" b="1" i="0" smtClean="0">
                <a:solidFill>
                  <a:schemeClr val="bg1"/>
                </a:solidFill>
                <a:effectLst/>
                <a:latin typeface="Verdana" charset="0"/>
                <a:ea typeface="Verdana" charset="0"/>
                <a:cs typeface="Verdana" charset="0"/>
              </a:defRPr>
            </a:lvl1pPr>
          </a:lstStyle>
          <a:p>
            <a:r>
              <a:rPr lang="de-DE" b="1" dirty="0">
                <a:effectLst/>
                <a:latin typeface="Verdana" charset="0"/>
              </a:rPr>
              <a:t>Kontakt</a:t>
            </a:r>
          </a:p>
        </p:txBody>
      </p:sp>
      <p:sp>
        <p:nvSpPr>
          <p:cNvPr id="5" name="Textplatzhalter 4"/>
          <p:cNvSpPr>
            <a:spLocks noGrp="1"/>
          </p:cNvSpPr>
          <p:nvPr>
            <p:ph type="body" sz="quarter" idx="11" hasCustomPrompt="1"/>
          </p:nvPr>
        </p:nvSpPr>
        <p:spPr>
          <a:xfrm>
            <a:off x="720000" y="2808000"/>
            <a:ext cx="3816350" cy="2089150"/>
          </a:xfrm>
        </p:spPr>
        <p:txBody>
          <a:bodyPr>
            <a:noAutofit/>
          </a:bodyPr>
          <a:lstStyle>
            <a:lvl1pPr marL="0" indent="0">
              <a:buNone/>
              <a:defRPr sz="1200">
                <a:solidFill>
                  <a:schemeClr val="bg1"/>
                </a:solidFill>
              </a:defRPr>
            </a:lvl1pPr>
          </a:lstStyle>
          <a:p>
            <a:r>
              <a:rPr lang="de-DE" dirty="0">
                <a:effectLst/>
                <a:latin typeface="Verdana" charset="0"/>
              </a:rPr>
              <a:t>Vorname, Name</a:t>
            </a:r>
            <a:br>
              <a:rPr lang="de-DE" dirty="0">
                <a:effectLst/>
                <a:latin typeface="Verdana" charset="0"/>
              </a:rPr>
            </a:br>
            <a:r>
              <a:rPr lang="de-DE" dirty="0">
                <a:effectLst/>
                <a:latin typeface="Verdana" charset="0"/>
              </a:rPr>
              <a:t>Position </a:t>
            </a:r>
            <a:r>
              <a:rPr lang="de-DE" dirty="0" err="1">
                <a:effectLst/>
                <a:latin typeface="Verdana" charset="0"/>
              </a:rPr>
              <a:t>xyz</a:t>
            </a:r>
            <a:br>
              <a:rPr lang="de-DE" dirty="0">
                <a:effectLst/>
                <a:latin typeface="Verdana" charset="0"/>
              </a:rPr>
            </a:br>
            <a:r>
              <a:rPr lang="de-DE" dirty="0">
                <a:effectLst/>
                <a:latin typeface="Verdana" charset="0"/>
              </a:rPr>
              <a:t>Professional School </a:t>
            </a:r>
            <a:r>
              <a:rPr lang="de-DE" dirty="0" err="1">
                <a:effectLst/>
                <a:latin typeface="Verdana" charset="0"/>
              </a:rPr>
              <a:t>of</a:t>
            </a:r>
            <a:r>
              <a:rPr lang="de-DE" dirty="0">
                <a:effectLst/>
                <a:latin typeface="Verdana" charset="0"/>
              </a:rPr>
              <a:t> Education (PSE)</a:t>
            </a:r>
            <a:br>
              <a:rPr lang="de-DE" dirty="0">
                <a:effectLst/>
                <a:latin typeface="Verdana" charset="0"/>
              </a:rPr>
            </a:br>
            <a:r>
              <a:rPr lang="de-DE" dirty="0">
                <a:effectLst/>
                <a:latin typeface="Verdana" charset="0"/>
              </a:rPr>
              <a:t>Humboldt-Universität Berlin</a:t>
            </a:r>
            <a:br>
              <a:rPr lang="de-DE" dirty="0">
                <a:effectLst/>
                <a:latin typeface="Verdana" charset="0"/>
              </a:rPr>
            </a:br>
            <a:br>
              <a:rPr lang="de-DE" dirty="0">
                <a:effectLst/>
                <a:latin typeface="Verdana" charset="0"/>
              </a:rPr>
            </a:br>
            <a:r>
              <a:rPr lang="de-DE" dirty="0">
                <a:effectLst/>
                <a:latin typeface="Verdana" charset="0"/>
              </a:rPr>
              <a:t>Telefon: +49 (0)30 0000 0000</a:t>
            </a:r>
            <a:br>
              <a:rPr lang="de-DE" dirty="0">
                <a:effectLst/>
                <a:latin typeface="Verdana" charset="0"/>
              </a:rPr>
            </a:br>
            <a:r>
              <a:rPr lang="de-DE" dirty="0">
                <a:effectLst/>
                <a:latin typeface="Verdana" charset="0"/>
              </a:rPr>
              <a:t>E-Mail: </a:t>
            </a:r>
            <a:r>
              <a:rPr lang="de-DE" dirty="0" err="1">
                <a:effectLst/>
                <a:latin typeface="Verdana" charset="0"/>
              </a:rPr>
              <a:t>vorname.name@hu-berlin.de</a:t>
            </a:r>
            <a:endParaRPr lang="de-DE" dirty="0">
              <a:effectLst/>
              <a:latin typeface="Verdana" charset="0"/>
            </a:endParaRPr>
          </a:p>
        </p:txBody>
      </p:sp>
      <p:pic>
        <p:nvPicPr>
          <p:cNvPr id="12" name="Bild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13" name="Bild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Titelfolie">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5" name="Bild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17" name="Bild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0" name="Bild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2" name="Bild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pic>
        <p:nvPicPr>
          <p:cNvPr id="4" name="Bild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sp>
        <p:nvSpPr>
          <p:cNvPr id="12" name="Textplatzhalter 2"/>
          <p:cNvSpPr>
            <a:spLocks noGrp="1"/>
          </p:cNvSpPr>
          <p:nvPr>
            <p:ph type="body" sz="quarter" idx="10" hasCustomPrompt="1"/>
          </p:nvPr>
        </p:nvSpPr>
        <p:spPr>
          <a:xfrm>
            <a:off x="720000" y="2952000"/>
            <a:ext cx="3852000" cy="189332"/>
          </a:xfrm>
        </p:spPr>
        <p:txBody>
          <a:bodyPr lIns="0" tIns="0" rIns="0" bIns="0">
            <a:noAutofit/>
          </a:bodyPr>
          <a:lstStyle>
            <a:lvl1pPr>
              <a:buFontTx/>
              <a:buNone/>
              <a:defRPr lang="de-DE" sz="1200" b="1" i="0" smtClean="0">
                <a:solidFill>
                  <a:srgbClr val="00376C"/>
                </a:solidFill>
                <a:effectLst/>
                <a:latin typeface="Verdana" charset="0"/>
                <a:ea typeface="Verdana" charset="0"/>
                <a:cs typeface="Verdana" charset="0"/>
              </a:defRPr>
            </a:lvl1pPr>
          </a:lstStyle>
          <a:p>
            <a:r>
              <a:rPr lang="de-DE" b="1" dirty="0">
                <a:effectLst/>
                <a:latin typeface="Verdana" charset="0"/>
              </a:rPr>
              <a:t>Kontakt</a:t>
            </a:r>
            <a:endParaRPr lang="de-DE" dirty="0">
              <a:effectLst/>
              <a:latin typeface="Verdana" charset="0"/>
            </a:endParaRPr>
          </a:p>
        </p:txBody>
      </p:sp>
      <p:sp>
        <p:nvSpPr>
          <p:cNvPr id="3" name="Rechteck 2"/>
          <p:cNvSpPr/>
          <p:nvPr userDrawn="1"/>
        </p:nvSpPr>
        <p:spPr>
          <a:xfrm>
            <a:off x="720000" y="2160000"/>
            <a:ext cx="2192908" cy="369332"/>
          </a:xfrm>
          <a:prstGeom prst="rect">
            <a:avLst/>
          </a:prstGeom>
        </p:spPr>
        <p:txBody>
          <a:bodyPr wrap="none" lIns="0" tIns="0" rIns="0" bIns="0">
            <a:spAutoFit/>
          </a:bodyPr>
          <a:lstStyle/>
          <a:p>
            <a:r>
              <a:rPr lang="de-DE" sz="2400" b="1" dirty="0">
                <a:solidFill>
                  <a:srgbClr val="00497F"/>
                </a:solidFill>
                <a:effectLst/>
                <a:latin typeface="Verdana" charset="0"/>
              </a:rPr>
              <a:t>Vielen Dank!</a:t>
            </a:r>
            <a:endParaRPr lang="de-DE" sz="2400" dirty="0">
              <a:solidFill>
                <a:srgbClr val="00497F"/>
              </a:solidFill>
              <a:effectLst/>
              <a:latin typeface="Verdana" charset="0"/>
            </a:endParaRPr>
          </a:p>
        </p:txBody>
      </p:sp>
      <p:sp>
        <p:nvSpPr>
          <p:cNvPr id="7" name="Textplatzhalter 6"/>
          <p:cNvSpPr>
            <a:spLocks noGrp="1"/>
          </p:cNvSpPr>
          <p:nvPr>
            <p:ph type="body" sz="quarter" idx="11" hasCustomPrompt="1"/>
          </p:nvPr>
        </p:nvSpPr>
        <p:spPr>
          <a:xfrm>
            <a:off x="720725" y="3204000"/>
            <a:ext cx="3922713" cy="1935162"/>
          </a:xfrm>
        </p:spPr>
        <p:txBody>
          <a:bodyPr>
            <a:noAutofit/>
          </a:bodyPr>
          <a:lstStyle>
            <a:lvl1pPr marL="0" indent="0">
              <a:lnSpc>
                <a:spcPct val="150000"/>
              </a:lnSpc>
              <a:spcBef>
                <a:spcPts val="0"/>
              </a:spcBef>
              <a:buNone/>
              <a:defRPr sz="1200"/>
            </a:lvl1pPr>
          </a:lstStyle>
          <a:p>
            <a:r>
              <a:rPr lang="de-DE" dirty="0">
                <a:effectLst/>
                <a:latin typeface="Verdana" charset="0"/>
              </a:rPr>
              <a:t>Vorname, Name</a:t>
            </a:r>
            <a:br>
              <a:rPr lang="de-DE" dirty="0">
                <a:effectLst/>
                <a:latin typeface="Verdana" charset="0"/>
              </a:rPr>
            </a:br>
            <a:r>
              <a:rPr lang="de-DE" dirty="0">
                <a:effectLst/>
                <a:latin typeface="Verdana" charset="0"/>
              </a:rPr>
              <a:t>Position </a:t>
            </a:r>
            <a:r>
              <a:rPr lang="de-DE" dirty="0" err="1">
                <a:effectLst/>
                <a:latin typeface="Verdana" charset="0"/>
              </a:rPr>
              <a:t>xyz</a:t>
            </a:r>
            <a:br>
              <a:rPr lang="de-DE" dirty="0">
                <a:effectLst/>
                <a:latin typeface="Verdana" charset="0"/>
              </a:rPr>
            </a:br>
            <a:r>
              <a:rPr lang="de-DE" dirty="0">
                <a:effectLst/>
                <a:latin typeface="Verdana" charset="0"/>
              </a:rPr>
              <a:t>Professional School </a:t>
            </a:r>
            <a:r>
              <a:rPr lang="de-DE" dirty="0" err="1">
                <a:effectLst/>
                <a:latin typeface="Verdana" charset="0"/>
              </a:rPr>
              <a:t>of</a:t>
            </a:r>
            <a:r>
              <a:rPr lang="de-DE" dirty="0">
                <a:effectLst/>
                <a:latin typeface="Verdana" charset="0"/>
              </a:rPr>
              <a:t> Education (PSE)</a:t>
            </a:r>
            <a:br>
              <a:rPr lang="de-DE" dirty="0">
                <a:effectLst/>
                <a:latin typeface="Verdana" charset="0"/>
              </a:rPr>
            </a:br>
            <a:r>
              <a:rPr lang="de-DE" dirty="0">
                <a:effectLst/>
                <a:latin typeface="Verdana" charset="0"/>
              </a:rPr>
              <a:t>Humboldt-Universität Berlin</a:t>
            </a:r>
            <a:br>
              <a:rPr lang="de-DE" dirty="0">
                <a:effectLst/>
                <a:latin typeface="Verdana" charset="0"/>
              </a:rPr>
            </a:br>
            <a:r>
              <a:rPr lang="de-DE" dirty="0">
                <a:effectLst/>
                <a:latin typeface="Verdana" charset="0"/>
              </a:rPr>
              <a:t>Telefon: +49 (0)30 0000 0000</a:t>
            </a:r>
            <a:br>
              <a:rPr lang="de-DE" dirty="0">
                <a:effectLst/>
                <a:latin typeface="Verdana" charset="0"/>
              </a:rPr>
            </a:br>
            <a:r>
              <a:rPr lang="de-DE" dirty="0">
                <a:effectLst/>
                <a:latin typeface="Verdana" charset="0"/>
              </a:rPr>
              <a:t>E-Mail: </a:t>
            </a:r>
            <a:r>
              <a:rPr lang="de-DE" dirty="0" err="1">
                <a:effectLst/>
                <a:latin typeface="Verdana" charset="0"/>
              </a:rPr>
              <a:t>vorname.name@hu-berlin.de</a:t>
            </a:r>
            <a:endParaRPr lang="de-DE" dirty="0">
              <a:effectLst/>
              <a:latin typeface="Verdana"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HU Berlin mit Bild">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6" y="-1056"/>
            <a:ext cx="9144000" cy="5401056"/>
          </a:xfrm>
          <a:prstGeom prst="rect">
            <a:avLst/>
          </a:prstGeom>
        </p:spPr>
      </p:pic>
      <p:sp>
        <p:nvSpPr>
          <p:cNvPr id="6" name="Rechteck 5"/>
          <p:cNvSpPr>
            <a:spLocks/>
          </p:cNvSpPr>
          <p:nvPr userDrawn="1"/>
        </p:nvSpPr>
        <p:spPr>
          <a:xfrm>
            <a:off x="0" y="2169000"/>
            <a:ext cx="9144000" cy="3240000"/>
          </a:xfrm>
          <a:prstGeom prst="rect">
            <a:avLst/>
          </a:prstGeom>
          <a:solidFill>
            <a:srgbClr val="00376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4" name="Bild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19" name="Bild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18" name="Bild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00000" y="1663200"/>
            <a:ext cx="1764792" cy="673608"/>
          </a:xfrm>
          <a:prstGeom prst="rect">
            <a:avLst/>
          </a:prstGeom>
        </p:spPr>
      </p:pic>
      <p:sp>
        <p:nvSpPr>
          <p:cNvPr id="23" name="Textplatzhalter 26"/>
          <p:cNvSpPr>
            <a:spLocks noGrp="1"/>
          </p:cNvSpPr>
          <p:nvPr>
            <p:ph type="body" sz="quarter" idx="11" hasCustomPrompt="1"/>
          </p:nvPr>
        </p:nvSpPr>
        <p:spPr>
          <a:xfrm>
            <a:off x="720000" y="4212000"/>
            <a:ext cx="7164000" cy="295200"/>
          </a:xfrm>
        </p:spPr>
        <p:txBody>
          <a:bodyPr>
            <a:noAutofit/>
          </a:bodyPr>
          <a:lstStyle>
            <a:lvl1pPr marL="0" indent="0">
              <a:buNone/>
              <a:defRPr lang="de-DE" sz="1800" smtClean="0">
                <a:solidFill>
                  <a:schemeClr val="bg1"/>
                </a:solidFill>
                <a:effectLst/>
              </a:defRPr>
            </a:lvl1pPr>
          </a:lstStyle>
          <a:p>
            <a:r>
              <a:rPr lang="de-DE" dirty="0">
                <a:effectLst/>
                <a:latin typeface="Verdana" charset="0"/>
              </a:rPr>
              <a:t>Name der/des Dozierenden</a:t>
            </a:r>
          </a:p>
        </p:txBody>
      </p:sp>
      <p:sp>
        <p:nvSpPr>
          <p:cNvPr id="24" name="Textplatzhalter 28"/>
          <p:cNvSpPr>
            <a:spLocks noGrp="1"/>
          </p:cNvSpPr>
          <p:nvPr>
            <p:ph type="body" sz="quarter" idx="12" hasCustomPrompt="1"/>
          </p:nvPr>
        </p:nvSpPr>
        <p:spPr>
          <a:xfrm>
            <a:off x="720725" y="4716000"/>
            <a:ext cx="4320000" cy="410952"/>
          </a:xfrm>
        </p:spPr>
        <p:txBody>
          <a:bodyPr>
            <a:noAutofit/>
          </a:bodyPr>
          <a:lstStyle>
            <a:lvl1pPr marL="0" indent="0">
              <a:buNone/>
              <a:defRPr lang="de-DE" sz="1200" smtClean="0">
                <a:solidFill>
                  <a:schemeClr val="bg1"/>
                </a:solidFill>
                <a:effectLst/>
              </a:defRPr>
            </a:lvl1pPr>
          </a:lstStyle>
          <a:p>
            <a:r>
              <a:rPr lang="de-DE" dirty="0">
                <a:effectLst/>
                <a:latin typeface="Verdana" charset="0"/>
              </a:rPr>
              <a:t>Veranstaltung │ Datum │ Ort</a:t>
            </a:r>
          </a:p>
        </p:txBody>
      </p:sp>
      <p:pic>
        <p:nvPicPr>
          <p:cNvPr id="25" name="Bild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6" name="Bild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8" name="Textplatzhalter 23"/>
          <p:cNvSpPr>
            <a:spLocks noGrp="1"/>
          </p:cNvSpPr>
          <p:nvPr>
            <p:ph type="body" sz="quarter" idx="10" hasCustomPrompt="1"/>
          </p:nvPr>
        </p:nvSpPr>
        <p:spPr>
          <a:xfrm>
            <a:off x="720000" y="2736000"/>
            <a:ext cx="6660312" cy="1439863"/>
          </a:xfrm>
          <a:ln>
            <a:noFill/>
          </a:ln>
        </p:spPr>
        <p:txBody>
          <a:bodyPr/>
          <a:lstStyle>
            <a:lvl1pPr marL="0" indent="0">
              <a:lnSpc>
                <a:spcPts val="2880"/>
              </a:lnSpc>
              <a:buNone/>
              <a:defRPr lang="de-DE" sz="2800" b="1" kern="1200" smtClean="0">
                <a:solidFill>
                  <a:schemeClr val="bg1"/>
                </a:solidFill>
                <a:effectLst/>
                <a:latin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PSE mit Bild">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6629" cy="2170800"/>
          </a:xfrm>
          <a:prstGeom prst="rect">
            <a:avLst/>
          </a:prstGeom>
        </p:spPr>
      </p:pic>
      <p:sp>
        <p:nvSpPr>
          <p:cNvPr id="6" name="Rechteck 5"/>
          <p:cNvSpPr>
            <a:spLocks/>
          </p:cNvSpPr>
          <p:nvPr userDrawn="1"/>
        </p:nvSpPr>
        <p:spPr>
          <a:xfrm>
            <a:off x="0" y="2169000"/>
            <a:ext cx="9144000" cy="324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4" name="Bild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00000" y="1663200"/>
            <a:ext cx="1764792" cy="673608"/>
          </a:xfrm>
          <a:prstGeom prst="rect">
            <a:avLst/>
          </a:prstGeom>
        </p:spPr>
      </p:pic>
      <p:pic>
        <p:nvPicPr>
          <p:cNvPr id="19" name="Bild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24" name="Bild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5" name="Bild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6" name="Textplatzhalter 23"/>
          <p:cNvSpPr>
            <a:spLocks noGrp="1"/>
          </p:cNvSpPr>
          <p:nvPr>
            <p:ph type="body" sz="quarter" idx="10" hasCustomPrompt="1"/>
          </p:nvPr>
        </p:nvSpPr>
        <p:spPr>
          <a:xfrm>
            <a:off x="720000" y="2736000"/>
            <a:ext cx="6660312" cy="1439863"/>
          </a:xfrm>
          <a:ln>
            <a:noFill/>
          </a:ln>
        </p:spPr>
        <p:txBody>
          <a:bodyPr/>
          <a:lstStyle>
            <a:lvl1pPr marL="0" indent="0">
              <a:lnSpc>
                <a:spcPts val="2880"/>
              </a:lnSpc>
              <a:buNone/>
              <a:defRPr lang="de-DE" sz="2800" b="1" kern="1200" smtClean="0">
                <a:solidFill>
                  <a:schemeClr val="bg1"/>
                </a:solidFill>
                <a:effectLst/>
                <a:latin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
        <p:nvSpPr>
          <p:cNvPr id="27" name="Textplatzhalter 26"/>
          <p:cNvSpPr>
            <a:spLocks noGrp="1"/>
          </p:cNvSpPr>
          <p:nvPr>
            <p:ph type="body" sz="quarter" idx="11" hasCustomPrompt="1"/>
          </p:nvPr>
        </p:nvSpPr>
        <p:spPr>
          <a:xfrm>
            <a:off x="720000" y="4212000"/>
            <a:ext cx="7164000" cy="295200"/>
          </a:xfrm>
        </p:spPr>
        <p:txBody>
          <a:bodyPr>
            <a:noAutofit/>
          </a:bodyPr>
          <a:lstStyle>
            <a:lvl1pPr marL="0" indent="0">
              <a:buNone/>
              <a:defRPr lang="de-DE" sz="1800" smtClean="0">
                <a:solidFill>
                  <a:schemeClr val="bg1"/>
                </a:solidFill>
                <a:effectLst/>
              </a:defRPr>
            </a:lvl1pPr>
          </a:lstStyle>
          <a:p>
            <a:r>
              <a:rPr lang="de-DE" dirty="0">
                <a:effectLst/>
                <a:latin typeface="Verdana" charset="0"/>
              </a:rPr>
              <a:t>Name der/des Dozierenden</a:t>
            </a:r>
          </a:p>
        </p:txBody>
      </p:sp>
      <p:sp>
        <p:nvSpPr>
          <p:cNvPr id="28" name="Textplatzhalter 28"/>
          <p:cNvSpPr>
            <a:spLocks noGrp="1"/>
          </p:cNvSpPr>
          <p:nvPr>
            <p:ph type="body" sz="quarter" idx="12" hasCustomPrompt="1"/>
          </p:nvPr>
        </p:nvSpPr>
        <p:spPr>
          <a:xfrm>
            <a:off x="720725" y="4716000"/>
            <a:ext cx="4320000" cy="410952"/>
          </a:xfrm>
        </p:spPr>
        <p:txBody>
          <a:bodyPr>
            <a:noAutofit/>
          </a:bodyPr>
          <a:lstStyle>
            <a:lvl1pPr marL="0" indent="0">
              <a:buNone/>
              <a:defRPr lang="de-DE" sz="1200" smtClean="0">
                <a:solidFill>
                  <a:schemeClr val="bg1"/>
                </a:solidFill>
                <a:effectLst/>
              </a:defRPr>
            </a:lvl1pPr>
          </a:lstStyle>
          <a:p>
            <a:r>
              <a:rPr lang="de-DE" dirty="0">
                <a:effectLst/>
                <a:latin typeface="Verdana" charset="0"/>
              </a:rPr>
              <a:t>Veranstaltung │ Datum │ Ort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p:spTree>
      <p:nvGrpSpPr>
        <p:cNvPr id="1" name=""/>
        <p:cNvGrpSpPr/>
        <p:nvPr/>
      </p:nvGrpSpPr>
      <p:grpSpPr>
        <a:xfrm>
          <a:off x="0" y="0"/>
          <a:ext cx="0" cy="0"/>
          <a:chOff x="0" y="0"/>
          <a:chExt cx="0" cy="0"/>
        </a:xfrm>
      </p:grpSpPr>
      <p:sp>
        <p:nvSpPr>
          <p:cNvPr id="32" name="Rechteck 31"/>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5" name="Bild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3" name="Bild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6" name="Textplatzhalter 25"/>
          <p:cNvSpPr>
            <a:spLocks noGrp="1"/>
          </p:cNvSpPr>
          <p:nvPr>
            <p:ph type="body" sz="quarter" idx="10" hasCustomPrompt="1"/>
          </p:nvPr>
        </p:nvSpPr>
        <p:spPr>
          <a:xfrm>
            <a:off x="720000" y="2376000"/>
            <a:ext cx="7164000" cy="1418320"/>
          </a:xfrm>
        </p:spPr>
        <p:txBody>
          <a:bodyPr/>
          <a:lstStyle>
            <a:lvl1pPr marL="0" indent="0">
              <a:lnSpc>
                <a:spcPct val="100000"/>
              </a:lnSpc>
              <a:buNone/>
              <a:defRPr lang="de-DE" sz="2400"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die Headline / der Titel der </a:t>
            </a:r>
            <a:r>
              <a:rPr lang="de-DE" b="1" dirty="0" err="1">
                <a:solidFill>
                  <a:srgbClr val="00497F"/>
                </a:solidFill>
                <a:effectLst/>
                <a:latin typeface="Verdana" charset="0"/>
              </a:rPr>
              <a:t>Powerpoint</a:t>
            </a:r>
            <a:r>
              <a:rPr lang="de-DE" b="1" dirty="0">
                <a:solidFill>
                  <a:srgbClr val="00497F"/>
                </a:solidFill>
                <a:effectLst/>
                <a:latin typeface="Verdana" charset="0"/>
              </a:rPr>
              <a:t>-Präsentation</a:t>
            </a:r>
            <a:endParaRPr lang="de-DE" dirty="0">
              <a:solidFill>
                <a:srgbClr val="00497F"/>
              </a:solidFill>
              <a:effectLst/>
              <a:latin typeface="Verdana" charset="0"/>
            </a:endParaRPr>
          </a:p>
        </p:txBody>
      </p:sp>
      <p:sp>
        <p:nvSpPr>
          <p:cNvPr id="28" name="Textplatzhalter 27"/>
          <p:cNvSpPr>
            <a:spLocks noGrp="1"/>
          </p:cNvSpPr>
          <p:nvPr>
            <p:ph type="body" sz="quarter" idx="11" hasCustomPrompt="1"/>
          </p:nvPr>
        </p:nvSpPr>
        <p:spPr>
          <a:xfrm>
            <a:off x="720725" y="3852000"/>
            <a:ext cx="4067176" cy="294323"/>
          </a:xfrm>
        </p:spPr>
        <p:txBody>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30" name="Textplatzhalter 29"/>
          <p:cNvSpPr>
            <a:spLocks noGrp="1"/>
          </p:cNvSpPr>
          <p:nvPr>
            <p:ph type="body" sz="quarter" idx="12" hasCustomPrompt="1"/>
          </p:nvPr>
        </p:nvSpPr>
        <p:spPr>
          <a:xfrm>
            <a:off x="720001" y="4356000"/>
            <a:ext cx="4067900" cy="647700"/>
          </a:xfrm>
        </p:spPr>
        <p:txBody>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pic>
        <p:nvPicPr>
          <p:cNvPr id="31" name="Bild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mit PSE Bild">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2" name="Bild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
        <p:nvSpPr>
          <p:cNvPr id="24" name="Textplatzhalter 23"/>
          <p:cNvSpPr>
            <a:spLocks noGrp="1"/>
          </p:cNvSpPr>
          <p:nvPr>
            <p:ph type="body" sz="quarter" idx="10" hasCustomPrompt="1"/>
          </p:nvPr>
        </p:nvSpPr>
        <p:spPr>
          <a:xfrm>
            <a:off x="720000" y="2484000"/>
            <a:ext cx="3635976" cy="1197032"/>
          </a:xfrm>
        </p:spPr>
        <p:txBody>
          <a:bodyPr/>
          <a:lstStyle>
            <a:lvl1pPr marL="0" indent="0">
              <a:lnSpc>
                <a:spcPct val="100000"/>
              </a:lnSpc>
              <a:buNone/>
              <a:defRPr lang="de-DE"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Headline der PPT-Präsentation</a:t>
            </a:r>
            <a:endParaRPr lang="de-DE" dirty="0">
              <a:solidFill>
                <a:srgbClr val="00497F"/>
              </a:solidFill>
              <a:effectLst/>
              <a:latin typeface="Verdana" charset="0"/>
            </a:endParaRPr>
          </a:p>
        </p:txBody>
      </p:sp>
      <p:sp>
        <p:nvSpPr>
          <p:cNvPr id="26" name="Textplatzhalter 25"/>
          <p:cNvSpPr>
            <a:spLocks noGrp="1"/>
          </p:cNvSpPr>
          <p:nvPr>
            <p:ph type="body" sz="quarter" idx="11" hasCustomPrompt="1"/>
          </p:nvPr>
        </p:nvSpPr>
        <p:spPr>
          <a:xfrm>
            <a:off x="720000" y="3780001"/>
            <a:ext cx="3635976" cy="396288"/>
          </a:xfrm>
        </p:spPr>
        <p:txBody>
          <a:bodyPr>
            <a:noAutofit/>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28" name="Textplatzhalter 27"/>
          <p:cNvSpPr>
            <a:spLocks noGrp="1"/>
          </p:cNvSpPr>
          <p:nvPr>
            <p:ph type="body" sz="quarter" idx="12" hasCustomPrompt="1"/>
          </p:nvPr>
        </p:nvSpPr>
        <p:spPr>
          <a:xfrm>
            <a:off x="720000" y="4266000"/>
            <a:ext cx="3635976" cy="522289"/>
          </a:xfrm>
        </p:spPr>
        <p:txBody>
          <a:bodyPr>
            <a:normAutofit/>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pic>
        <p:nvPicPr>
          <p:cNvPr id="31" name="Bild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1620312"/>
            <a:ext cx="4572000" cy="3599688"/>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32" name="Bild 3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33" name="Bild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mit HU Bild">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2" name="Bild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
        <p:nvSpPr>
          <p:cNvPr id="12" name="Textplatzhalter 25"/>
          <p:cNvSpPr>
            <a:spLocks noGrp="1"/>
          </p:cNvSpPr>
          <p:nvPr>
            <p:ph type="body" sz="quarter" idx="11" hasCustomPrompt="1"/>
          </p:nvPr>
        </p:nvSpPr>
        <p:spPr>
          <a:xfrm>
            <a:off x="720000" y="3780001"/>
            <a:ext cx="3635976" cy="396288"/>
          </a:xfrm>
        </p:spPr>
        <p:txBody>
          <a:bodyPr>
            <a:noAutofit/>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13" name="Textplatzhalter 27"/>
          <p:cNvSpPr>
            <a:spLocks noGrp="1"/>
          </p:cNvSpPr>
          <p:nvPr>
            <p:ph type="body" sz="quarter" idx="12" hasCustomPrompt="1"/>
          </p:nvPr>
        </p:nvSpPr>
        <p:spPr>
          <a:xfrm>
            <a:off x="720000" y="4266000"/>
            <a:ext cx="3635976" cy="522289"/>
          </a:xfrm>
        </p:spPr>
        <p:txBody>
          <a:bodyPr>
            <a:noAutofit/>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sp>
        <p:nvSpPr>
          <p:cNvPr id="14" name="Textplatzhalter 23"/>
          <p:cNvSpPr>
            <a:spLocks noGrp="1"/>
          </p:cNvSpPr>
          <p:nvPr>
            <p:ph type="body" sz="quarter" idx="10" hasCustomPrompt="1"/>
          </p:nvPr>
        </p:nvSpPr>
        <p:spPr>
          <a:xfrm>
            <a:off x="720000" y="2484000"/>
            <a:ext cx="3635976" cy="1197032"/>
          </a:xfrm>
        </p:spPr>
        <p:txBody>
          <a:bodyPr/>
          <a:lstStyle>
            <a:lvl1pPr marL="0" indent="0">
              <a:lnSpc>
                <a:spcPct val="100000"/>
              </a:lnSpc>
              <a:buNone/>
              <a:defRPr lang="de-DE"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Headline der PPT-Präsentation</a:t>
            </a:r>
            <a:endParaRPr lang="de-DE" dirty="0">
              <a:solidFill>
                <a:srgbClr val="00497F"/>
              </a:solidFill>
              <a:effectLst/>
              <a:latin typeface="Verdana" charset="0"/>
            </a:endParaRPr>
          </a:p>
        </p:txBody>
      </p:sp>
      <p:pic>
        <p:nvPicPr>
          <p:cNvPr id="5" name="Bild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1620312"/>
            <a:ext cx="4572000" cy="3599688"/>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18" name="Bild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19" name="Bild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1">
    <p:spTree>
      <p:nvGrpSpPr>
        <p:cNvPr id="1" name=""/>
        <p:cNvGrpSpPr/>
        <p:nvPr/>
      </p:nvGrpSpPr>
      <p:grpSpPr>
        <a:xfrm>
          <a:off x="0" y="0"/>
          <a:ext cx="0" cy="0"/>
          <a:chOff x="0" y="0"/>
          <a:chExt cx="0" cy="0"/>
        </a:xfrm>
      </p:grpSpPr>
      <p:sp>
        <p:nvSpPr>
          <p:cNvPr id="9" name="Rechteck 8"/>
          <p:cNvSpPr/>
          <p:nvPr userDrawn="1"/>
        </p:nvSpPr>
        <p:spPr>
          <a:xfrm>
            <a:off x="0" y="0"/>
            <a:ext cx="9144000" cy="6120000"/>
          </a:xfrm>
          <a:prstGeom prst="rect">
            <a:avLst/>
          </a:prstGeom>
          <a:solidFill>
            <a:srgbClr val="00376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a:spLocks noChangeAspect="1"/>
          </p:cNvSpPr>
          <p:nvPr userDrawn="1"/>
        </p:nvSpPr>
        <p:spPr>
          <a:xfrm>
            <a:off x="0" y="0"/>
            <a:ext cx="9144000" cy="108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2"/>
          <p:cNvSpPr>
            <a:spLocks noGrp="1" noChangeArrowheads="1"/>
          </p:cNvSpPr>
          <p:nvPr>
            <p:ph type="title" hasCustomPrompt="1"/>
          </p:nvPr>
        </p:nvSpPr>
        <p:spPr bwMode="auto">
          <a:xfrm>
            <a:off x="611188" y="0"/>
            <a:ext cx="763281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sz="2200">
                <a:solidFill>
                  <a:schemeClr val="bg1"/>
                </a:solidFill>
              </a:defRPr>
            </a:lvl1pPr>
          </a:lstStyle>
          <a:p>
            <a:pPr lvl="0"/>
            <a:r>
              <a:rPr lang="de-DE" altLang="en-US" dirty="0" err="1"/>
              <a:t>Inhaltsverzeichniss</a:t>
            </a:r>
            <a:endParaRPr lang="de-DE" altLang="en-US" dirty="0"/>
          </a:p>
        </p:txBody>
      </p:sp>
      <p:pic>
        <p:nvPicPr>
          <p:cNvPr id="14" name="Bild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000" y="180000"/>
            <a:ext cx="719328" cy="719328"/>
          </a:xfrm>
          <a:prstGeom prst="rect">
            <a:avLst/>
          </a:prstGeom>
        </p:spPr>
      </p:pic>
      <p:pic>
        <p:nvPicPr>
          <p:cNvPr id="18" name="Bild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0400" y="6246000"/>
            <a:ext cx="719328" cy="557784"/>
          </a:xfrm>
          <a:prstGeom prst="rect">
            <a:avLst/>
          </a:prstGeom>
        </p:spPr>
      </p:pic>
      <p:sp>
        <p:nvSpPr>
          <p:cNvPr id="7" name="Textplatzhalter 6"/>
          <p:cNvSpPr>
            <a:spLocks noGrp="1"/>
          </p:cNvSpPr>
          <p:nvPr>
            <p:ph type="body" sz="quarter" idx="12" hasCustomPrompt="1"/>
          </p:nvPr>
        </p:nvSpPr>
        <p:spPr>
          <a:xfrm>
            <a:off x="611188" y="1773238"/>
            <a:ext cx="7632812" cy="3887787"/>
          </a:xfrm>
        </p:spPr>
        <p:txBody>
          <a:bodyPr/>
          <a:lstStyle>
            <a:lvl1pPr marL="457200" indent="-457200">
              <a:lnSpc>
                <a:spcPts val="3800"/>
              </a:lnSpc>
              <a:buFont typeface="+mj-lt"/>
              <a:buAutoNum type="arabicParenR"/>
              <a:defRPr lang="de-DE" b="0" smtClean="0">
                <a:effectLst/>
              </a:defRPr>
            </a:lvl1pPr>
            <a:lvl2pPr>
              <a:defRPr baseline="0"/>
            </a:lvl2pPr>
          </a:lstStyle>
          <a:p>
            <a:r>
              <a:rPr lang="de-DE" dirty="0">
                <a:solidFill>
                  <a:srgbClr val="00497F"/>
                </a:solidFill>
                <a:effectLst/>
                <a:latin typeface="Verdana" charset="0"/>
              </a:rPr>
              <a:t>Gliederungspunkt</a:t>
            </a:r>
          </a:p>
          <a:p>
            <a:pPr lvl="1"/>
            <a:r>
              <a:rPr lang="de-DE" dirty="0">
                <a:solidFill>
                  <a:srgbClr val="00497F"/>
                </a:solidFill>
                <a:effectLst/>
                <a:latin typeface="Verdana" charset="0"/>
              </a:rPr>
              <a:t>Erster Unterpunkt</a:t>
            </a:r>
          </a:p>
          <a:p>
            <a:pPr lvl="2"/>
            <a:r>
              <a:rPr lang="de-DE" dirty="0">
                <a:solidFill>
                  <a:srgbClr val="00497F"/>
                </a:solidFill>
                <a:effectLst/>
                <a:latin typeface="Verdana" charset="0"/>
              </a:rPr>
              <a:t>Zweiter Unterpunkt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p:txBody>
      </p:sp>
      <p:pic>
        <p:nvPicPr>
          <p:cNvPr id="10" name="Bild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7000" y="594000"/>
            <a:ext cx="1764792" cy="673608"/>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32400" y="5130000"/>
            <a:ext cx="2813304" cy="1179576"/>
          </a:xfrm>
          <a:prstGeom prst="rect">
            <a:avLst/>
          </a:prstGeom>
        </p:spPr>
      </p:pic>
      <p:sp>
        <p:nvSpPr>
          <p:cNvPr id="24" name="Foliennummernplatzhalter 23"/>
          <p:cNvSpPr>
            <a:spLocks noGrp="1"/>
          </p:cNvSpPr>
          <p:nvPr>
            <p:ph type="sldNum" sz="quarter" idx="14"/>
          </p:nvPr>
        </p:nvSpPr>
        <p:spPr/>
        <p:txBody>
          <a:bodyPr/>
          <a:lstStyle/>
          <a:p>
            <a:fld id="{30B5E4E8-4D8F-B148-B96B-8DD5FFB7AF62}" type="slidenum">
              <a:rPr lang="de-DE" smtClean="0"/>
              <a:pPr/>
              <a:t>‹Nr.›</a:t>
            </a:fld>
            <a:endParaRPr lang="de-DE" dirty="0"/>
          </a:p>
        </p:txBody>
      </p:sp>
      <p:sp>
        <p:nvSpPr>
          <p:cNvPr id="27" name="Fußzeilenplatzhalter 26"/>
          <p:cNvSpPr>
            <a:spLocks noGrp="1"/>
          </p:cNvSpPr>
          <p:nvPr>
            <p:ph type="ftr" sz="quarter" idx="15"/>
          </p:nvPr>
        </p:nvSpPr>
        <p:spPr/>
        <p:txBody>
          <a:bodyPr/>
          <a:lstStyle/>
          <a:p>
            <a:r>
              <a:rPr lang="de-DE"/>
              <a:t>Hier steht z.B. der Titel der Präsentation (über Kopf- u. Fußzeile eintragen)</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Inhalt 1">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sz="2200"/>
            </a:lvl1pPr>
          </a:lstStyle>
          <a:p>
            <a:r>
              <a:rPr lang="de-DE"/>
              <a:t>Mastertitelformat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3" name="Textplatzhalter 12"/>
          <p:cNvSpPr>
            <a:spLocks noGrp="1"/>
          </p:cNvSpPr>
          <p:nvPr>
            <p:ph type="body" sz="quarter" idx="13" hasCustomPrompt="1"/>
          </p:nvPr>
        </p:nvSpPr>
        <p:spPr>
          <a:xfrm>
            <a:off x="720724" y="1800000"/>
            <a:ext cx="7523275" cy="404864"/>
          </a:xfrm>
        </p:spPr>
        <p:txBody>
          <a:bodyPr/>
          <a:lstStyle>
            <a:lvl1pPr marL="0" indent="0">
              <a:buNone/>
              <a:defRPr sz="2000" b="1"/>
            </a:lvl1pPr>
          </a:lstStyle>
          <a:p>
            <a:pPr lvl="0"/>
            <a:r>
              <a:rPr lang="de-DE" dirty="0"/>
              <a:t>Headline</a:t>
            </a:r>
          </a:p>
        </p:txBody>
      </p:sp>
      <p:sp>
        <p:nvSpPr>
          <p:cNvPr id="15" name="Textplatzhalter 14"/>
          <p:cNvSpPr>
            <a:spLocks noGrp="1"/>
          </p:cNvSpPr>
          <p:nvPr>
            <p:ph type="body" sz="quarter" idx="14" hasCustomPrompt="1"/>
          </p:nvPr>
        </p:nvSpPr>
        <p:spPr>
          <a:xfrm>
            <a:off x="720725" y="2340000"/>
            <a:ext cx="7523274" cy="2952750"/>
          </a:xfrm>
        </p:spPr>
        <p:txBody>
          <a:bodyPr>
            <a:noAutofit/>
          </a:bodyPr>
          <a:lstStyle>
            <a:lvl1pPr marL="0" indent="0">
              <a:lnSpc>
                <a:spcPct val="150000"/>
              </a:lnSpc>
              <a:buNone/>
              <a:defRPr sz="1600">
                <a:solidFill>
                  <a:srgbClr val="000000"/>
                </a:solidFill>
              </a:defRPr>
            </a:lvl1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16" name="Fußzeilenplatzhalter 15"/>
          <p:cNvSpPr>
            <a:spLocks noGrp="1"/>
          </p:cNvSpPr>
          <p:nvPr>
            <p:ph type="ftr" sz="quarter" idx="15"/>
          </p:nvPr>
        </p:nvSpPr>
        <p:spPr/>
        <p:txBody>
          <a:bodyPr/>
          <a:lstStyle/>
          <a:p>
            <a:r>
              <a:rPr lang="de-DE"/>
              <a:t>Hier steht z.B. der Titel der Präsentation (über Kopf- u. Fußzeile eintragen)</a:t>
            </a:r>
            <a:endParaRPr lang="de-DE" dirty="0"/>
          </a:p>
        </p:txBody>
      </p:sp>
    </p:spTree>
    <p:extLst>
      <p:ext uri="{BB962C8B-B14F-4D97-AF65-F5344CB8AC3E}">
        <p14:creationId xmlns:p14="http://schemas.microsoft.com/office/powerpoint/2010/main" val="343781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olie Inhalt 1">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sz="2200"/>
            </a:lvl1pPr>
          </a:lstStyle>
          <a:p>
            <a:r>
              <a:rPr lang="de-DE"/>
              <a:t>Mastertitelformat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1" name="Inhaltsplatzhalter 10"/>
          <p:cNvSpPr>
            <a:spLocks noGrp="1"/>
          </p:cNvSpPr>
          <p:nvPr>
            <p:ph sz="quarter" idx="12"/>
          </p:nvPr>
        </p:nvSpPr>
        <p:spPr>
          <a:xfrm>
            <a:off x="720000" y="1800000"/>
            <a:ext cx="7523999" cy="3789240"/>
          </a:xfrm>
        </p:spPr>
        <p:txBody>
          <a:bodyPr/>
          <a:lstStyle/>
          <a:p>
            <a:pPr lvl="0"/>
            <a:r>
              <a:rPr lang="de-DE"/>
              <a:t>Mastertextformat bearbeiten
Zweite Ebene
Dritte Ebene
Vierte Ebene
Fünfte Ebene</a:t>
            </a:r>
            <a:endParaRPr lang="de-DE" dirty="0"/>
          </a:p>
        </p:txBody>
      </p:sp>
      <p:sp>
        <p:nvSpPr>
          <p:cNvPr id="2" name="Fußzeilenplatzhalter 1"/>
          <p:cNvSpPr>
            <a:spLocks noGrp="1"/>
          </p:cNvSpPr>
          <p:nvPr>
            <p:ph type="ftr" sz="quarter" idx="13"/>
          </p:nvPr>
        </p:nvSpPr>
        <p:spPr/>
        <p:txBody>
          <a:bodyPr/>
          <a:lstStyle/>
          <a:p>
            <a:r>
              <a:rPr lang="de-DE"/>
              <a:t>Hier steht z.B. der Titel der Präsentation (über Kopf- u. Fußzeile eintragen)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a:spLocks noChangeAspect="1"/>
          </p:cNvSpPr>
          <p:nvPr userDrawn="1"/>
        </p:nvSpPr>
        <p:spPr>
          <a:xfrm>
            <a:off x="0" y="0"/>
            <a:ext cx="9144000" cy="108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p>
        </p:txBody>
      </p:sp>
      <p:sp>
        <p:nvSpPr>
          <p:cNvPr id="1026" name="Rectangle 2"/>
          <p:cNvSpPr>
            <a:spLocks noGrp="1" noChangeArrowheads="1"/>
          </p:cNvSpPr>
          <p:nvPr>
            <p:ph type="title"/>
          </p:nvPr>
        </p:nvSpPr>
        <p:spPr bwMode="auto">
          <a:xfrm>
            <a:off x="720000" y="0"/>
            <a:ext cx="7524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dirty="0"/>
              <a:t>Hier steht der Titel / die Headline</a:t>
            </a:r>
          </a:p>
        </p:txBody>
      </p:sp>
      <p:sp>
        <p:nvSpPr>
          <p:cNvPr id="14" name="Textplatzhalter 2"/>
          <p:cNvSpPr>
            <a:spLocks noGrp="1"/>
          </p:cNvSpPr>
          <p:nvPr>
            <p:ph type="body" idx="1"/>
          </p:nvPr>
        </p:nvSpPr>
        <p:spPr>
          <a:xfrm>
            <a:off x="720000" y="1800000"/>
            <a:ext cx="7524000" cy="3888432"/>
          </a:xfrm>
          <a:prstGeom prst="rect">
            <a:avLst/>
          </a:prstGeom>
        </p:spPr>
        <p:txBody>
          <a:bodyPr vert="horz" lIns="0" tIns="0" rIns="0" bIns="0" rtlCol="0">
            <a:noAutofit/>
          </a:bodyPr>
          <a:lstStyle/>
          <a:p>
            <a:pPr lvl="0"/>
            <a:r>
              <a:rPr lang="de-DE" dirty="0"/>
              <a:t>Text einfügen</a:t>
            </a:r>
          </a:p>
          <a:p>
            <a:pPr lvl="1"/>
            <a:r>
              <a:rPr lang="de-DE" dirty="0"/>
              <a:t>Zweite Ebene – Text einfügen</a:t>
            </a:r>
          </a:p>
          <a:p>
            <a:pPr lvl="2"/>
            <a:r>
              <a:rPr lang="de-DE" dirty="0"/>
              <a:t>Dritte Ebene – Text einfügen</a:t>
            </a:r>
          </a:p>
          <a:p>
            <a:pPr marL="1339850" marR="0" lvl="3" indent="-315913" algn="l" defTabSz="914400" rtl="0" eaLnBrk="0" fontAlgn="base" latinLnBrk="0" hangingPunct="0">
              <a:lnSpc>
                <a:spcPct val="100000"/>
              </a:lnSpc>
              <a:spcBef>
                <a:spcPct val="20000"/>
              </a:spcBef>
              <a:spcAft>
                <a:spcPct val="0"/>
              </a:spcAft>
              <a:buClr>
                <a:srgbClr val="00376C"/>
              </a:buClr>
              <a:buSzPct val="100000"/>
              <a:buFont typeface="Symbol" charset="2"/>
              <a:buChar char="-"/>
              <a:tabLst/>
              <a:defRPr/>
            </a:pPr>
            <a:r>
              <a:rPr lang="de-DE" dirty="0"/>
              <a:t>Vierte Ebene – Text einfügen</a:t>
            </a:r>
          </a:p>
        </p:txBody>
      </p:sp>
      <p:pic>
        <p:nvPicPr>
          <p:cNvPr id="4" name="Bild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44000" y="180000"/>
            <a:ext cx="719328" cy="719328"/>
          </a:xfrm>
          <a:prstGeom prst="rect">
            <a:avLst/>
          </a:prstGeom>
        </p:spPr>
      </p:pic>
      <p:pic>
        <p:nvPicPr>
          <p:cNvPr id="5" name="Bild 4"/>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0400" y="6246000"/>
            <a:ext cx="719328" cy="557784"/>
          </a:xfrm>
          <a:prstGeom prst="rect">
            <a:avLst/>
          </a:prstGeom>
        </p:spPr>
      </p:pic>
      <p:sp>
        <p:nvSpPr>
          <p:cNvPr id="6" name="Foliennummernplatzhalter 5"/>
          <p:cNvSpPr>
            <a:spLocks noGrp="1"/>
          </p:cNvSpPr>
          <p:nvPr>
            <p:ph type="sldNum" sz="quarter" idx="4"/>
          </p:nvPr>
        </p:nvSpPr>
        <p:spPr>
          <a:xfrm>
            <a:off x="7524408" y="6120000"/>
            <a:ext cx="719592" cy="737999"/>
          </a:xfrm>
          <a:prstGeom prst="rect">
            <a:avLst/>
          </a:prstGeom>
        </p:spPr>
        <p:txBody>
          <a:bodyPr vert="horz" lIns="0" tIns="0" rIns="0" bIns="45720" rtlCol="0" anchor="ctr"/>
          <a:lstStyle>
            <a:lvl1pPr algn="r">
              <a:defRPr sz="1000">
                <a:solidFill>
                  <a:srgbClr val="00376C"/>
                </a:solidFill>
              </a:defRPr>
            </a:lvl1pPr>
          </a:lstStyle>
          <a:p>
            <a:fld id="{30B5E4E8-4D8F-B148-B96B-8DD5FFB7AF62}" type="slidenum">
              <a:rPr lang="de-DE" smtClean="0"/>
              <a:pPr/>
              <a:t>‹Nr.›</a:t>
            </a:fld>
            <a:endParaRPr lang="de-DE" dirty="0"/>
          </a:p>
        </p:txBody>
      </p:sp>
      <p:sp>
        <p:nvSpPr>
          <p:cNvPr id="8" name="Fußzeilenplatzhalter 7"/>
          <p:cNvSpPr>
            <a:spLocks noGrp="1"/>
          </p:cNvSpPr>
          <p:nvPr>
            <p:ph type="ftr" sz="quarter" idx="3"/>
          </p:nvPr>
        </p:nvSpPr>
        <p:spPr>
          <a:xfrm>
            <a:off x="2051720" y="6120000"/>
            <a:ext cx="5040560" cy="737999"/>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dirty="0"/>
              <a:t>Hier steht z.B. der Titel der Präsentation (über Kopf- u. Fußzeile eintragen)</a:t>
            </a:r>
          </a:p>
        </p:txBody>
      </p:sp>
    </p:spTree>
  </p:cSld>
  <p:clrMap bg1="lt1" tx1="dk1" bg2="lt2" tx2="dk2" accent1="accent1" accent2="accent2" accent3="accent3" accent4="accent4" accent5="accent5" accent6="accent6" hlink="hlink" folHlink="folHlink"/>
  <p:sldLayoutIdLst>
    <p:sldLayoutId id="2147483961" r:id="rId1"/>
    <p:sldLayoutId id="2147483950" r:id="rId2"/>
    <p:sldLayoutId id="2147483954" r:id="rId3"/>
    <p:sldLayoutId id="2147483955" r:id="rId4"/>
    <p:sldLayoutId id="2147483957" r:id="rId5"/>
    <p:sldLayoutId id="2147483960" r:id="rId6"/>
    <p:sldLayoutId id="2147483956" r:id="rId7"/>
    <p:sldLayoutId id="2147483936" r:id="rId8"/>
    <p:sldLayoutId id="2147483964" r:id="rId9"/>
    <p:sldLayoutId id="2147483963" r:id="rId10"/>
    <p:sldLayoutId id="2147483938" r:id="rId11"/>
    <p:sldLayoutId id="2147483962" r:id="rId12"/>
    <p:sldLayoutId id="2147483949" r:id="rId13"/>
    <p:sldLayoutId id="2147483953" r:id="rId14"/>
    <p:sldLayoutId id="2147483959" r:id="rId15"/>
    <p:sldLayoutId id="2147483951" r:id="rId16"/>
    <p:sldLayoutId id="2147483952" r:id="rId17"/>
    <p:sldLayoutId id="2147483958" r:id="rId18"/>
  </p:sldLayoutIdLst>
  <p:hf hdr="0" dt="0"/>
  <p:txStyles>
    <p:titleStyle>
      <a:lvl1pPr algn="l" rtl="0" eaLnBrk="1" fontAlgn="base" hangingPunct="1">
        <a:spcBef>
          <a:spcPct val="0"/>
        </a:spcBef>
        <a:spcAft>
          <a:spcPct val="0"/>
        </a:spcAft>
        <a:defRPr sz="1800" b="0">
          <a:solidFill>
            <a:srgbClr val="003366"/>
          </a:solidFill>
          <a:latin typeface="Verdana" charset="0"/>
          <a:ea typeface="Verdana" charset="0"/>
          <a:cs typeface="Verdana" charset="0"/>
        </a:defRPr>
      </a:lvl1pPr>
      <a:lvl2pPr algn="ctr" rtl="0" eaLnBrk="1" fontAlgn="base" hangingPunct="1">
        <a:spcBef>
          <a:spcPct val="0"/>
        </a:spcBef>
        <a:spcAft>
          <a:spcPct val="0"/>
        </a:spcAft>
        <a:defRPr sz="4200">
          <a:solidFill>
            <a:srgbClr val="800080"/>
          </a:solidFill>
          <a:latin typeface="Garamond" pitchFamily="18" charset="0"/>
        </a:defRPr>
      </a:lvl2pPr>
      <a:lvl3pPr algn="ctr" rtl="0" eaLnBrk="1" fontAlgn="base" hangingPunct="1">
        <a:spcBef>
          <a:spcPct val="0"/>
        </a:spcBef>
        <a:spcAft>
          <a:spcPct val="0"/>
        </a:spcAft>
        <a:defRPr sz="4200">
          <a:solidFill>
            <a:srgbClr val="800080"/>
          </a:solidFill>
          <a:latin typeface="Garamond" pitchFamily="18" charset="0"/>
        </a:defRPr>
      </a:lvl3pPr>
      <a:lvl4pPr algn="ctr" rtl="0" eaLnBrk="1" fontAlgn="base" hangingPunct="1">
        <a:spcBef>
          <a:spcPct val="0"/>
        </a:spcBef>
        <a:spcAft>
          <a:spcPct val="0"/>
        </a:spcAft>
        <a:defRPr sz="4200">
          <a:solidFill>
            <a:srgbClr val="800080"/>
          </a:solidFill>
          <a:latin typeface="Garamond" pitchFamily="18" charset="0"/>
        </a:defRPr>
      </a:lvl4pPr>
      <a:lvl5pPr algn="ctr" rtl="0" eaLnBrk="1" fontAlgn="base" hangingPunct="1">
        <a:spcBef>
          <a:spcPct val="0"/>
        </a:spcBef>
        <a:spcAft>
          <a:spcPct val="0"/>
        </a:spcAft>
        <a:defRPr sz="4200">
          <a:solidFill>
            <a:srgbClr val="800080"/>
          </a:solidFill>
          <a:latin typeface="Garamond" pitchFamily="18" charset="0"/>
        </a:defRPr>
      </a:lvl5pPr>
      <a:lvl6pPr marL="457200" algn="ctr" rtl="0" eaLnBrk="1" fontAlgn="base" hangingPunct="1">
        <a:spcBef>
          <a:spcPct val="0"/>
        </a:spcBef>
        <a:spcAft>
          <a:spcPct val="0"/>
        </a:spcAft>
        <a:defRPr sz="4200">
          <a:solidFill>
            <a:schemeClr val="tx2"/>
          </a:solidFill>
          <a:latin typeface="Garamond" pitchFamily="18" charset="0"/>
        </a:defRPr>
      </a:lvl6pPr>
      <a:lvl7pPr marL="914400" algn="ctr" rtl="0" eaLnBrk="1" fontAlgn="base" hangingPunct="1">
        <a:spcBef>
          <a:spcPct val="0"/>
        </a:spcBef>
        <a:spcAft>
          <a:spcPct val="0"/>
        </a:spcAft>
        <a:defRPr sz="4200">
          <a:solidFill>
            <a:schemeClr val="tx2"/>
          </a:solidFill>
          <a:latin typeface="Garamond" pitchFamily="18" charset="0"/>
        </a:defRPr>
      </a:lvl7pPr>
      <a:lvl8pPr marL="1371600" algn="ctr" rtl="0" eaLnBrk="1" fontAlgn="base" hangingPunct="1">
        <a:spcBef>
          <a:spcPct val="0"/>
        </a:spcBef>
        <a:spcAft>
          <a:spcPct val="0"/>
        </a:spcAft>
        <a:defRPr sz="4200">
          <a:solidFill>
            <a:schemeClr val="tx2"/>
          </a:solidFill>
          <a:latin typeface="Garamond" pitchFamily="18" charset="0"/>
        </a:defRPr>
      </a:lvl8pPr>
      <a:lvl9pPr marL="1828800" algn="ctr" rtl="0" eaLnBrk="1" fontAlgn="base" hangingPunct="1">
        <a:spcBef>
          <a:spcPct val="0"/>
        </a:spcBef>
        <a:spcAft>
          <a:spcPct val="0"/>
        </a:spcAft>
        <a:defRPr sz="4200">
          <a:solidFill>
            <a:schemeClr val="tx2"/>
          </a:solidFill>
          <a:latin typeface="Garamond" pitchFamily="18" charset="0"/>
        </a:defRPr>
      </a:lvl9pPr>
    </p:titleStyle>
    <p:bodyStyle>
      <a:lvl1pPr marL="457200" indent="-457200" algn="l" rtl="0" eaLnBrk="1" fontAlgn="base" hangingPunct="1">
        <a:spcBef>
          <a:spcPct val="35000"/>
        </a:spcBef>
        <a:spcAft>
          <a:spcPct val="0"/>
        </a:spcAft>
        <a:buClr>
          <a:srgbClr val="00376C"/>
        </a:buClr>
        <a:buSzPct val="100000"/>
        <a:buFont typeface="+mj-lt"/>
        <a:buAutoNum type="arabicPeriod"/>
        <a:defRPr lang="de-DE" altLang="en-US" sz="2000" baseline="0" dirty="0" smtClean="0">
          <a:solidFill>
            <a:srgbClr val="003366"/>
          </a:solidFill>
          <a:latin typeface="Verdana" panose="020B0604030504040204" pitchFamily="34" charset="0"/>
          <a:ea typeface="Verdana" pitchFamily="34" charset="0"/>
          <a:cs typeface="Verdana" pitchFamily="34" charset="0"/>
        </a:defRPr>
      </a:lvl1pPr>
      <a:lvl2pPr marL="687387" indent="-342900" algn="l" rtl="0" eaLnBrk="1" fontAlgn="base" hangingPunct="1">
        <a:spcBef>
          <a:spcPct val="20000"/>
        </a:spcBef>
        <a:spcAft>
          <a:spcPct val="0"/>
        </a:spcAft>
        <a:buClr>
          <a:srgbClr val="00376C"/>
        </a:buClr>
        <a:buSzPct val="100000"/>
        <a:buFont typeface="Arial" charset="0"/>
        <a:buChar char="•"/>
        <a:defRPr sz="2000">
          <a:solidFill>
            <a:srgbClr val="003366"/>
          </a:solidFill>
          <a:latin typeface="Verdana" panose="020B0604030504040204" pitchFamily="34" charset="0"/>
          <a:ea typeface="Verdana" pitchFamily="34" charset="0"/>
          <a:cs typeface="Verdana" pitchFamily="34" charset="0"/>
        </a:defRPr>
      </a:lvl2pPr>
      <a:lvl3pPr marL="1022350" indent="-350838"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3pPr>
      <a:lvl4pPr marL="1339850" marR="0" indent="-315913" algn="l" defTabSz="914400" rtl="0" eaLnBrk="1" fontAlgn="base" latinLnBrk="0" hangingPunct="1">
        <a:lnSpc>
          <a:spcPct val="100000"/>
        </a:lnSpc>
        <a:spcBef>
          <a:spcPct val="20000"/>
        </a:spcBef>
        <a:spcAft>
          <a:spcPct val="0"/>
        </a:spcAft>
        <a:buClr>
          <a:srgbClr val="00376C"/>
        </a:buClr>
        <a:buSzPct val="100000"/>
        <a:buFont typeface="Symbol" charset="2"/>
        <a:buChar char="-"/>
        <a:tabLst/>
        <a:defRPr sz="2000">
          <a:solidFill>
            <a:srgbClr val="003366"/>
          </a:solidFill>
          <a:latin typeface="Verdana" panose="020B0604030504040204" pitchFamily="34" charset="0"/>
          <a:ea typeface="Verdana" pitchFamily="34" charset="0"/>
          <a:cs typeface="Verdana" pitchFamily="34" charset="0"/>
        </a:defRPr>
      </a:lvl4pPr>
      <a:lvl5pPr marL="1681163" indent="-339725"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e.wikipedia.org/wiki/Wladimir_Wladimirowitsch_Putin"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u-berlin.hosted.exlibrisgroup.com/primo-explore/search?sortby=rank&amp;vid=hub_ub&amp;lang=de_DE"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kobv.de/" TargetMode="External"/><Relationship Id="rId2" Type="http://schemas.openxmlformats.org/officeDocument/2006/relationships/hyperlink" Target="https://www.dnb.de/DE/Home/home_node.html" TargetMode="External"/><Relationship Id="rId1" Type="http://schemas.openxmlformats.org/officeDocument/2006/relationships/slideLayout" Target="../slideLayouts/slideLayout8.xml"/><Relationship Id="rId4" Type="http://schemas.openxmlformats.org/officeDocument/2006/relationships/hyperlink" Target="https://hu-berlin.hosted.exlibrisgroup.com/primo-explore/search?vid=hub_ub&amp;fromLogin=tru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info.ub.hu-berlin.de/tutorials/informationskompetenz/index.html?accesspoint=0"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info.ub.hu-berlin.de/tutorials/informationskompetenz/index.html?accesspoint=0" TargetMode="External"/><Relationship Id="rId2" Type="http://schemas.openxmlformats.org/officeDocument/2006/relationships/hyperlink" Target="https://encrypted-tbn0.gstatic.com/images?q=tbn:ANd9GcQ6_iq08oyOwP79tV3wJJHPL7eqG5Sihvs_4pwpIwkETpVZxnWg&amp;s"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720724" y="3683833"/>
            <a:ext cx="6155531" cy="869216"/>
          </a:xfrm>
        </p:spPr>
        <p:txBody>
          <a:bodyPr/>
          <a:lstStyle/>
          <a:p>
            <a:pPr fontAlgn="ctr"/>
            <a:r>
              <a:rPr lang="de-DE" altLang="en-US" b="1" dirty="0"/>
              <a:t>Professional School of Education (PSE) Humboldt-Universität zu Berlin</a:t>
            </a:r>
            <a:endParaRPr lang="de-DE" altLang="en-US" dirty="0"/>
          </a:p>
          <a:p>
            <a:pPr fontAlgn="ctr"/>
            <a:r>
              <a:rPr lang="de-DE" altLang="en-US" dirty="0"/>
              <a:t>Projekt Übergänge | Teilprojekt Humboldt-Schüler*</a:t>
            </a:r>
            <a:r>
              <a:rPr lang="de-DE" altLang="en-US" dirty="0" err="1"/>
              <a:t>innenkolleg</a:t>
            </a:r>
            <a:endParaRPr lang="de-DE" altLang="en-US" dirty="0"/>
          </a:p>
          <a:p>
            <a:pPr fontAlgn="ctr"/>
            <a:r>
              <a:rPr lang="de-DE" altLang="en-US" dirty="0"/>
              <a:t>Sitz: Hausvogteiplatz 5-7, 10117 Berlin | </a:t>
            </a:r>
            <a:r>
              <a:rPr lang="de-DE" altLang="en-US" dirty="0" err="1"/>
              <a:t>pse.hu-berlin.de</a:t>
            </a:r>
            <a:endParaRPr lang="de-DE" altLang="en-US" dirty="0"/>
          </a:p>
          <a:p>
            <a:endParaRPr lang="de-DE" altLang="en-US" dirty="0"/>
          </a:p>
        </p:txBody>
      </p:sp>
      <p:sp>
        <p:nvSpPr>
          <p:cNvPr id="4" name="Textplatzhalter 3"/>
          <p:cNvSpPr>
            <a:spLocks noGrp="1"/>
          </p:cNvSpPr>
          <p:nvPr>
            <p:ph type="body" sz="quarter" idx="10"/>
          </p:nvPr>
        </p:nvSpPr>
        <p:spPr>
          <a:xfrm>
            <a:off x="720724" y="2564904"/>
            <a:ext cx="7811715" cy="869216"/>
          </a:xfrm>
        </p:spPr>
        <p:txBody>
          <a:bodyPr/>
          <a:lstStyle/>
          <a:p>
            <a:r>
              <a:rPr lang="de-DE" dirty="0">
                <a:latin typeface="Verdana" panose="020B0604030504040204" pitchFamily="34" charset="0"/>
                <a:ea typeface="Verdana" panose="020B0604030504040204" pitchFamily="34" charset="0"/>
                <a:cs typeface="Verdana" panose="020B0604030504040204" pitchFamily="34" charset="0"/>
              </a:rPr>
              <a:t>Präsentation zur „Einführung in wissenschaftliche Arbeitsweisen“</a:t>
            </a:r>
          </a:p>
        </p:txBody>
      </p:sp>
    </p:spTree>
    <p:extLst>
      <p:ext uri="{BB962C8B-B14F-4D97-AF65-F5344CB8AC3E}">
        <p14:creationId xmlns:p14="http://schemas.microsoft.com/office/powerpoint/2010/main" val="76303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Übung zur Fragestellung</a:t>
            </a:r>
          </a:p>
        </p:txBody>
      </p:sp>
      <p:sp>
        <p:nvSpPr>
          <p:cNvPr id="3" name="Foliennummernplatzhalter 2"/>
          <p:cNvSpPr>
            <a:spLocks noGrp="1"/>
          </p:cNvSpPr>
          <p:nvPr>
            <p:ph type="sldNum" sz="quarter" idx="11"/>
          </p:nvPr>
        </p:nvSpPr>
        <p:spPr/>
        <p:txBody>
          <a:bodyPr/>
          <a:lstStyle/>
          <a:p>
            <a:fld id="{30B5E4E8-4D8F-B148-B96B-8DD5FFB7AF62}" type="slidenum">
              <a:rPr lang="de-DE" smtClean="0"/>
              <a:pPr/>
              <a:t>9</a:t>
            </a:fld>
            <a:endParaRPr lang="de-DE" dirty="0"/>
          </a:p>
        </p:txBody>
      </p:sp>
      <p:sp>
        <p:nvSpPr>
          <p:cNvPr id="8" name="Textfeld 7"/>
          <p:cNvSpPr txBox="1"/>
          <p:nvPr/>
        </p:nvSpPr>
        <p:spPr>
          <a:xfrm>
            <a:off x="720000" y="1844824"/>
            <a:ext cx="7524000" cy="4062651"/>
          </a:xfrm>
          <a:prstGeom prst="rect">
            <a:avLst/>
          </a:prstGeom>
          <a:noFill/>
        </p:spPr>
        <p:txBody>
          <a:bodyPr wrap="square" rtlCol="0">
            <a:spAutoFit/>
          </a:bodyPr>
          <a:lstStyle/>
          <a:p>
            <a:pPr algn="ctr"/>
            <a:r>
              <a:rPr lang="de-DE" sz="2000" i="1" dirty="0">
                <a:solidFill>
                  <a:srgbClr val="002060"/>
                </a:solidFill>
                <a:latin typeface="Verdana" panose="020B0604030504040204" pitchFamily="34" charset="0"/>
                <a:ea typeface="Verdana" panose="020B0604030504040204" pitchFamily="34" charset="0"/>
              </a:rPr>
              <a:t>Syrien unter französischer Herrschaft in der Zwischenkriegszeit (1919-1939) – ein Mandatsgebiet oder eine Kolonie?</a:t>
            </a:r>
          </a:p>
          <a:p>
            <a:pPr algn="ctr"/>
            <a:endParaRPr lang="de-DE" i="1" dirty="0">
              <a:solidFill>
                <a:srgbClr val="000000"/>
              </a:solidFill>
              <a:latin typeface="Verdana" panose="020B0604030504040204" pitchFamily="34" charset="0"/>
              <a:ea typeface="Verdana" panose="020B0604030504040204" pitchFamily="34" charset="0"/>
            </a:endParaRPr>
          </a:p>
          <a:p>
            <a:pPr algn="ctr"/>
            <a:endParaRPr lang="de-DE" i="1" dirty="0">
              <a:solidFill>
                <a:srgbClr val="000000"/>
              </a:solidFill>
              <a:latin typeface="Verdana" panose="020B0604030504040204" pitchFamily="34" charset="0"/>
              <a:ea typeface="Verdana" panose="020B0604030504040204" pitchFamily="34" charset="0"/>
            </a:endParaRPr>
          </a:p>
          <a:p>
            <a:pPr algn="ctr"/>
            <a:endParaRPr lang="de-DE" i="1" dirty="0">
              <a:solidFill>
                <a:srgbClr val="000000"/>
              </a:solidFill>
              <a:latin typeface="Verdana" panose="020B0604030504040204" pitchFamily="34" charset="0"/>
              <a:ea typeface="Verdana" panose="020B0604030504040204" pitchFamily="34" charset="0"/>
            </a:endParaRPr>
          </a:p>
          <a:p>
            <a:r>
              <a:rPr lang="de-DE" dirty="0">
                <a:solidFill>
                  <a:srgbClr val="000000"/>
                </a:solidFill>
                <a:latin typeface="Verdana" panose="020B0604030504040204" pitchFamily="34" charset="0"/>
                <a:ea typeface="Verdana" panose="020B0604030504040204" pitchFamily="34" charset="0"/>
              </a:rPr>
              <a:t>Die Fragestellung </a:t>
            </a:r>
            <a:r>
              <a:rPr lang="de-DE" dirty="0">
                <a:solidFill>
                  <a:srgbClr val="C00000"/>
                </a:solidFill>
                <a:latin typeface="Verdana" panose="020B0604030504040204" pitchFamily="34" charset="0"/>
                <a:ea typeface="Verdana" panose="020B0604030504040204" pitchFamily="34" charset="0"/>
              </a:rPr>
              <a:t>ist geeignet</a:t>
            </a:r>
            <a:r>
              <a:rPr lang="de-DE" dirty="0">
                <a:solidFill>
                  <a:srgbClr val="000000"/>
                </a:solidFill>
                <a:latin typeface="Verdana" panose="020B0604030504040204" pitchFamily="34" charset="0"/>
                <a:ea typeface="Verdana" panose="020B0604030504040204" pitchFamily="34" charset="0"/>
              </a:rPr>
              <a:t>,</a:t>
            </a:r>
            <a:r>
              <a:rPr lang="de-DE" dirty="0">
                <a:solidFill>
                  <a:srgbClr val="C00000"/>
                </a:solidFill>
                <a:latin typeface="Verdana" panose="020B0604030504040204" pitchFamily="34" charset="0"/>
                <a:ea typeface="Verdana" panose="020B0604030504040204" pitchFamily="34" charset="0"/>
              </a:rPr>
              <a:t> </a:t>
            </a:r>
            <a:r>
              <a:rPr lang="de-DE" dirty="0">
                <a:solidFill>
                  <a:srgbClr val="000000"/>
                </a:solidFill>
                <a:latin typeface="Verdana" panose="020B0604030504040204" pitchFamily="34" charset="0"/>
                <a:ea typeface="Verdana" panose="020B0604030504040204" pitchFamily="34" charset="0"/>
              </a:rPr>
              <a:t>weil:</a:t>
            </a:r>
          </a:p>
          <a:p>
            <a:pPr marL="285750" indent="-285750">
              <a:buFont typeface="Arial" panose="020B0604020202020204" pitchFamily="34" charset="0"/>
              <a:buChar char="•"/>
            </a:pPr>
            <a:r>
              <a:rPr lang="de-DE" dirty="0">
                <a:solidFill>
                  <a:srgbClr val="000000"/>
                </a:solidFill>
                <a:latin typeface="Verdana" panose="020B0604030504040204" pitchFamily="34" charset="0"/>
                <a:ea typeface="Verdana" panose="020B0604030504040204" pitchFamily="34" charset="0"/>
              </a:rPr>
              <a:t>kennzeichnet sich durch </a:t>
            </a:r>
            <a:r>
              <a:rPr lang="de-DE" dirty="0" err="1">
                <a:solidFill>
                  <a:srgbClr val="000000"/>
                </a:solidFill>
                <a:latin typeface="Verdana" panose="020B0604030504040204" pitchFamily="34" charset="0"/>
                <a:ea typeface="Verdana" panose="020B0604030504040204" pitchFamily="34" charset="0"/>
              </a:rPr>
              <a:t>Kontroversität</a:t>
            </a:r>
            <a:r>
              <a:rPr lang="de-DE" dirty="0">
                <a:solidFill>
                  <a:srgbClr val="000000"/>
                </a:solidFill>
                <a:latin typeface="Verdana" panose="020B0604030504040204" pitchFamily="34" charset="0"/>
                <a:ea typeface="Verdana" panose="020B0604030504040204" pitchFamily="34" charset="0"/>
              </a:rPr>
              <a:t> (Problempotential)</a:t>
            </a:r>
          </a:p>
          <a:p>
            <a:pPr marL="285750" indent="-285750">
              <a:buFont typeface="Arial" panose="020B0604020202020204" pitchFamily="34" charset="0"/>
              <a:buChar char="•"/>
            </a:pPr>
            <a:r>
              <a:rPr lang="de-DE" dirty="0">
                <a:solidFill>
                  <a:srgbClr val="000000"/>
                </a:solidFill>
                <a:latin typeface="Verdana" panose="020B0604030504040204" pitchFamily="34" charset="0"/>
                <a:ea typeface="Verdana" panose="020B0604030504040204" pitchFamily="34" charset="0"/>
              </a:rPr>
              <a:t>ermöglicht eine Diskussion, die sich an klaren Kategorien (Mandatsgebiet vs. Kolonie) orientiert</a:t>
            </a:r>
          </a:p>
          <a:p>
            <a:pPr marL="285750" indent="-285750">
              <a:buFont typeface="Arial" panose="020B0604020202020204" pitchFamily="34" charset="0"/>
              <a:buChar char="•"/>
            </a:pPr>
            <a:r>
              <a:rPr lang="de-DE" dirty="0">
                <a:solidFill>
                  <a:srgbClr val="000000"/>
                </a:solidFill>
                <a:latin typeface="Verdana" panose="020B0604030504040204" pitchFamily="34" charset="0"/>
                <a:ea typeface="Verdana" panose="020B0604030504040204" pitchFamily="34" charset="0"/>
              </a:rPr>
              <a:t>untersucht einen klar umrissenen zeitlichen und geografischen Rahmen</a:t>
            </a:r>
          </a:p>
          <a:p>
            <a:pPr algn="ctr"/>
            <a:endParaRPr lang="de-DE" i="1" dirty="0">
              <a:solidFill>
                <a:srgbClr val="000000"/>
              </a:solidFill>
              <a:latin typeface="Verdana" panose="020B0604030504040204" pitchFamily="34" charset="0"/>
              <a:ea typeface="Verdana" panose="020B0604030504040204" pitchFamily="34" charset="0"/>
            </a:endParaRPr>
          </a:p>
          <a:p>
            <a:endParaRPr lang="de-DE" i="1"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2746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dirty="0"/>
            </a:br>
            <a:r>
              <a:rPr lang="de-DE" dirty="0"/>
              <a:t>Kriterien einer guten Fragestellung</a:t>
            </a:r>
            <a:br>
              <a:rPr lang="de-DE" dirty="0"/>
            </a:b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10</a:t>
            </a:fld>
            <a:endParaRPr lang="de-DE" dirty="0"/>
          </a:p>
        </p:txBody>
      </p:sp>
      <p:sp>
        <p:nvSpPr>
          <p:cNvPr id="9" name="Textplatzhalter 4">
            <a:extLst>
              <a:ext uri="{FF2B5EF4-FFF2-40B4-BE49-F238E27FC236}">
                <a16:creationId xmlns:a16="http://schemas.microsoft.com/office/drawing/2014/main" id="{638D2F92-BA54-EF43-832B-07316FC3D55B}"/>
              </a:ext>
            </a:extLst>
          </p:cNvPr>
          <p:cNvSpPr txBox="1">
            <a:spLocks/>
          </p:cNvSpPr>
          <p:nvPr/>
        </p:nvSpPr>
        <p:spPr>
          <a:xfrm>
            <a:off x="1043608" y="1782008"/>
            <a:ext cx="7704856" cy="3635984"/>
          </a:xfrm>
          <a:prstGeom prst="rect">
            <a:avLst/>
          </a:prstGeom>
        </p:spPr>
        <p:txBody>
          <a:bodyPr vert="horz" lIns="0" tIns="0" rIns="0" bIns="0" rtlCol="0">
            <a:noAutofit/>
          </a:bodyPr>
          <a:lstStyle>
            <a:lvl1pPr marL="0" indent="0" algn="l" rtl="0" eaLnBrk="1" fontAlgn="base" hangingPunct="1">
              <a:lnSpc>
                <a:spcPct val="150000"/>
              </a:lnSpc>
              <a:spcBef>
                <a:spcPct val="35000"/>
              </a:spcBef>
              <a:spcAft>
                <a:spcPct val="0"/>
              </a:spcAft>
              <a:buClr>
                <a:srgbClr val="00376C"/>
              </a:buClr>
              <a:buSzPct val="100000"/>
              <a:buFont typeface="+mj-lt"/>
              <a:buNone/>
              <a:defRPr lang="de-DE" altLang="en-US" sz="1600" baseline="0">
                <a:solidFill>
                  <a:srgbClr val="000000"/>
                </a:solidFill>
                <a:latin typeface="Verdana" panose="020B0604030504040204" pitchFamily="34" charset="0"/>
                <a:ea typeface="Verdana" pitchFamily="34" charset="0"/>
                <a:cs typeface="Verdana" pitchFamily="34" charset="0"/>
              </a:defRPr>
            </a:lvl1pPr>
            <a:lvl2pPr marL="687387" indent="-342900" algn="l" rtl="0" eaLnBrk="1" fontAlgn="base" hangingPunct="1">
              <a:spcBef>
                <a:spcPct val="20000"/>
              </a:spcBef>
              <a:spcAft>
                <a:spcPct val="0"/>
              </a:spcAft>
              <a:buClr>
                <a:srgbClr val="00376C"/>
              </a:buClr>
              <a:buSzPct val="100000"/>
              <a:buFont typeface="Arial" charset="0"/>
              <a:buChar char="•"/>
              <a:defRPr sz="2000">
                <a:solidFill>
                  <a:srgbClr val="003366"/>
                </a:solidFill>
                <a:latin typeface="Verdana" panose="020B0604030504040204" pitchFamily="34" charset="0"/>
                <a:ea typeface="Verdana" pitchFamily="34" charset="0"/>
                <a:cs typeface="Verdana" pitchFamily="34" charset="0"/>
              </a:defRPr>
            </a:lvl2pPr>
            <a:lvl3pPr marL="1022350" indent="-350838"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3pPr>
            <a:lvl4pPr marL="1339850" marR="0" indent="-315913" algn="l" defTabSz="914400" rtl="0" eaLnBrk="1" fontAlgn="base" latinLnBrk="0" hangingPunct="1">
              <a:lnSpc>
                <a:spcPct val="100000"/>
              </a:lnSpc>
              <a:spcBef>
                <a:spcPct val="20000"/>
              </a:spcBef>
              <a:spcAft>
                <a:spcPct val="0"/>
              </a:spcAft>
              <a:buClr>
                <a:srgbClr val="00376C"/>
              </a:buClr>
              <a:buSzPct val="100000"/>
              <a:buFont typeface="Symbol" charset="2"/>
              <a:buChar char="-"/>
              <a:tabLst/>
              <a:defRPr sz="2000">
                <a:solidFill>
                  <a:srgbClr val="003366"/>
                </a:solidFill>
                <a:latin typeface="Verdana" panose="020B0604030504040204" pitchFamily="34" charset="0"/>
                <a:ea typeface="Verdana" pitchFamily="34" charset="0"/>
                <a:cs typeface="Verdana" pitchFamily="34" charset="0"/>
              </a:defRPr>
            </a:lvl4pPr>
            <a:lvl5pPr marL="1681163" indent="-339725"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285750" indent="-285750">
              <a:buFont typeface="Arial" panose="020B0604020202020204" pitchFamily="34" charset="0"/>
              <a:buChar char="•"/>
            </a:pPr>
            <a:r>
              <a:rPr lang="de-DE" sz="1800" kern="0" dirty="0"/>
              <a:t>praktische Umsetzung (Machbarkeit, Materialverfügbarkeit etc.)  </a:t>
            </a:r>
          </a:p>
          <a:p>
            <a:pPr marL="285750" indent="-285750">
              <a:buFont typeface="Arial" panose="020B0604020202020204" pitchFamily="34" charset="0"/>
              <a:buChar char="•"/>
            </a:pPr>
            <a:r>
              <a:rPr lang="de-DE" sz="1800" kern="0" dirty="0" err="1"/>
              <a:t>Kontroversität</a:t>
            </a:r>
            <a:endParaRPr lang="de-DE" sz="1800" kern="0" dirty="0"/>
          </a:p>
          <a:p>
            <a:pPr marL="285750" indent="-285750">
              <a:buFont typeface="Arial" panose="020B0604020202020204" pitchFamily="34" charset="0"/>
              <a:buChar char="•"/>
            </a:pPr>
            <a:r>
              <a:rPr lang="de-DE" sz="1800" kern="0" dirty="0"/>
              <a:t>Logik</a:t>
            </a:r>
          </a:p>
          <a:p>
            <a:pPr marL="285750" indent="-285750">
              <a:buFont typeface="Arial" panose="020B0604020202020204" pitchFamily="34" charset="0"/>
              <a:buChar char="•"/>
            </a:pPr>
            <a:r>
              <a:rPr lang="de-DE" sz="1800" kern="0" dirty="0"/>
              <a:t>formale Kriterien (z.B. Offenheit der Frage)</a:t>
            </a:r>
          </a:p>
          <a:p>
            <a:pPr marL="285750" indent="-285750">
              <a:buFont typeface="Arial" panose="020B0604020202020204" pitchFamily="34" charset="0"/>
              <a:buChar char="•"/>
            </a:pPr>
            <a:r>
              <a:rPr lang="de-DE" sz="1800" kern="0" dirty="0"/>
              <a:t>Problemorientierung</a:t>
            </a:r>
          </a:p>
          <a:p>
            <a:pPr marL="285750" indent="-285750">
              <a:buFont typeface="Arial" panose="020B0604020202020204" pitchFamily="34" charset="0"/>
              <a:buChar char="•"/>
            </a:pPr>
            <a:r>
              <a:rPr lang="de-DE" sz="1800" kern="0" dirty="0"/>
              <a:t>fächerübergreifend</a:t>
            </a:r>
          </a:p>
          <a:p>
            <a:pPr marL="285750" indent="-285750">
              <a:buFont typeface="Arial" panose="020B0604020202020204" pitchFamily="34" charset="0"/>
              <a:buChar char="•"/>
            </a:pPr>
            <a:r>
              <a:rPr lang="de-DE" sz="1800" kern="0" dirty="0"/>
              <a:t>persönlicher Bezug</a:t>
            </a:r>
          </a:p>
          <a:p>
            <a:pPr marL="285750" indent="-285750">
              <a:buFont typeface="Arial" panose="020B0604020202020204" pitchFamily="34" charset="0"/>
              <a:buChar char="•"/>
            </a:pPr>
            <a:endParaRPr lang="de-DE" sz="1500" kern="0" dirty="0"/>
          </a:p>
        </p:txBody>
      </p:sp>
    </p:spTree>
    <p:extLst>
      <p:ext uri="{BB962C8B-B14F-4D97-AF65-F5344CB8AC3E}">
        <p14:creationId xmlns:p14="http://schemas.microsoft.com/office/powerpoint/2010/main" val="170534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dirty="0"/>
            </a:br>
            <a:r>
              <a:rPr lang="de-DE" dirty="0"/>
              <a:t>Anforderungsbereiche</a:t>
            </a:r>
            <a:br>
              <a:rPr lang="de-DE" dirty="0"/>
            </a:b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11</a:t>
            </a:fld>
            <a:endParaRPr lang="de-DE" dirty="0"/>
          </a:p>
        </p:txBody>
      </p:sp>
      <p:sp>
        <p:nvSpPr>
          <p:cNvPr id="10" name="Textplatzhalter 4">
            <a:extLst>
              <a:ext uri="{FF2B5EF4-FFF2-40B4-BE49-F238E27FC236}">
                <a16:creationId xmlns:a16="http://schemas.microsoft.com/office/drawing/2014/main" id="{08BBB4AE-F196-5148-B7FA-DF886F7F6456}"/>
              </a:ext>
            </a:extLst>
          </p:cNvPr>
          <p:cNvSpPr>
            <a:spLocks noGrp="1"/>
          </p:cNvSpPr>
          <p:nvPr>
            <p:ph type="body" sz="quarter" idx="14"/>
          </p:nvPr>
        </p:nvSpPr>
        <p:spPr>
          <a:xfrm>
            <a:off x="707682" y="2024903"/>
            <a:ext cx="7523274" cy="440928"/>
          </a:xfrm>
        </p:spPr>
        <p:txBody>
          <a:bodyPr/>
          <a:lstStyle/>
          <a:p>
            <a:r>
              <a:rPr lang="de-DE" sz="1800" dirty="0"/>
              <a:t>AFB I – herausarbeiten, beschreiben, wiedergeben, nennen etc. (Tatsachenbehauptung)</a:t>
            </a:r>
          </a:p>
          <a:p>
            <a:endParaRPr lang="de-DE" sz="1500" dirty="0"/>
          </a:p>
          <a:p>
            <a:endParaRPr lang="de-DE" sz="1500" dirty="0"/>
          </a:p>
        </p:txBody>
      </p:sp>
      <p:sp>
        <p:nvSpPr>
          <p:cNvPr id="11" name="Textplatzhalter 4">
            <a:extLst>
              <a:ext uri="{FF2B5EF4-FFF2-40B4-BE49-F238E27FC236}">
                <a16:creationId xmlns:a16="http://schemas.microsoft.com/office/drawing/2014/main" id="{53EA1D38-8185-7942-8B21-4F6BC78D48AE}"/>
              </a:ext>
            </a:extLst>
          </p:cNvPr>
          <p:cNvSpPr txBox="1">
            <a:spLocks/>
          </p:cNvSpPr>
          <p:nvPr/>
        </p:nvSpPr>
        <p:spPr>
          <a:xfrm>
            <a:off x="720726" y="3066804"/>
            <a:ext cx="7523274" cy="440928"/>
          </a:xfrm>
          <a:prstGeom prst="rect">
            <a:avLst/>
          </a:prstGeom>
        </p:spPr>
        <p:txBody>
          <a:bodyPr vert="horz" lIns="0" tIns="0" rIns="0" bIns="0" rtlCol="0">
            <a:noAutofit/>
          </a:bodyPr>
          <a:lstStyle>
            <a:lvl1pPr marL="0" indent="0" algn="l" rtl="0" eaLnBrk="1" fontAlgn="base" hangingPunct="1">
              <a:lnSpc>
                <a:spcPct val="150000"/>
              </a:lnSpc>
              <a:spcBef>
                <a:spcPct val="35000"/>
              </a:spcBef>
              <a:spcAft>
                <a:spcPct val="0"/>
              </a:spcAft>
              <a:buClr>
                <a:srgbClr val="00376C"/>
              </a:buClr>
              <a:buSzPct val="100000"/>
              <a:buFont typeface="+mj-lt"/>
              <a:buNone/>
              <a:defRPr lang="de-DE" altLang="en-US" sz="1600" baseline="0">
                <a:solidFill>
                  <a:srgbClr val="000000"/>
                </a:solidFill>
                <a:latin typeface="Verdana" panose="020B0604030504040204" pitchFamily="34" charset="0"/>
                <a:ea typeface="Verdana" pitchFamily="34" charset="0"/>
                <a:cs typeface="Verdana" pitchFamily="34" charset="0"/>
              </a:defRPr>
            </a:lvl1pPr>
            <a:lvl2pPr marL="687387" indent="-342900" algn="l" rtl="0" eaLnBrk="1" fontAlgn="base" hangingPunct="1">
              <a:spcBef>
                <a:spcPct val="20000"/>
              </a:spcBef>
              <a:spcAft>
                <a:spcPct val="0"/>
              </a:spcAft>
              <a:buClr>
                <a:srgbClr val="00376C"/>
              </a:buClr>
              <a:buSzPct val="100000"/>
              <a:buFont typeface="Arial" charset="0"/>
              <a:buChar char="•"/>
              <a:defRPr sz="2000">
                <a:solidFill>
                  <a:srgbClr val="003366"/>
                </a:solidFill>
                <a:latin typeface="Verdana" panose="020B0604030504040204" pitchFamily="34" charset="0"/>
                <a:ea typeface="Verdana" pitchFamily="34" charset="0"/>
                <a:cs typeface="Verdana" pitchFamily="34" charset="0"/>
              </a:defRPr>
            </a:lvl2pPr>
            <a:lvl3pPr marL="1022350" indent="-350838"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3pPr>
            <a:lvl4pPr marL="1339850" marR="0" indent="-315913" algn="l" defTabSz="914400" rtl="0" eaLnBrk="1" fontAlgn="base" latinLnBrk="0" hangingPunct="1">
              <a:lnSpc>
                <a:spcPct val="100000"/>
              </a:lnSpc>
              <a:spcBef>
                <a:spcPct val="20000"/>
              </a:spcBef>
              <a:spcAft>
                <a:spcPct val="0"/>
              </a:spcAft>
              <a:buClr>
                <a:srgbClr val="00376C"/>
              </a:buClr>
              <a:buSzPct val="100000"/>
              <a:buFont typeface="Symbol" charset="2"/>
              <a:buChar char="-"/>
              <a:tabLst/>
              <a:defRPr sz="2000">
                <a:solidFill>
                  <a:srgbClr val="003366"/>
                </a:solidFill>
                <a:latin typeface="Verdana" panose="020B0604030504040204" pitchFamily="34" charset="0"/>
                <a:ea typeface="Verdana" pitchFamily="34" charset="0"/>
                <a:cs typeface="Verdana" pitchFamily="34" charset="0"/>
              </a:defRPr>
            </a:lvl4pPr>
            <a:lvl5pPr marL="1681163" indent="-339725"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de-DE" sz="1800" kern="0" dirty="0"/>
              <a:t>AFB II – analysieren, vergleichen, anwenden, erörtern, diskutieren</a:t>
            </a:r>
          </a:p>
        </p:txBody>
      </p:sp>
      <p:sp>
        <p:nvSpPr>
          <p:cNvPr id="12" name="Textplatzhalter 4">
            <a:extLst>
              <a:ext uri="{FF2B5EF4-FFF2-40B4-BE49-F238E27FC236}">
                <a16:creationId xmlns:a16="http://schemas.microsoft.com/office/drawing/2014/main" id="{416193C0-7EDF-A74C-8176-91B3EE0261C7}"/>
              </a:ext>
            </a:extLst>
          </p:cNvPr>
          <p:cNvSpPr txBox="1">
            <a:spLocks/>
          </p:cNvSpPr>
          <p:nvPr/>
        </p:nvSpPr>
        <p:spPr>
          <a:xfrm>
            <a:off x="720726" y="4108705"/>
            <a:ext cx="7523274" cy="440928"/>
          </a:xfrm>
          <a:prstGeom prst="rect">
            <a:avLst/>
          </a:prstGeom>
        </p:spPr>
        <p:txBody>
          <a:bodyPr vert="horz" lIns="0" tIns="0" rIns="0" bIns="0" rtlCol="0">
            <a:noAutofit/>
          </a:bodyPr>
          <a:lstStyle>
            <a:lvl1pPr marL="0" indent="0" algn="l" rtl="0" eaLnBrk="1" fontAlgn="base" hangingPunct="1">
              <a:lnSpc>
                <a:spcPct val="150000"/>
              </a:lnSpc>
              <a:spcBef>
                <a:spcPct val="35000"/>
              </a:spcBef>
              <a:spcAft>
                <a:spcPct val="0"/>
              </a:spcAft>
              <a:buClr>
                <a:srgbClr val="00376C"/>
              </a:buClr>
              <a:buSzPct val="100000"/>
              <a:buFont typeface="+mj-lt"/>
              <a:buNone/>
              <a:defRPr lang="de-DE" altLang="en-US" sz="1600" baseline="0">
                <a:solidFill>
                  <a:srgbClr val="000000"/>
                </a:solidFill>
                <a:latin typeface="Verdana" panose="020B0604030504040204" pitchFamily="34" charset="0"/>
                <a:ea typeface="Verdana" pitchFamily="34" charset="0"/>
                <a:cs typeface="Verdana" pitchFamily="34" charset="0"/>
              </a:defRPr>
            </a:lvl1pPr>
            <a:lvl2pPr marL="687387" indent="-342900" algn="l" rtl="0" eaLnBrk="1" fontAlgn="base" hangingPunct="1">
              <a:spcBef>
                <a:spcPct val="20000"/>
              </a:spcBef>
              <a:spcAft>
                <a:spcPct val="0"/>
              </a:spcAft>
              <a:buClr>
                <a:srgbClr val="00376C"/>
              </a:buClr>
              <a:buSzPct val="100000"/>
              <a:buFont typeface="Arial" charset="0"/>
              <a:buChar char="•"/>
              <a:defRPr sz="2000">
                <a:solidFill>
                  <a:srgbClr val="003366"/>
                </a:solidFill>
                <a:latin typeface="Verdana" panose="020B0604030504040204" pitchFamily="34" charset="0"/>
                <a:ea typeface="Verdana" pitchFamily="34" charset="0"/>
                <a:cs typeface="Verdana" pitchFamily="34" charset="0"/>
              </a:defRPr>
            </a:lvl2pPr>
            <a:lvl3pPr marL="1022350" indent="-350838"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3pPr>
            <a:lvl4pPr marL="1339850" marR="0" indent="-315913" algn="l" defTabSz="914400" rtl="0" eaLnBrk="1" fontAlgn="base" latinLnBrk="0" hangingPunct="1">
              <a:lnSpc>
                <a:spcPct val="100000"/>
              </a:lnSpc>
              <a:spcBef>
                <a:spcPct val="20000"/>
              </a:spcBef>
              <a:spcAft>
                <a:spcPct val="0"/>
              </a:spcAft>
              <a:buClr>
                <a:srgbClr val="00376C"/>
              </a:buClr>
              <a:buSzPct val="100000"/>
              <a:buFont typeface="Symbol" charset="2"/>
              <a:buChar char="-"/>
              <a:tabLst/>
              <a:defRPr sz="2000">
                <a:solidFill>
                  <a:srgbClr val="003366"/>
                </a:solidFill>
                <a:latin typeface="Verdana" panose="020B0604030504040204" pitchFamily="34" charset="0"/>
                <a:ea typeface="Verdana" pitchFamily="34" charset="0"/>
                <a:cs typeface="Verdana" pitchFamily="34" charset="0"/>
              </a:defRPr>
            </a:lvl4pPr>
            <a:lvl5pPr marL="1681163" indent="-339725"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de-DE" sz="1800" kern="0" dirty="0"/>
              <a:t>AFB III – bewerten, beurteilen</a:t>
            </a:r>
          </a:p>
          <a:p>
            <a:endParaRPr lang="de-DE" sz="1800" kern="0" dirty="0"/>
          </a:p>
          <a:p>
            <a:pPr marL="285750" indent="-285750">
              <a:lnSpc>
                <a:spcPct val="100000"/>
              </a:lnSpc>
              <a:buFont typeface="Wingdings" pitchFamily="2" charset="2"/>
              <a:buChar char="Ø"/>
            </a:pPr>
            <a:r>
              <a:rPr lang="de-DE" sz="1800" dirty="0"/>
              <a:t>Hierbei ist zu beachten, dass sich die einzelnen Operatoren von Fach zu Fach unterscheiden können</a:t>
            </a:r>
            <a:endParaRPr lang="de-DE" sz="1800" kern="0" dirty="0"/>
          </a:p>
        </p:txBody>
      </p:sp>
    </p:spTree>
    <p:extLst>
      <p:ext uri="{BB962C8B-B14F-4D97-AF65-F5344CB8AC3E}">
        <p14:creationId xmlns:p14="http://schemas.microsoft.com/office/powerpoint/2010/main" val="228952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12</a:t>
            </a:fld>
            <a:endParaRPr lang="de-DE" dirty="0"/>
          </a:p>
        </p:txBody>
      </p:sp>
      <p:sp>
        <p:nvSpPr>
          <p:cNvPr id="3" name="Titel 2"/>
          <p:cNvSpPr>
            <a:spLocks noGrp="1"/>
          </p:cNvSpPr>
          <p:nvPr>
            <p:ph type="title"/>
          </p:nvPr>
        </p:nvSpPr>
        <p:spPr/>
        <p:txBody>
          <a:bodyPr/>
          <a:lstStyle/>
          <a:p>
            <a:r>
              <a:rPr lang="de-DE" dirty="0"/>
              <a:t>Direkte und Indirekte Zitate</a:t>
            </a:r>
          </a:p>
        </p:txBody>
      </p:sp>
      <p:sp>
        <p:nvSpPr>
          <p:cNvPr id="6" name="Rectangle 2"/>
          <p:cNvSpPr>
            <a:spLocks noGrp="1" noChangeArrowheads="1"/>
          </p:cNvSpPr>
          <p:nvPr>
            <p:ph sz="quarter" idx="12"/>
          </p:nvPr>
        </p:nvSpPr>
        <p:spPr bwMode="auto">
          <a:xfrm>
            <a:off x="468152" y="1248137"/>
            <a:ext cx="82076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None/>
            </a:pPr>
            <a:r>
              <a:rPr lang="de-DE" altLang="de-DE" sz="1800" dirty="0">
                <a:solidFill>
                  <a:srgbClr val="000000"/>
                </a:solidFill>
              </a:rPr>
              <a:t>d</a:t>
            </a:r>
            <a:r>
              <a:rPr kumimoji="0" lang="de-DE" altLang="de-DE" sz="1800" b="0" i="0" u="none" strike="noStrike" cap="none" normalizeH="0" baseline="0" dirty="0">
                <a:ln>
                  <a:noFill/>
                </a:ln>
                <a:solidFill>
                  <a:srgbClr val="000000"/>
                </a:solidFill>
                <a:effectLst/>
              </a:rPr>
              <a:t>irektes Zitat = wortwörtliche Übernahme fremder Gedankengänge, </a:t>
            </a:r>
            <a:br>
              <a:rPr kumimoji="0" lang="de-DE" altLang="de-DE" sz="1800" b="0" i="0" u="none" strike="noStrike" cap="none" normalizeH="0" baseline="0" dirty="0">
                <a:ln>
                  <a:noFill/>
                </a:ln>
                <a:solidFill>
                  <a:srgbClr val="000000"/>
                </a:solidFill>
                <a:effectLst/>
              </a:rPr>
            </a:br>
            <a:r>
              <a:rPr kumimoji="0" lang="de-DE" altLang="de-DE" sz="1800" b="0" i="0" u="none" strike="noStrike" cap="none" normalizeH="0" baseline="0" dirty="0">
                <a:ln>
                  <a:noFill/>
                </a:ln>
                <a:solidFill>
                  <a:srgbClr val="000000"/>
                </a:solidFill>
                <a:effectLst/>
              </a:rPr>
              <a:t>geeignet wenn die </a:t>
            </a:r>
            <a:r>
              <a:rPr kumimoji="0" lang="de-DE" altLang="de-DE" sz="1800" b="0" i="0" u="sng" strike="noStrike" cap="none" normalizeH="0" baseline="0" dirty="0">
                <a:ln>
                  <a:noFill/>
                </a:ln>
                <a:solidFill>
                  <a:srgbClr val="000000"/>
                </a:solidFill>
                <a:effectLst/>
              </a:rPr>
              <a:t>genaue Wortwahl</a:t>
            </a:r>
            <a:r>
              <a:rPr kumimoji="0" lang="de-DE" altLang="de-DE" sz="1800" b="0" i="0" u="none" strike="noStrike" cap="none" normalizeH="0" baseline="0" dirty="0">
                <a:ln>
                  <a:noFill/>
                </a:ln>
                <a:solidFill>
                  <a:srgbClr val="000000"/>
                </a:solidFill>
                <a:effectLst/>
              </a:rPr>
              <a:t> wichtig ist </a:t>
            </a:r>
            <a:r>
              <a:rPr lang="de-DE" sz="1100" dirty="0">
                <a:solidFill>
                  <a:srgbClr val="000000"/>
                </a:solidFill>
              </a:rPr>
              <a:t>(vgl. Rost 2012: 271)</a:t>
            </a:r>
          </a:p>
          <a:p>
            <a:pPr marL="0" lvl="0" indent="0" eaLnBrk="0" fontAlgn="base" hangingPunct="0">
              <a:spcBef>
                <a:spcPct val="0"/>
              </a:spcBef>
              <a:spcAft>
                <a:spcPct val="0"/>
              </a:spcAft>
              <a:buNone/>
            </a:pPr>
            <a:endParaRPr kumimoji="0" lang="de-DE" altLang="de-DE" sz="12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spcBef>
                <a:spcPct val="0"/>
              </a:spcBef>
              <a:spcAft>
                <a:spcPct val="0"/>
              </a:spcAft>
              <a:buNone/>
            </a:pPr>
            <a:endParaRPr lang="de-DE" altLang="de-DE" sz="1200" dirty="0">
              <a:solidFill>
                <a:schemeClr val="tx1"/>
              </a:solidFill>
              <a:latin typeface="Arial" panose="020B0604020202020204" pitchFamily="34" charset="0"/>
            </a:endParaRPr>
          </a:p>
          <a:p>
            <a:pPr marL="0" lvl="0" indent="0" eaLnBrk="0" fontAlgn="base" hangingPunct="0">
              <a:spcBef>
                <a:spcPct val="0"/>
              </a:spcBef>
              <a:spcAft>
                <a:spcPct val="0"/>
              </a:spcAft>
              <a:buNone/>
            </a:pPr>
            <a:endParaRPr kumimoji="0" lang="de-DE" altLang="de-DE" sz="12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439376505"/>
              </p:ext>
            </p:extLst>
          </p:nvPr>
        </p:nvGraphicFramePr>
        <p:xfrm>
          <a:off x="1121814" y="2381355"/>
          <a:ext cx="6900372" cy="3399100"/>
        </p:xfrm>
        <a:graphic>
          <a:graphicData uri="http://schemas.openxmlformats.org/drawingml/2006/table">
            <a:tbl>
              <a:tblPr firstRow="1" bandRow="1">
                <a:tableStyleId>{5C22544A-7EE6-4342-B048-85BDC9FD1C3A}</a:tableStyleId>
              </a:tblPr>
              <a:tblGrid>
                <a:gridCol w="3450186">
                  <a:extLst>
                    <a:ext uri="{9D8B030D-6E8A-4147-A177-3AD203B41FA5}">
                      <a16:colId xmlns:a16="http://schemas.microsoft.com/office/drawing/2014/main" val="20000"/>
                    </a:ext>
                  </a:extLst>
                </a:gridCol>
                <a:gridCol w="3450186">
                  <a:extLst>
                    <a:ext uri="{9D8B030D-6E8A-4147-A177-3AD203B41FA5}">
                      <a16:colId xmlns:a16="http://schemas.microsoft.com/office/drawing/2014/main" val="20001"/>
                    </a:ext>
                  </a:extLst>
                </a:gridCol>
              </a:tblGrid>
              <a:tr h="34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latin typeface="Verdana" panose="020B0604030504040204" pitchFamily="34" charset="0"/>
                          <a:ea typeface="Verdana" panose="020B0604030504040204" pitchFamily="34" charset="0"/>
                          <a:cs typeface="Verdana" panose="020B0604030504040204" pitchFamily="34" charset="0"/>
                        </a:rPr>
                        <a:t>Kurze Zitate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latin typeface="Verdana" panose="020B0604030504040204" pitchFamily="34" charset="0"/>
                          <a:ea typeface="Verdana" panose="020B0604030504040204" pitchFamily="34" charset="0"/>
                          <a:cs typeface="Verdana" panose="020B0604030504040204" pitchFamily="34" charset="0"/>
                        </a:rPr>
                        <a:t>Längere Zitate</a:t>
                      </a:r>
                    </a:p>
                  </a:txBody>
                  <a:tcPr/>
                </a:tc>
                <a:extLst>
                  <a:ext uri="{0D108BD9-81ED-4DB2-BD59-A6C34878D82A}">
                    <a16:rowId xmlns:a16="http://schemas.microsoft.com/office/drawing/2014/main" val="10000"/>
                  </a:ext>
                </a:extLst>
              </a:tr>
              <a:tr h="2082512">
                <a:tc>
                  <a:txBody>
                    <a:bodyPr/>
                    <a:lstStyle/>
                    <a:p>
                      <a:pPr marL="457200">
                        <a:lnSpc>
                          <a:spcPct val="107000"/>
                        </a:lnSpc>
                        <a:spcAft>
                          <a:spcPts val="0"/>
                        </a:spcAft>
                      </a:pPr>
                      <a:r>
                        <a:rPr lang="de-DE" sz="1600" dirty="0">
                          <a:effectLst/>
                          <a:latin typeface="Verdana" panose="020B0604030504040204" pitchFamily="34" charset="0"/>
                          <a:ea typeface="Verdana" panose="020B0604030504040204" pitchFamily="34" charset="0"/>
                          <a:cs typeface="Verdana" panose="020B0604030504040204" pitchFamily="34" charset="0"/>
                        </a:rPr>
                        <a:t>&lt; 40 Wörter</a:t>
                      </a:r>
                    </a:p>
                    <a:p>
                      <a:pPr marL="457200">
                        <a:lnSpc>
                          <a:spcPct val="107000"/>
                        </a:lnSpc>
                        <a:spcAft>
                          <a:spcPts val="0"/>
                        </a:spcAft>
                      </a:pPr>
                      <a:endParaRPr lang="de-DE" sz="16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lvl="0" algn="l">
                        <a:lnSpc>
                          <a:spcPct val="107000"/>
                        </a:lnSpc>
                        <a:spcAft>
                          <a:spcPts val="0"/>
                        </a:spcAft>
                      </a:pPr>
                      <a:r>
                        <a:rPr lang="de-DE" sz="16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sz="1600" dirty="0">
                          <a:effectLst/>
                          <a:latin typeface="Verdana" panose="020B0604030504040204" pitchFamily="34" charset="0"/>
                          <a:ea typeface="Verdana" panose="020B0604030504040204" pitchFamily="34" charset="0"/>
                          <a:cs typeface="Verdana" panose="020B0604030504040204" pitchFamily="34" charset="0"/>
                        </a:rPr>
                        <a:t> werden in fortlaufenden Text integriert</a:t>
                      </a:r>
                    </a:p>
                    <a:p>
                      <a:pPr marL="0" lvl="0" algn="l">
                        <a:lnSpc>
                          <a:spcPct val="107000"/>
                        </a:lnSpc>
                        <a:spcAft>
                          <a:spcPts val="0"/>
                        </a:spcAft>
                      </a:pPr>
                      <a:r>
                        <a:rPr lang="de-DE" sz="16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sz="1600" dirty="0">
                          <a:effectLst/>
                          <a:latin typeface="Verdana" panose="020B0604030504040204" pitchFamily="34" charset="0"/>
                          <a:ea typeface="Verdana" panose="020B0604030504040204" pitchFamily="34" charset="0"/>
                          <a:cs typeface="Verdana" panose="020B0604030504040204" pitchFamily="34" charset="0"/>
                        </a:rPr>
                        <a:t> mit Anführungszeichen gekennzeichnet</a:t>
                      </a:r>
                    </a:p>
                    <a:p>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lvl="1">
                        <a:lnSpc>
                          <a:spcPct val="107000"/>
                        </a:lnSpc>
                        <a:spcAft>
                          <a:spcPts val="0"/>
                        </a:spcAft>
                      </a:pPr>
                      <a:r>
                        <a:rPr lang="de-DE" sz="1600" dirty="0">
                          <a:effectLst/>
                          <a:latin typeface="Verdana" panose="020B0604030504040204" pitchFamily="34" charset="0"/>
                          <a:ea typeface="Verdana" panose="020B0604030504040204" pitchFamily="34" charset="0"/>
                          <a:cs typeface="Verdana" panose="020B0604030504040204" pitchFamily="34" charset="0"/>
                        </a:rPr>
                        <a:t>&gt; 40 Wörter</a:t>
                      </a:r>
                    </a:p>
                    <a:p>
                      <a:pPr lvl="1">
                        <a:lnSpc>
                          <a:spcPct val="107000"/>
                        </a:lnSpc>
                        <a:spcAft>
                          <a:spcPts val="0"/>
                        </a:spcAft>
                      </a:pPr>
                      <a:endParaRPr lang="de-DE" sz="10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07000"/>
                        </a:lnSpc>
                        <a:spcAft>
                          <a:spcPts val="0"/>
                        </a:spcAft>
                      </a:pPr>
                      <a:r>
                        <a:rPr lang="de-DE" sz="16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sz="1600" dirty="0">
                          <a:effectLst/>
                          <a:latin typeface="Verdana" panose="020B0604030504040204" pitchFamily="34" charset="0"/>
                          <a:ea typeface="Verdana" panose="020B0604030504040204" pitchFamily="34" charset="0"/>
                          <a:cs typeface="Verdana" panose="020B0604030504040204" pitchFamily="34" charset="0"/>
                        </a:rPr>
                        <a:t> als eigenen Absatz darstellen, einrücken, kleinere Schriftart und geringerer Zeilenabstand</a:t>
                      </a:r>
                    </a:p>
                    <a:p>
                      <a:pPr lvl="0">
                        <a:lnSpc>
                          <a:spcPct val="107000"/>
                        </a:lnSpc>
                        <a:spcAft>
                          <a:spcPts val="0"/>
                        </a:spcAft>
                      </a:pPr>
                      <a:r>
                        <a:rPr lang="de-DE" sz="16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sz="1600" dirty="0">
                          <a:effectLst/>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de-DE" sz="1600" dirty="0">
                          <a:effectLst/>
                          <a:latin typeface="Verdana" panose="020B0604030504040204" pitchFamily="34" charset="0"/>
                          <a:ea typeface="Verdana" panose="020B0604030504040204" pitchFamily="34" charset="0"/>
                          <a:cs typeface="Verdana" panose="020B0604030504040204" pitchFamily="34" charset="0"/>
                        </a:rPr>
                        <a:t>meistens ohne Anführungszeichen</a:t>
                      </a:r>
                    </a:p>
                    <a:p>
                      <a:pPr lvl="0">
                        <a:lnSpc>
                          <a:spcPct val="107000"/>
                        </a:lnSpc>
                        <a:spcAft>
                          <a:spcPts val="0"/>
                        </a:spcAft>
                      </a:pPr>
                      <a:endParaRPr lang="de-DE" sz="1600" dirty="0">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736006">
                <a:tc gridSpan="2">
                  <a:txBody>
                    <a:bodyPr/>
                    <a:lstStyle/>
                    <a:p>
                      <a:pPr algn="ctr">
                        <a:lnSpc>
                          <a:spcPct val="107000"/>
                        </a:lnSpc>
                        <a:spcAft>
                          <a:spcPts val="0"/>
                        </a:spcAft>
                      </a:pPr>
                      <a:r>
                        <a:rPr lang="de-DE" sz="1600" dirty="0">
                          <a:effectLst/>
                          <a:latin typeface="Verdana" panose="020B0604030504040204" pitchFamily="34" charset="0"/>
                          <a:ea typeface="Verdana" panose="020B0604030504040204" pitchFamily="34" charset="0"/>
                          <a:cs typeface="Verdana" panose="020B0604030504040204" pitchFamily="34" charset="0"/>
                        </a:rPr>
                        <a:t>Zitate müssen mit der Quelle des Zitats belegt werden:</a:t>
                      </a:r>
                      <a:br>
                        <a:rPr lang="de-DE" sz="1600" dirty="0">
                          <a:effectLst/>
                          <a:latin typeface="Verdana" panose="020B0604030504040204" pitchFamily="34" charset="0"/>
                          <a:ea typeface="Verdana" panose="020B0604030504040204" pitchFamily="34" charset="0"/>
                          <a:cs typeface="Verdana" panose="020B0604030504040204" pitchFamily="34" charset="0"/>
                        </a:rPr>
                      </a:br>
                      <a:r>
                        <a:rPr lang="de-DE" sz="1600" dirty="0">
                          <a:effectLst/>
                          <a:latin typeface="Verdana" panose="020B0604030504040204" pitchFamily="34" charset="0"/>
                          <a:ea typeface="Verdana" panose="020B0604030504040204" pitchFamily="34" charset="0"/>
                          <a:cs typeface="Verdana" panose="020B0604030504040204" pitchFamily="34" charset="0"/>
                        </a:rPr>
                        <a:t>(Autor Jahr, Seitenangabe) – Beispiel (Rost 2012: 271)</a:t>
                      </a:r>
                    </a:p>
                  </a:txBody>
                  <a:tcPr/>
                </a:tc>
                <a:tc hMerge="1">
                  <a:txBody>
                    <a:bodyPr/>
                    <a:lstStyle/>
                    <a:p>
                      <a:endParaRPr lang="de-DE" dirty="0"/>
                    </a:p>
                  </a:txBody>
                  <a:tcPr/>
                </a:tc>
                <a:extLst>
                  <a:ext uri="{0D108BD9-81ED-4DB2-BD59-A6C34878D82A}">
                    <a16:rowId xmlns:a16="http://schemas.microsoft.com/office/drawing/2014/main" val="10002"/>
                  </a:ext>
                </a:extLst>
              </a:tr>
            </a:tbl>
          </a:graphicData>
        </a:graphic>
      </p:graphicFrame>
      <p:sp>
        <p:nvSpPr>
          <p:cNvPr id="8" name="Textfeld 7"/>
          <p:cNvSpPr txBox="1"/>
          <p:nvPr/>
        </p:nvSpPr>
        <p:spPr>
          <a:xfrm>
            <a:off x="900000" y="5912251"/>
            <a:ext cx="8546841" cy="415498"/>
          </a:xfrm>
          <a:prstGeom prst="rect">
            <a:avLst/>
          </a:prstGeom>
          <a:noFill/>
        </p:spPr>
        <p:txBody>
          <a:bodyPr wrap="square" rtlCol="0">
            <a:spAutoFit/>
          </a:bodyPr>
          <a:lstStyle/>
          <a:p>
            <a:r>
              <a:rPr lang="de-DE" sz="1000" dirty="0">
                <a:solidFill>
                  <a:srgbClr val="000000"/>
                </a:solidFill>
                <a:latin typeface="Verdana" panose="020B0604030504040204" pitchFamily="34" charset="0"/>
                <a:ea typeface="Verdana" panose="020B0604030504040204" pitchFamily="34" charset="0"/>
                <a:cs typeface="Verdana" panose="020B0604030504040204" pitchFamily="34" charset="0"/>
              </a:rPr>
              <a:t>Quelle: Rost, F. 2012. Lern- und Arbeitstechniken für das Studium. 7. überarbeitete und aktualisierte Auflage. Wiesbaden. Springer Fachmedien.</a:t>
            </a:r>
          </a:p>
        </p:txBody>
      </p:sp>
    </p:spTree>
    <p:extLst>
      <p:ext uri="{BB962C8B-B14F-4D97-AF65-F5344CB8AC3E}">
        <p14:creationId xmlns:p14="http://schemas.microsoft.com/office/powerpoint/2010/main" val="286087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13</a:t>
            </a:fld>
            <a:endParaRPr lang="de-DE" dirty="0"/>
          </a:p>
        </p:txBody>
      </p:sp>
      <p:sp>
        <p:nvSpPr>
          <p:cNvPr id="3" name="Titel 2"/>
          <p:cNvSpPr>
            <a:spLocks noGrp="1"/>
          </p:cNvSpPr>
          <p:nvPr>
            <p:ph type="title"/>
          </p:nvPr>
        </p:nvSpPr>
        <p:spPr/>
        <p:txBody>
          <a:bodyPr/>
          <a:lstStyle/>
          <a:p>
            <a:r>
              <a:rPr lang="de-DE" dirty="0"/>
              <a:t>Direkte Zitate</a:t>
            </a:r>
          </a:p>
        </p:txBody>
      </p:sp>
      <p:graphicFrame>
        <p:nvGraphicFramePr>
          <p:cNvPr id="6" name="Inhaltsplatzhalter 5"/>
          <p:cNvGraphicFramePr>
            <a:graphicFrameLocks noGrp="1"/>
          </p:cNvGraphicFramePr>
          <p:nvPr>
            <p:ph sz="quarter" idx="12"/>
            <p:extLst>
              <p:ext uri="{D42A27DB-BD31-4B8C-83A1-F6EECF244321}">
                <p14:modId xmlns:p14="http://schemas.microsoft.com/office/powerpoint/2010/main" val="1749655765"/>
              </p:ext>
            </p:extLst>
          </p:nvPr>
        </p:nvGraphicFramePr>
        <p:xfrm>
          <a:off x="377906" y="1302839"/>
          <a:ext cx="8388188" cy="4279585"/>
        </p:xfrm>
        <a:graphic>
          <a:graphicData uri="http://schemas.openxmlformats.org/drawingml/2006/table">
            <a:tbl>
              <a:tblPr firstRow="1" bandRow="1">
                <a:tableStyleId>{5C22544A-7EE6-4342-B048-85BDC9FD1C3A}</a:tableStyleId>
              </a:tblPr>
              <a:tblGrid>
                <a:gridCol w="2987588">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422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Verdana" panose="020B0604030504040204" pitchFamily="34" charset="0"/>
                          <a:ea typeface="Verdana" panose="020B0604030504040204" pitchFamily="34" charset="0"/>
                          <a:cs typeface="Verdana" panose="020B0604030504040204" pitchFamily="34" charset="0"/>
                        </a:rPr>
                        <a:t>Kurze Zitate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Verdana" panose="020B0604030504040204" pitchFamily="34" charset="0"/>
                          <a:ea typeface="Verdana" panose="020B0604030504040204" pitchFamily="34" charset="0"/>
                          <a:cs typeface="Verdana" panose="020B0604030504040204" pitchFamily="34" charset="0"/>
                        </a:rPr>
                        <a:t>Längere Zitate</a:t>
                      </a:r>
                    </a:p>
                  </a:txBody>
                  <a:tcPr/>
                </a:tc>
                <a:extLst>
                  <a:ext uri="{0D108BD9-81ED-4DB2-BD59-A6C34878D82A}">
                    <a16:rowId xmlns:a16="http://schemas.microsoft.com/office/drawing/2014/main" val="10000"/>
                  </a:ext>
                </a:extLst>
              </a:tr>
              <a:tr h="2710123">
                <a:tc>
                  <a:txBody>
                    <a:bodyPr/>
                    <a:lstStyle/>
                    <a:p>
                      <a:pPr marL="0" indent="0">
                        <a:lnSpc>
                          <a:spcPct val="107000"/>
                        </a:lnSpc>
                        <a:spcAft>
                          <a:spcPts val="0"/>
                        </a:spcAft>
                      </a:pPr>
                      <a:r>
                        <a:rPr lang="de-DE" sz="1600" dirty="0">
                          <a:effectLst/>
                          <a:latin typeface="Verdana" panose="020B0604030504040204" pitchFamily="34" charset="0"/>
                          <a:ea typeface="Verdana" panose="020B0604030504040204" pitchFamily="34" charset="0"/>
                          <a:cs typeface="Verdana" panose="020B0604030504040204" pitchFamily="34" charset="0"/>
                        </a:rPr>
                        <a:t>Kurze Zitate sind „immer mit An- und Abführungszeichen […] zu kennzeichnen.“ (Rost 2012:</a:t>
                      </a:r>
                      <a:r>
                        <a:rPr lang="de-DE" sz="1600" baseline="0" dirty="0">
                          <a:effectLst/>
                          <a:latin typeface="Verdana" panose="020B0604030504040204" pitchFamily="34" charset="0"/>
                          <a:ea typeface="Verdana" panose="020B0604030504040204" pitchFamily="34" charset="0"/>
                          <a:cs typeface="Verdana" panose="020B0604030504040204" pitchFamily="34" charset="0"/>
                        </a:rPr>
                        <a:t> </a:t>
                      </a:r>
                      <a:r>
                        <a:rPr lang="de-DE" sz="1600" dirty="0">
                          <a:effectLst/>
                          <a:latin typeface="Verdana" panose="020B0604030504040204" pitchFamily="34" charset="0"/>
                          <a:ea typeface="Verdana" panose="020B0604030504040204" pitchFamily="34" charset="0"/>
                          <a:cs typeface="Verdana" panose="020B0604030504040204" pitchFamily="34" charset="0"/>
                        </a:rPr>
                        <a:t>S. 271)</a:t>
                      </a:r>
                    </a:p>
                    <a:p>
                      <a:pPr marL="457200">
                        <a:lnSpc>
                          <a:spcPct val="107000"/>
                        </a:lnSpc>
                        <a:spcAft>
                          <a:spcPts val="0"/>
                        </a:spcAft>
                      </a:pPr>
                      <a:r>
                        <a:rPr lang="de-DE" sz="1800" dirty="0">
                          <a:effectLst/>
                          <a:latin typeface="Verdana" panose="020B0604030504040204" pitchFamily="34" charset="0"/>
                          <a:ea typeface="Verdana" panose="020B0604030504040204" pitchFamily="34" charset="0"/>
                          <a:cs typeface="Verdana" panose="020B0604030504040204" pitchFamily="34" charset="0"/>
                        </a:rPr>
                        <a:t> </a:t>
                      </a:r>
                    </a:p>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Friedrich Rost erläutert die korrekte Zitierweise für längere Zitate:</a:t>
                      </a:r>
                    </a:p>
                    <a:p>
                      <a:pPr marL="449580" marR="0" lvl="0" indent="0" algn="just" defTabSz="914400" rtl="0" eaLnBrk="1" fontAlgn="auto" latinLnBrk="0" hangingPunct="1">
                        <a:lnSpc>
                          <a:spcPct val="107000"/>
                        </a:lnSpc>
                        <a:spcBef>
                          <a:spcPts val="120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Handelt es sich um ein längeres Zitat (mehr als 40 Wörter), so wird dieses Zitat als eigener Absatz formatiert, meist etwas eingerückt, in kleinerer Schrifttype und mit engerem Zeilenabstand. Ein solches Blockzitat, das nicht zu umfangreich sein sollte (maximal 200 Wörter, weil darüber hinaus eine Druckgenehmigung bei dem Copyrightinhaber einzuholen ist), wird eigentlich nicht in</a:t>
                      </a:r>
                      <a:br>
                        <a:rPr kumimoji="0" lang="de-DE" sz="1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de-DE" sz="1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Anführungszeichen gesetzt […] (Rost 2012, S. 271).</a:t>
                      </a:r>
                      <a:endParaRPr kumimoji="0" lang="de-DE" sz="2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827480">
                <a:tc gridSpan="2">
                  <a:txBody>
                    <a:bodyPr/>
                    <a:lstStyle/>
                    <a:p>
                      <a:pPr algn="ctr">
                        <a:lnSpc>
                          <a:spcPct val="107000"/>
                        </a:lnSpc>
                        <a:spcAft>
                          <a:spcPts val="0"/>
                        </a:spcAft>
                      </a:pPr>
                      <a:r>
                        <a:rPr lang="de-DE" sz="1800" dirty="0">
                          <a:effectLst/>
                          <a:latin typeface="Verdana" panose="020B0604030504040204" pitchFamily="34" charset="0"/>
                          <a:ea typeface="Verdana" panose="020B0604030504040204" pitchFamily="34" charset="0"/>
                          <a:cs typeface="Verdana" panose="020B0604030504040204" pitchFamily="34" charset="0"/>
                        </a:rPr>
                        <a:t>Zitate müssen mit der Quelle des Zitats belegt werden:</a:t>
                      </a:r>
                      <a:r>
                        <a:rPr lang="de-DE" sz="1800" baseline="0" dirty="0">
                          <a:effectLst/>
                          <a:latin typeface="Verdana" panose="020B0604030504040204" pitchFamily="34" charset="0"/>
                          <a:ea typeface="Verdana" panose="020B0604030504040204" pitchFamily="34" charset="0"/>
                          <a:cs typeface="Verdana" panose="020B0604030504040204" pitchFamily="34" charset="0"/>
                        </a:rPr>
                        <a:t> </a:t>
                      </a:r>
                      <a:br>
                        <a:rPr lang="de-DE" sz="1800" baseline="0" dirty="0">
                          <a:effectLst/>
                          <a:latin typeface="Verdana" panose="020B0604030504040204" pitchFamily="34" charset="0"/>
                          <a:ea typeface="Verdana" panose="020B0604030504040204" pitchFamily="34" charset="0"/>
                          <a:cs typeface="Verdana" panose="020B0604030504040204" pitchFamily="34" charset="0"/>
                        </a:rPr>
                      </a:br>
                      <a:r>
                        <a:rPr lang="de-DE" sz="1800" dirty="0">
                          <a:effectLst/>
                          <a:latin typeface="Verdana" panose="020B0604030504040204" pitchFamily="34" charset="0"/>
                          <a:ea typeface="Verdana" panose="020B0604030504040204" pitchFamily="34" charset="0"/>
                          <a:cs typeface="Verdana" panose="020B0604030504040204" pitchFamily="34" charset="0"/>
                        </a:rPr>
                        <a:t>(Autor Jahr, Seitenangabe), Beispiel (Rost 2012: 271)</a:t>
                      </a:r>
                    </a:p>
                  </a:txBody>
                  <a:tcPr/>
                </a:tc>
                <a:tc hMerge="1">
                  <a:txBody>
                    <a:bodyPr/>
                    <a:lstStyle/>
                    <a:p>
                      <a:endParaRPr lang="de-DE" dirty="0"/>
                    </a:p>
                  </a:txBody>
                  <a:tcPr/>
                </a:tc>
                <a:extLst>
                  <a:ext uri="{0D108BD9-81ED-4DB2-BD59-A6C34878D82A}">
                    <a16:rowId xmlns:a16="http://schemas.microsoft.com/office/drawing/2014/main" val="10002"/>
                  </a:ext>
                </a:extLst>
              </a:tr>
            </a:tbl>
          </a:graphicData>
        </a:graphic>
      </p:graphicFrame>
      <p:sp>
        <p:nvSpPr>
          <p:cNvPr id="7" name="Textfeld 6"/>
          <p:cNvSpPr txBox="1"/>
          <p:nvPr/>
        </p:nvSpPr>
        <p:spPr>
          <a:xfrm>
            <a:off x="572083" y="5805263"/>
            <a:ext cx="8546841" cy="400110"/>
          </a:xfrm>
          <a:prstGeom prst="rect">
            <a:avLst/>
          </a:prstGeom>
          <a:noFill/>
        </p:spPr>
        <p:txBody>
          <a:bodyPr wrap="square" rtlCol="0">
            <a:spAutoFit/>
          </a:bodyPr>
          <a:lstStyle/>
          <a:p>
            <a:r>
              <a:rPr lang="de-DE" sz="1000" dirty="0">
                <a:solidFill>
                  <a:srgbClr val="000000"/>
                </a:solidFill>
                <a:latin typeface="Verdana" panose="020B0604030504040204" pitchFamily="34" charset="0"/>
                <a:ea typeface="Verdana" panose="020B0604030504040204" pitchFamily="34" charset="0"/>
                <a:cs typeface="Verdana" panose="020B0604030504040204" pitchFamily="34" charset="0"/>
              </a:rPr>
              <a:t>Quelle: Rost, F. 2012. Lern- und Arbeitstechniken für das Studium. 7. überarbeitete und aktualisierte Auflage. Wiesbaden. Springer Fachmedien.</a:t>
            </a:r>
          </a:p>
        </p:txBody>
      </p:sp>
    </p:spTree>
    <p:extLst>
      <p:ext uri="{BB962C8B-B14F-4D97-AF65-F5344CB8AC3E}">
        <p14:creationId xmlns:p14="http://schemas.microsoft.com/office/powerpoint/2010/main" val="303115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Indirekte Zitate (Paraphrasen)</a:t>
            </a:r>
          </a:p>
        </p:txBody>
      </p:sp>
      <p:sp>
        <p:nvSpPr>
          <p:cNvPr id="3" name="Foliennummernplatzhalter 2"/>
          <p:cNvSpPr>
            <a:spLocks noGrp="1"/>
          </p:cNvSpPr>
          <p:nvPr>
            <p:ph type="sldNum" sz="quarter" idx="16"/>
          </p:nvPr>
        </p:nvSpPr>
        <p:spPr/>
        <p:txBody>
          <a:bodyPr/>
          <a:lstStyle/>
          <a:p>
            <a:fld id="{30B5E4E8-4D8F-B148-B96B-8DD5FFB7AF62}" type="slidenum">
              <a:rPr lang="de-DE" smtClean="0"/>
              <a:pPr/>
              <a:t>14</a:t>
            </a:fld>
            <a:endParaRPr lang="de-DE" dirty="0"/>
          </a:p>
        </p:txBody>
      </p:sp>
      <p:sp>
        <p:nvSpPr>
          <p:cNvPr id="5" name="Inhaltsplatzhalter 4"/>
          <p:cNvSpPr>
            <a:spLocks noGrp="1"/>
          </p:cNvSpPr>
          <p:nvPr>
            <p:ph sz="quarter" idx="17"/>
          </p:nvPr>
        </p:nvSpPr>
        <p:spPr>
          <a:xfrm>
            <a:off x="720001" y="1800000"/>
            <a:ext cx="7452399" cy="3600675"/>
          </a:xfrm>
        </p:spPr>
        <p:txBody>
          <a:bodyPr/>
          <a:lstStyle/>
          <a:p>
            <a:r>
              <a:rPr lang="de-DE" dirty="0">
                <a:solidFill>
                  <a:srgbClr val="000000"/>
                </a:solidFill>
              </a:rPr>
              <a:t>indirektes Zitat = sinngemäße Wiedergabe der Information/ Argumentation eines Textes, bei dem die genaue Wortwahl nicht relevant ist  </a:t>
            </a:r>
            <a:r>
              <a:rPr lang="de-DE" sz="1200" dirty="0">
                <a:solidFill>
                  <a:srgbClr val="000000"/>
                </a:solidFill>
              </a:rPr>
              <a:t>(vgl. Rost 2012: 270)</a:t>
            </a:r>
          </a:p>
        </p:txBody>
      </p:sp>
      <p:sp>
        <p:nvSpPr>
          <p:cNvPr id="7" name="Textfeld 6"/>
          <p:cNvSpPr txBox="1"/>
          <p:nvPr/>
        </p:nvSpPr>
        <p:spPr>
          <a:xfrm>
            <a:off x="597159" y="5498727"/>
            <a:ext cx="8546841" cy="400110"/>
          </a:xfrm>
          <a:prstGeom prst="rect">
            <a:avLst/>
          </a:prstGeom>
          <a:noFill/>
        </p:spPr>
        <p:txBody>
          <a:bodyPr wrap="square" rtlCol="0">
            <a:spAutoFit/>
          </a:bodyPr>
          <a:lstStyle/>
          <a:p>
            <a:r>
              <a:rPr lang="de-DE" sz="1000" dirty="0">
                <a:solidFill>
                  <a:srgbClr val="000000"/>
                </a:solidFill>
                <a:latin typeface="Verdana" panose="020B0604030504040204" pitchFamily="34" charset="0"/>
                <a:ea typeface="Verdana" panose="020B0604030504040204" pitchFamily="34" charset="0"/>
                <a:cs typeface="Verdana" panose="020B0604030504040204" pitchFamily="34" charset="0"/>
              </a:rPr>
              <a:t>Quelle: Rost, F. 2012. Lern- und Arbeitstechniken für das Studium. 7. überarbeitete und aktualisierte Auflage. Wiesbaden. Springer Fachmedien.</a:t>
            </a:r>
          </a:p>
        </p:txBody>
      </p:sp>
      <p:sp>
        <p:nvSpPr>
          <p:cNvPr id="8" name="Rechteck 7"/>
          <p:cNvSpPr/>
          <p:nvPr/>
        </p:nvSpPr>
        <p:spPr>
          <a:xfrm>
            <a:off x="2627784" y="3789040"/>
            <a:ext cx="32403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cs typeface="Verdana" panose="020B0604030504040204" pitchFamily="34" charset="0"/>
              </a:rPr>
              <a:t>Wie erstelle ich eine Paraphrase?</a:t>
            </a:r>
          </a:p>
        </p:txBody>
      </p:sp>
    </p:spTree>
    <p:extLst>
      <p:ext uri="{BB962C8B-B14F-4D97-AF65-F5344CB8AC3E}">
        <p14:creationId xmlns:p14="http://schemas.microsoft.com/office/powerpoint/2010/main" val="345684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paraphrasiere ich?</a:t>
            </a:r>
          </a:p>
        </p:txBody>
      </p:sp>
      <p:sp>
        <p:nvSpPr>
          <p:cNvPr id="3" name="Foliennummernplatzhalter 2"/>
          <p:cNvSpPr>
            <a:spLocks noGrp="1"/>
          </p:cNvSpPr>
          <p:nvPr>
            <p:ph type="sldNum" sz="quarter" idx="16"/>
          </p:nvPr>
        </p:nvSpPr>
        <p:spPr/>
        <p:txBody>
          <a:bodyPr/>
          <a:lstStyle/>
          <a:p>
            <a:fld id="{30B5E4E8-4D8F-B148-B96B-8DD5FFB7AF62}" type="slidenum">
              <a:rPr lang="de-DE" smtClean="0"/>
              <a:pPr/>
              <a:t>15</a:t>
            </a:fld>
            <a:endParaRPr lang="de-DE" dirty="0"/>
          </a:p>
        </p:txBody>
      </p:sp>
      <p:sp>
        <p:nvSpPr>
          <p:cNvPr id="12" name="Rechteck 11"/>
          <p:cNvSpPr/>
          <p:nvPr/>
        </p:nvSpPr>
        <p:spPr>
          <a:xfrm>
            <a:off x="6660232" y="2787345"/>
            <a:ext cx="2579789" cy="3647281"/>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geeignet für die Wiedergabe </a:t>
            </a:r>
            <a:b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längerer Abschnitte, wenn vorrangig der Inhalt, nicht aber der genaue Wortlaut relevant ist</a:t>
            </a:r>
          </a:p>
          <a:p>
            <a:pPr marL="342900" lvl="0" indent="-342900">
              <a:lnSpc>
                <a:spcPct val="107000"/>
              </a:lnSpc>
              <a:spcAft>
                <a:spcPts val="800"/>
              </a:spcAft>
              <a:buFont typeface="Wingdings" panose="05000000000000000000" pitchFamily="2"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feld 15"/>
          <p:cNvSpPr txBox="1"/>
          <p:nvPr/>
        </p:nvSpPr>
        <p:spPr>
          <a:xfrm>
            <a:off x="298579" y="5727328"/>
            <a:ext cx="8546841" cy="400110"/>
          </a:xfrm>
          <a:prstGeom prst="rect">
            <a:avLst/>
          </a:prstGeom>
          <a:noFill/>
        </p:spPr>
        <p:txBody>
          <a:bodyPr wrap="square" rtlCol="0">
            <a:spAutoFit/>
          </a:bodyPr>
          <a:lstStyle/>
          <a:p>
            <a:r>
              <a:rPr lang="de-DE" sz="1000" dirty="0">
                <a:solidFill>
                  <a:srgbClr val="000000"/>
                </a:solidFill>
                <a:latin typeface="Verdana" panose="020B0604030504040204" pitchFamily="34" charset="0"/>
                <a:ea typeface="Verdana" panose="020B0604030504040204" pitchFamily="34" charset="0"/>
                <a:cs typeface="Verdana" panose="020B0604030504040204" pitchFamily="34" charset="0"/>
              </a:rPr>
              <a:t>Quelle: Rost, F. 2012. Lern- und Arbeitstechniken für das Studium. 7. überarbeitete und aktualisierte Auflage. Wiesbaden. Springer Fachmedien. </a:t>
            </a:r>
          </a:p>
        </p:txBody>
      </p:sp>
      <p:graphicFrame>
        <p:nvGraphicFramePr>
          <p:cNvPr id="5" name="Tabelle 4"/>
          <p:cNvGraphicFramePr>
            <a:graphicFrameLocks noGrp="1"/>
          </p:cNvGraphicFramePr>
          <p:nvPr>
            <p:extLst>
              <p:ext uri="{D42A27DB-BD31-4B8C-83A1-F6EECF244321}">
                <p14:modId xmlns:p14="http://schemas.microsoft.com/office/powerpoint/2010/main" val="336280393"/>
              </p:ext>
            </p:extLst>
          </p:nvPr>
        </p:nvGraphicFramePr>
        <p:xfrm>
          <a:off x="251520" y="1124320"/>
          <a:ext cx="6408712" cy="4147688"/>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1546148244"/>
                    </a:ext>
                  </a:extLst>
                </a:gridCol>
                <a:gridCol w="3456384">
                  <a:extLst>
                    <a:ext uri="{9D8B030D-6E8A-4147-A177-3AD203B41FA5}">
                      <a16:colId xmlns:a16="http://schemas.microsoft.com/office/drawing/2014/main" val="3284072631"/>
                    </a:ext>
                  </a:extLst>
                </a:gridCol>
              </a:tblGrid>
              <a:tr h="373338">
                <a:tc>
                  <a:txBody>
                    <a:bodyPr/>
                    <a:lstStyle/>
                    <a:p>
                      <a:r>
                        <a:rPr lang="de-DE" sz="1600" dirty="0"/>
                        <a:t>Zitat</a:t>
                      </a:r>
                    </a:p>
                  </a:txBody>
                  <a:tcPr/>
                </a:tc>
                <a:tc>
                  <a:txBody>
                    <a:bodyPr/>
                    <a:lstStyle/>
                    <a:p>
                      <a:r>
                        <a:rPr lang="de-DE" sz="1600" dirty="0"/>
                        <a:t>Paraphrase</a:t>
                      </a:r>
                    </a:p>
                  </a:txBody>
                  <a:tcPr/>
                </a:tc>
                <a:extLst>
                  <a:ext uri="{0D108BD9-81ED-4DB2-BD59-A6C34878D82A}">
                    <a16:rowId xmlns:a16="http://schemas.microsoft.com/office/drawing/2014/main" val="3892512931"/>
                  </a:ext>
                </a:extLst>
              </a:tr>
              <a:tr h="1824495">
                <a:tc rowSpan="2">
                  <a:txBody>
                    <a:bodyPr/>
                    <a:lstStyle/>
                    <a:p>
                      <a:pPr>
                        <a:lnSpc>
                          <a:spcPct val="107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“Our eyes have little problem focusing on most printed material, which is characterized by dense black characters with well-defined edges. Healthy eyes can easily maintain focus on the printed page. Characters on a computer screen, however, don't have this contrast or well-defined edges. These characters (pixels) are brightest at the center and diminish in intensity toward their edges. This makes it very difficult for our eyes to maintain focus and remain fixed onto these images” (</a:t>
                      </a:r>
                      <a:r>
                        <a:rPr lang="en-US" sz="1200" dirty="0" err="1">
                          <a:effectLst/>
                          <a:latin typeface="Verdana" panose="020B0604030504040204" pitchFamily="34" charset="0"/>
                          <a:ea typeface="Verdana" panose="020B0604030504040204" pitchFamily="34" charset="0"/>
                          <a:cs typeface="Verdana" panose="020B0604030504040204" pitchFamily="34" charset="0"/>
                        </a:rPr>
                        <a:t>Arif</a:t>
                      </a:r>
                      <a:r>
                        <a:rPr lang="en-US" sz="1200" dirty="0">
                          <a:effectLst/>
                          <a:latin typeface="Verdana" panose="020B0604030504040204" pitchFamily="34" charset="0"/>
                          <a:ea typeface="Verdana" panose="020B0604030504040204" pitchFamily="34" charset="0"/>
                          <a:cs typeface="Verdana" panose="020B0604030504040204" pitchFamily="34" charset="0"/>
                        </a:rPr>
                        <a:t> &amp; </a:t>
                      </a:r>
                      <a:r>
                        <a:rPr lang="en-US" sz="1200" dirty="0" err="1">
                          <a:effectLst/>
                          <a:latin typeface="Verdana" panose="020B0604030504040204" pitchFamily="34" charset="0"/>
                          <a:ea typeface="Verdana" panose="020B0604030504040204" pitchFamily="34" charset="0"/>
                          <a:cs typeface="Verdana" panose="020B0604030504040204" pitchFamily="34" charset="0"/>
                        </a:rPr>
                        <a:t>Alam</a:t>
                      </a:r>
                      <a:r>
                        <a:rPr lang="en-US" sz="1200" dirty="0">
                          <a:effectLst/>
                          <a:latin typeface="Verdana" panose="020B0604030504040204" pitchFamily="34" charset="0"/>
                          <a:ea typeface="Verdana" panose="020B0604030504040204" pitchFamily="34" charset="0"/>
                          <a:cs typeface="Verdana" panose="020B0604030504040204" pitchFamily="34" charset="0"/>
                        </a:rPr>
                        <a:t> 2015: 33).</a:t>
                      </a:r>
                    </a:p>
                    <a:p>
                      <a:pPr>
                        <a:lnSpc>
                          <a:spcPct val="107000"/>
                        </a:lnSpc>
                        <a:spcAft>
                          <a:spcPts val="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pPr>
                      <a:endParaRPr lang="de-DE"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nSpc>
                          <a:spcPct val="107000"/>
                        </a:lnSpc>
                        <a:spcAft>
                          <a:spcPts val="0"/>
                        </a:spcAft>
                      </a:pPr>
                      <a:r>
                        <a:rPr lang="de-DE" sz="1200" dirty="0">
                          <a:effectLst/>
                          <a:latin typeface="Verdana" panose="020B0604030504040204" pitchFamily="34" charset="0"/>
                          <a:ea typeface="Verdana" panose="020B0604030504040204" pitchFamily="34" charset="0"/>
                          <a:cs typeface="Verdana" panose="020B0604030504040204" pitchFamily="34" charset="0"/>
                        </a:rPr>
                        <a:t>Im Vergleich ist es für unsere Augen i. d. R. viel anstrengender, Buchstaben auf einem Bildschirm zu erkennen und darauf fixiert zu bleiben, als auf Papier gedruckte Schrift. </a:t>
                      </a:r>
                      <a:r>
                        <a:rPr lang="de-DE" sz="1200" baseline="0" dirty="0">
                          <a:effectLst/>
                          <a:latin typeface="Verdana" panose="020B0604030504040204" pitchFamily="34" charset="0"/>
                          <a:ea typeface="Verdana" panose="020B0604030504040204" pitchFamily="34" charset="0"/>
                          <a:cs typeface="Verdana" panose="020B0604030504040204" pitchFamily="34" charset="0"/>
                        </a:rPr>
                        <a:t>Grund hierfür ist der weniger scharfe Kontrast von Pixeln im Gegensatz zu klar definierten Buchstaben auf Papier </a:t>
                      </a:r>
                      <a:r>
                        <a:rPr lang="de-DE" sz="1200" dirty="0">
                          <a:effectLst/>
                          <a:latin typeface="Verdana" panose="020B0604030504040204" pitchFamily="34" charset="0"/>
                          <a:ea typeface="Verdana" panose="020B0604030504040204" pitchFamily="34" charset="0"/>
                          <a:cs typeface="Verdana" panose="020B0604030504040204" pitchFamily="34" charset="0"/>
                        </a:rPr>
                        <a:t>(vgl. Arif &amp; Alam 2015: 33). </a:t>
                      </a:r>
                    </a:p>
                    <a:p>
                      <a:pPr>
                        <a:lnSpc>
                          <a:spcPct val="107000"/>
                        </a:lnSpc>
                        <a:spcAft>
                          <a:spcPts val="0"/>
                        </a:spcAft>
                      </a:pPr>
                      <a:r>
                        <a:rPr lang="de-DE" sz="1200" dirty="0">
                          <a:effectLst/>
                          <a:latin typeface="Verdana" panose="020B0604030504040204" pitchFamily="34" charset="0"/>
                          <a:ea typeface="Verdana" panose="020B0604030504040204" pitchFamily="34" charset="0"/>
                          <a:cs typeface="Verdana" panose="020B0604030504040204" pitchFamily="34" charset="0"/>
                        </a:rPr>
                        <a:t> </a:t>
                      </a:r>
                    </a:p>
                    <a:p>
                      <a:pPr>
                        <a:lnSpc>
                          <a:spcPct val="107000"/>
                        </a:lnSpc>
                        <a:spcAft>
                          <a:spcPts val="0"/>
                        </a:spcAft>
                      </a:pPr>
                      <a:r>
                        <a:rPr lang="de-DE" sz="1200" dirty="0">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tc>
                <a:extLst>
                  <a:ext uri="{0D108BD9-81ED-4DB2-BD59-A6C34878D82A}">
                    <a16:rowId xmlns:a16="http://schemas.microsoft.com/office/drawing/2014/main" val="2548787640"/>
                  </a:ext>
                </a:extLst>
              </a:tr>
              <a:tr h="1834615">
                <a:tc vMerge="1">
                  <a:txBody>
                    <a:bodyPr/>
                    <a:lstStyle/>
                    <a:p>
                      <a:pP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Tx/>
                        <a:buChar char="-"/>
                      </a:pPr>
                      <a:r>
                        <a:rPr lang="de-DE" sz="1600" dirty="0">
                          <a:effectLst/>
                          <a:latin typeface="Verdana" panose="020B0604030504040204" pitchFamily="34" charset="0"/>
                          <a:ea typeface="Verdana" panose="020B0604030504040204" pitchFamily="34" charset="0"/>
                          <a:cs typeface="Verdana" panose="020B0604030504040204" pitchFamily="34" charset="0"/>
                        </a:rPr>
                        <a:t>sinngemäße Umschreibung der Kernaussage mit eigenen Worten</a:t>
                      </a:r>
                    </a:p>
                    <a:p>
                      <a:pPr marL="171450" indent="-171450">
                        <a:lnSpc>
                          <a:spcPct val="107000"/>
                        </a:lnSpc>
                        <a:spcAft>
                          <a:spcPts val="0"/>
                        </a:spcAft>
                        <a:buFontTx/>
                        <a:buChar char="-"/>
                      </a:pPr>
                      <a:r>
                        <a:rPr lang="de-DE" sz="1600" dirty="0">
                          <a:effectLst/>
                          <a:latin typeface="Verdana" panose="020B0604030504040204" pitchFamily="34" charset="0"/>
                          <a:ea typeface="Verdana" panose="020B0604030504040204" pitchFamily="34" charset="0"/>
                          <a:cs typeface="Verdana" panose="020B0604030504040204" pitchFamily="34" charset="0"/>
                        </a:rPr>
                        <a:t>keine Anführungszeichen</a:t>
                      </a:r>
                    </a:p>
                    <a:p>
                      <a:pPr marL="171450" indent="-171450">
                        <a:lnSpc>
                          <a:spcPct val="107000"/>
                        </a:lnSpc>
                        <a:spcAft>
                          <a:spcPts val="0"/>
                        </a:spcAft>
                        <a:buFontTx/>
                        <a:buChar char="-"/>
                      </a:pPr>
                      <a:r>
                        <a:rPr lang="de-DE" sz="1600" dirty="0">
                          <a:effectLst/>
                          <a:latin typeface="Verdana" panose="020B0604030504040204" pitchFamily="34" charset="0"/>
                          <a:ea typeface="Verdana" panose="020B0604030504040204" pitchFamily="34" charset="0"/>
                          <a:cs typeface="Verdana" panose="020B0604030504040204" pitchFamily="34" charset="0"/>
                        </a:rPr>
                        <a:t>i. d.</a:t>
                      </a:r>
                      <a:r>
                        <a:rPr lang="de-DE" sz="1600" baseline="0" dirty="0">
                          <a:effectLst/>
                          <a:latin typeface="Verdana" panose="020B0604030504040204" pitchFamily="34" charset="0"/>
                          <a:ea typeface="Verdana" panose="020B0604030504040204" pitchFamily="34" charset="0"/>
                          <a:cs typeface="Verdana" panose="020B0604030504040204" pitchFamily="34" charset="0"/>
                        </a:rPr>
                        <a:t> R.</a:t>
                      </a:r>
                      <a:r>
                        <a:rPr lang="de-DE" sz="1600" dirty="0">
                          <a:effectLst/>
                          <a:latin typeface="Verdana" panose="020B0604030504040204" pitchFamily="34" charset="0"/>
                          <a:ea typeface="Verdana" panose="020B0604030504040204" pitchFamily="34" charset="0"/>
                          <a:cs typeface="Verdana" panose="020B0604030504040204" pitchFamily="34" charset="0"/>
                        </a:rPr>
                        <a:t> kürzer als Zitat</a:t>
                      </a:r>
                    </a:p>
                    <a:p>
                      <a:pPr marL="171450" indent="-171450">
                        <a:lnSpc>
                          <a:spcPct val="107000"/>
                        </a:lnSpc>
                        <a:spcAft>
                          <a:spcPts val="0"/>
                        </a:spcAft>
                        <a:buFontTx/>
                        <a:buChar char="-"/>
                      </a:pPr>
                      <a:r>
                        <a:rPr lang="de-DE" sz="1600" dirty="0">
                          <a:effectLst/>
                          <a:latin typeface="Verdana" panose="020B0604030504040204" pitchFamily="34" charset="0"/>
                          <a:ea typeface="Verdana" panose="020B0604030504040204" pitchFamily="34" charset="0"/>
                          <a:cs typeface="Verdana" panose="020B0604030504040204" pitchFamily="34" charset="0"/>
                        </a:rPr>
                        <a:t>Beleg</a:t>
                      </a:r>
                      <a:r>
                        <a:rPr lang="de-DE" sz="1600" baseline="0" dirty="0">
                          <a:effectLst/>
                          <a:latin typeface="Verdana" panose="020B0604030504040204" pitchFamily="34" charset="0"/>
                          <a:ea typeface="Verdana" panose="020B0604030504040204" pitchFamily="34" charset="0"/>
                          <a:cs typeface="Verdana" panose="020B0604030504040204" pitchFamily="34" charset="0"/>
                        </a:rPr>
                        <a:t> mit vgl. = vergleiche</a:t>
                      </a:r>
                      <a:endParaRPr lang="de-D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862931475"/>
                  </a:ext>
                </a:extLst>
              </a:tr>
            </a:tbl>
          </a:graphicData>
        </a:graphic>
      </p:graphicFrame>
    </p:spTree>
    <p:extLst>
      <p:ext uri="{BB962C8B-B14F-4D97-AF65-F5344CB8AC3E}">
        <p14:creationId xmlns:p14="http://schemas.microsoft.com/office/powerpoint/2010/main" val="57384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16</a:t>
            </a:fld>
            <a:endParaRPr lang="de-DE" dirty="0"/>
          </a:p>
        </p:txBody>
      </p:sp>
      <p:sp>
        <p:nvSpPr>
          <p:cNvPr id="3" name="Titel 2"/>
          <p:cNvSpPr>
            <a:spLocks noGrp="1"/>
          </p:cNvSpPr>
          <p:nvPr>
            <p:ph type="title"/>
          </p:nvPr>
        </p:nvSpPr>
        <p:spPr/>
        <p:txBody>
          <a:bodyPr/>
          <a:lstStyle/>
          <a:p>
            <a:r>
              <a:rPr lang="de-DE" dirty="0"/>
              <a:t>Exzerpieren</a:t>
            </a:r>
          </a:p>
        </p:txBody>
      </p:sp>
      <p:pic>
        <p:nvPicPr>
          <p:cNvPr id="7" name="Grafik 6"/>
          <p:cNvPicPr>
            <a:picLocks noChangeAspect="1"/>
          </p:cNvPicPr>
          <p:nvPr/>
        </p:nvPicPr>
        <p:blipFill>
          <a:blip r:embed="rId2"/>
          <a:stretch>
            <a:fillRect/>
          </a:stretch>
        </p:blipFill>
        <p:spPr>
          <a:xfrm>
            <a:off x="714375" y="1339121"/>
            <a:ext cx="7715250" cy="3790950"/>
          </a:xfrm>
          <a:prstGeom prst="rect">
            <a:avLst/>
          </a:prstGeom>
        </p:spPr>
      </p:pic>
      <p:sp>
        <p:nvSpPr>
          <p:cNvPr id="8" name="Rechteck 7"/>
          <p:cNvSpPr/>
          <p:nvPr/>
        </p:nvSpPr>
        <p:spPr>
          <a:xfrm>
            <a:off x="467544" y="5430825"/>
            <a:ext cx="8424936" cy="430054"/>
          </a:xfrm>
          <a:prstGeom prst="rect">
            <a:avLst/>
          </a:prstGeom>
        </p:spPr>
        <p:txBody>
          <a:bodyPr wrap="square">
            <a:spAutoFit/>
          </a:bodyPr>
          <a:lstStyle/>
          <a:p>
            <a:pPr>
              <a:lnSpc>
                <a:spcPct val="107000"/>
              </a:lnSpc>
              <a:spcAft>
                <a:spcPts val="800"/>
              </a:spcAft>
            </a:pPr>
            <a:r>
              <a:rPr lang="de-DE" sz="1000" dirty="0">
                <a:solidFill>
                  <a:srgbClr val="000000"/>
                </a:solidFill>
                <a:latin typeface="Verdana" panose="020B0604030504040204" pitchFamily="34" charset="0"/>
                <a:ea typeface="Verdana" panose="020B0604030504040204" pitchFamily="34" charset="0"/>
                <a:cs typeface="Verdana" panose="020B0604030504040204" pitchFamily="34" charset="0"/>
              </a:rPr>
              <a:t>Quelle: eigene Darstellung nach „Leitfaden zur Erstellung eines Exzerpts“ der Uni Bielefeld. abgerufen unter: http://www.uni-bielefeld.de/erziehungswissenschaft//scs/pdf/leitfaeden/studierende/exzerpt.pdf (zuletzt geprüft am 21.08.2018</a:t>
            </a:r>
            <a:r>
              <a:rPr lang="de-DE" sz="1100" dirty="0">
                <a:latin typeface="Calibri" panose="020F0502020204030204" pitchFamily="34" charset="0"/>
                <a:ea typeface="Calibri" panose="020F0502020204030204" pitchFamily="34" charset="0"/>
                <a:cs typeface="Times New Roman" panose="02020603050405020304" pitchFamily="18" charset="0"/>
              </a:rPr>
              <a:t>)</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99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17</a:t>
            </a:fld>
            <a:endParaRPr lang="de-DE" dirty="0"/>
          </a:p>
        </p:txBody>
      </p:sp>
      <p:sp>
        <p:nvSpPr>
          <p:cNvPr id="3" name="Titel 2"/>
          <p:cNvSpPr>
            <a:spLocks noGrp="1"/>
          </p:cNvSpPr>
          <p:nvPr>
            <p:ph type="title"/>
          </p:nvPr>
        </p:nvSpPr>
        <p:spPr/>
        <p:txBody>
          <a:bodyPr/>
          <a:lstStyle/>
          <a:p>
            <a:r>
              <a:rPr lang="de-DE" dirty="0"/>
              <a:t>Beispielexzerpt</a:t>
            </a:r>
          </a:p>
        </p:txBody>
      </p:sp>
      <p:pic>
        <p:nvPicPr>
          <p:cNvPr id="7" name="Grafik 6"/>
          <p:cNvPicPr>
            <a:picLocks noChangeAspect="1"/>
          </p:cNvPicPr>
          <p:nvPr/>
        </p:nvPicPr>
        <p:blipFill>
          <a:blip r:embed="rId2"/>
          <a:stretch>
            <a:fillRect/>
          </a:stretch>
        </p:blipFill>
        <p:spPr>
          <a:xfrm>
            <a:off x="1691680" y="1196751"/>
            <a:ext cx="5616624" cy="4837207"/>
          </a:xfrm>
          <a:prstGeom prst="rect">
            <a:avLst/>
          </a:prstGeom>
        </p:spPr>
      </p:pic>
      <p:sp>
        <p:nvSpPr>
          <p:cNvPr id="8" name="Textfeld 7"/>
          <p:cNvSpPr txBox="1"/>
          <p:nvPr/>
        </p:nvSpPr>
        <p:spPr>
          <a:xfrm>
            <a:off x="1691680" y="6057544"/>
            <a:ext cx="2880320" cy="246221"/>
          </a:xfrm>
          <a:prstGeom prst="rect">
            <a:avLst/>
          </a:prstGeom>
          <a:noFill/>
        </p:spPr>
        <p:txBody>
          <a:bodyPr wrap="square" rtlCol="0">
            <a:spAutoFit/>
          </a:bodyPr>
          <a:lstStyle/>
          <a:p>
            <a:r>
              <a:rPr lang="de-DE" sz="1000" dirty="0">
                <a:solidFill>
                  <a:srgbClr val="000000"/>
                </a:solidFill>
                <a:latin typeface="Verdana" panose="020B0604030504040204" pitchFamily="34" charset="0"/>
                <a:ea typeface="Verdana" panose="020B0604030504040204" pitchFamily="34" charset="0"/>
                <a:cs typeface="Verdana" panose="020B0604030504040204" pitchFamily="34" charset="0"/>
              </a:rPr>
              <a:t>Quelle: eigene Darstellung, 2016</a:t>
            </a:r>
          </a:p>
        </p:txBody>
      </p:sp>
    </p:spTree>
    <p:extLst>
      <p:ext uri="{BB962C8B-B14F-4D97-AF65-F5344CB8AC3E}">
        <p14:creationId xmlns:p14="http://schemas.microsoft.com/office/powerpoint/2010/main" val="428602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Literaturrecherche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18</a:t>
            </a:fld>
            <a:endParaRPr lang="de-DE" dirty="0"/>
          </a:p>
        </p:txBody>
      </p:sp>
      <p:sp>
        <p:nvSpPr>
          <p:cNvPr id="4" name="Textplatzhalter 3"/>
          <p:cNvSpPr>
            <a:spLocks noGrp="1"/>
          </p:cNvSpPr>
          <p:nvPr>
            <p:ph type="body" sz="quarter" idx="13"/>
          </p:nvPr>
        </p:nvSpPr>
        <p:spPr>
          <a:xfrm>
            <a:off x="720724" y="1800000"/>
            <a:ext cx="7523275" cy="3933256"/>
          </a:xfrm>
        </p:spPr>
        <p:txBody>
          <a:bodyPr/>
          <a:lstStyle/>
          <a:p>
            <a:r>
              <a:rPr lang="de-DE" dirty="0"/>
              <a:t>Wikipedia – eine nutzbare Quelle?</a:t>
            </a:r>
          </a:p>
          <a:p>
            <a:endParaRPr lang="de-DE" b="0" dirty="0"/>
          </a:p>
          <a:p>
            <a:r>
              <a:rPr lang="de-DE" b="0" u="sng" dirty="0"/>
              <a:t>DO</a:t>
            </a:r>
          </a:p>
          <a:p>
            <a:pPr marL="192881" indent="-192881" defTabSz="520779">
              <a:spcBef>
                <a:spcPts val="300"/>
              </a:spcBef>
              <a:buSzPct val="75000"/>
              <a:buChar char="•"/>
              <a:defRPr sz="2025">
                <a:latin typeface="Arial"/>
                <a:ea typeface="Arial"/>
                <a:cs typeface="Arial"/>
                <a:sym typeface="Arial"/>
              </a:defRPr>
            </a:pPr>
            <a:r>
              <a:rPr lang="de-DE" b="0" dirty="0">
                <a:solidFill>
                  <a:srgbClr val="000000"/>
                </a:solidFill>
              </a:rPr>
              <a:t>als Orientierung und ersten Überblick über ein Thema nutzen</a:t>
            </a:r>
          </a:p>
          <a:p>
            <a:pPr marL="192881" indent="-192881" defTabSz="520779">
              <a:spcBef>
                <a:spcPts val="300"/>
              </a:spcBef>
              <a:buSzPct val="75000"/>
              <a:buFont typeface="+mj-lt"/>
              <a:buChar char="•"/>
              <a:defRPr sz="2025">
                <a:latin typeface="Arial"/>
                <a:ea typeface="Arial"/>
                <a:cs typeface="Arial"/>
                <a:sym typeface="Arial"/>
              </a:defRPr>
            </a:pPr>
            <a:r>
              <a:rPr lang="de-DE" b="0" dirty="0">
                <a:solidFill>
                  <a:srgbClr val="000000"/>
                </a:solidFill>
              </a:rPr>
              <a:t>Literaturhinweise für weitere Recherche nutzen</a:t>
            </a:r>
          </a:p>
          <a:p>
            <a:pPr marL="192881" indent="-192881" defTabSz="520779">
              <a:spcBef>
                <a:spcPts val="300"/>
              </a:spcBef>
              <a:buSzPct val="75000"/>
              <a:buFont typeface="+mj-lt"/>
              <a:buChar char="•"/>
              <a:defRPr sz="2025">
                <a:latin typeface="Arial"/>
                <a:ea typeface="Arial"/>
                <a:cs typeface="Arial"/>
                <a:sym typeface="Arial"/>
              </a:defRPr>
            </a:pPr>
            <a:r>
              <a:rPr lang="de-DE" b="0" dirty="0">
                <a:solidFill>
                  <a:srgbClr val="000000"/>
                </a:solidFill>
              </a:rPr>
              <a:t>Seiten in anderen Sprachen nutzen (inhaltliche Unterschiede?)</a:t>
            </a:r>
          </a:p>
          <a:p>
            <a:pPr marL="192881" indent="-192881" defTabSz="520779">
              <a:spcBef>
                <a:spcPts val="300"/>
              </a:spcBef>
              <a:buSzPct val="75000"/>
              <a:buChar char="•"/>
              <a:defRPr sz="2025">
                <a:latin typeface="Arial"/>
                <a:ea typeface="Arial"/>
                <a:cs typeface="Arial"/>
                <a:sym typeface="Arial"/>
              </a:defRPr>
            </a:pPr>
            <a:r>
              <a:rPr lang="de-DE" b="0" dirty="0">
                <a:solidFill>
                  <a:srgbClr val="000000"/>
                </a:solidFill>
              </a:rPr>
              <a:t>kritisch betrachten (jede*</a:t>
            </a:r>
            <a:r>
              <a:rPr lang="de-DE" b="0" dirty="0" err="1">
                <a:solidFill>
                  <a:srgbClr val="000000"/>
                </a:solidFill>
              </a:rPr>
              <a:t>r</a:t>
            </a:r>
            <a:r>
              <a:rPr lang="de-DE" b="0" dirty="0">
                <a:solidFill>
                  <a:srgbClr val="000000"/>
                </a:solidFill>
              </a:rPr>
              <a:t> kann Beiträge schreiben)!</a:t>
            </a:r>
          </a:p>
          <a:p>
            <a:pPr defTabSz="520779">
              <a:spcBef>
                <a:spcPts val="300"/>
              </a:spcBef>
              <a:buSzPct val="75000"/>
              <a:defRPr sz="2025">
                <a:latin typeface="Arial"/>
                <a:ea typeface="Arial"/>
                <a:cs typeface="Arial"/>
                <a:sym typeface="Arial"/>
              </a:defRPr>
            </a:pPr>
            <a:endParaRPr lang="de-DE" b="0" dirty="0"/>
          </a:p>
          <a:p>
            <a:pPr defTabSz="520779">
              <a:spcBef>
                <a:spcPts val="300"/>
              </a:spcBef>
              <a:buSzPct val="75000"/>
              <a:defRPr sz="2025">
                <a:latin typeface="Arial"/>
                <a:ea typeface="Arial"/>
                <a:cs typeface="Arial"/>
                <a:sym typeface="Arial"/>
              </a:defRPr>
            </a:pPr>
            <a:r>
              <a:rPr lang="de-DE" b="0" u="sng" dirty="0"/>
              <a:t>DO NOT</a:t>
            </a:r>
            <a:endParaRPr lang="de-DE" b="0" u="sng" dirty="0">
              <a:solidFill>
                <a:srgbClr val="000000"/>
              </a:solidFill>
            </a:endParaRPr>
          </a:p>
          <a:p>
            <a:pPr marL="192881" indent="-192881" defTabSz="520779">
              <a:spcBef>
                <a:spcPts val="300"/>
              </a:spcBef>
              <a:buSzPct val="75000"/>
              <a:buChar char="•"/>
              <a:defRPr sz="2025">
                <a:latin typeface="Arial"/>
                <a:ea typeface="Arial"/>
                <a:cs typeface="Arial"/>
                <a:sym typeface="Arial"/>
              </a:defRPr>
            </a:pPr>
            <a:r>
              <a:rPr lang="de-DE" b="0" u="sng" dirty="0">
                <a:solidFill>
                  <a:srgbClr val="000000"/>
                </a:solidFill>
              </a:rPr>
              <a:t>auf keinen Fall </a:t>
            </a:r>
            <a:r>
              <a:rPr lang="de-DE" b="0" dirty="0">
                <a:solidFill>
                  <a:srgbClr val="000000"/>
                </a:solidFill>
              </a:rPr>
              <a:t>als Quelle zitieren (oder benutzen)!</a:t>
            </a:r>
          </a:p>
          <a:p>
            <a:endParaRPr lang="de-DE" dirty="0"/>
          </a:p>
          <a:p>
            <a:endParaRPr lang="de-DE" dirty="0"/>
          </a:p>
        </p:txBody>
      </p:sp>
    </p:spTree>
    <p:extLst>
      <p:ext uri="{BB962C8B-B14F-4D97-AF65-F5344CB8AC3E}">
        <p14:creationId xmlns:p14="http://schemas.microsoft.com/office/powerpoint/2010/main" val="92269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Textplatzhalter 2"/>
          <p:cNvSpPr>
            <a:spLocks noGrp="1"/>
          </p:cNvSpPr>
          <p:nvPr>
            <p:ph type="body" sz="quarter" idx="12"/>
          </p:nvPr>
        </p:nvSpPr>
        <p:spPr>
          <a:xfrm>
            <a:off x="755594" y="1412776"/>
            <a:ext cx="7632812" cy="4181714"/>
          </a:xfrm>
        </p:spPr>
        <p:txBody>
          <a:bodyPr/>
          <a:lstStyle/>
          <a:p>
            <a:pPr>
              <a:lnSpc>
                <a:spcPct val="150000"/>
              </a:lnSpc>
            </a:pPr>
            <a:r>
              <a:rPr lang="de-DE" sz="1600" dirty="0"/>
              <a:t>Theoretische Grundlagen</a:t>
            </a:r>
          </a:p>
          <a:p>
            <a:pPr>
              <a:lnSpc>
                <a:spcPct val="150000"/>
              </a:lnSpc>
            </a:pPr>
            <a:r>
              <a:rPr lang="de-DE" sz="1600" dirty="0"/>
              <a:t>Übungen zur Fragestellung</a:t>
            </a:r>
          </a:p>
          <a:p>
            <a:pPr>
              <a:lnSpc>
                <a:spcPct val="150000"/>
              </a:lnSpc>
            </a:pPr>
            <a:r>
              <a:rPr lang="de-DE" sz="1600" dirty="0"/>
              <a:t>Kriterien einer guten Fragestellung</a:t>
            </a:r>
          </a:p>
          <a:p>
            <a:pPr>
              <a:lnSpc>
                <a:spcPct val="150000"/>
              </a:lnSpc>
            </a:pPr>
            <a:r>
              <a:rPr lang="de-DE" sz="1600" dirty="0"/>
              <a:t>Anforderungsbereiche (AFBs)</a:t>
            </a:r>
          </a:p>
          <a:p>
            <a:pPr>
              <a:lnSpc>
                <a:spcPct val="150000"/>
              </a:lnSpc>
            </a:pPr>
            <a:r>
              <a:rPr lang="de-DE" sz="1600" dirty="0"/>
              <a:t>Direkte und indirekte Zitate (Paraphrasen)</a:t>
            </a:r>
          </a:p>
          <a:p>
            <a:pPr>
              <a:lnSpc>
                <a:spcPct val="150000"/>
              </a:lnSpc>
            </a:pPr>
            <a:r>
              <a:rPr lang="de-DE" sz="1600" dirty="0"/>
              <a:t>Exzerpte</a:t>
            </a:r>
          </a:p>
          <a:p>
            <a:pPr>
              <a:lnSpc>
                <a:spcPct val="150000"/>
              </a:lnSpc>
            </a:pPr>
            <a:r>
              <a:rPr lang="de-DE" sz="1600" dirty="0"/>
              <a:t>Literaturrecherche</a:t>
            </a:r>
          </a:p>
          <a:p>
            <a:pPr>
              <a:lnSpc>
                <a:spcPct val="150000"/>
              </a:lnSpc>
            </a:pPr>
            <a:r>
              <a:rPr lang="de-DE" sz="1600" dirty="0"/>
              <a:t>Hilfreiche Tipps zum Umgang mit wissenschaftlichen Arbeiten</a:t>
            </a:r>
          </a:p>
          <a:p>
            <a:pPr>
              <a:lnSpc>
                <a:spcPct val="150000"/>
              </a:lnSpc>
            </a:pPr>
            <a:r>
              <a:rPr lang="de-DE" sz="1600" dirty="0"/>
              <a:t>Quellen</a:t>
            </a:r>
            <a:endParaRPr lang="de-DE" sz="2400" dirty="0"/>
          </a:p>
          <a:p>
            <a:pPr marL="0" indent="0">
              <a:buNone/>
            </a:pPr>
            <a:endParaRPr lang="de-DE" dirty="0"/>
          </a:p>
        </p:txBody>
      </p:sp>
      <p:sp>
        <p:nvSpPr>
          <p:cNvPr id="4" name="Foliennummernplatzhalter 3"/>
          <p:cNvSpPr>
            <a:spLocks noGrp="1"/>
          </p:cNvSpPr>
          <p:nvPr>
            <p:ph type="sldNum" sz="quarter" idx="14"/>
          </p:nvPr>
        </p:nvSpPr>
        <p:spPr/>
        <p:txBody>
          <a:bodyPr/>
          <a:lstStyle/>
          <a:p>
            <a:fld id="{30B5E4E8-4D8F-B148-B96B-8DD5FFB7AF62}" type="slidenum">
              <a:rPr lang="de-DE" smtClean="0"/>
              <a:pPr/>
              <a:t>1</a:t>
            </a:fld>
            <a:endParaRPr lang="de-DE" dirty="0"/>
          </a:p>
        </p:txBody>
      </p:sp>
    </p:spTree>
    <p:extLst>
      <p:ext uri="{BB962C8B-B14F-4D97-AF65-F5344CB8AC3E}">
        <p14:creationId xmlns:p14="http://schemas.microsoft.com/office/powerpoint/2010/main" val="75469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Literaturrecherche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19</a:t>
            </a:fld>
            <a:endParaRPr lang="de-DE" dirty="0"/>
          </a:p>
        </p:txBody>
      </p:sp>
      <p:pic>
        <p:nvPicPr>
          <p:cNvPr id="10" name="Grafik 9">
            <a:hlinkClick r:id="rId2"/>
            <a:extLst>
              <a:ext uri="{FF2B5EF4-FFF2-40B4-BE49-F238E27FC236}">
                <a16:creationId xmlns:a16="http://schemas.microsoft.com/office/drawing/2014/main" id="{EAEDBF87-F6BE-C340-9E89-1742DA4CC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2711"/>
            <a:ext cx="9144000" cy="5102593"/>
          </a:xfrm>
          <a:prstGeom prst="rect">
            <a:avLst/>
          </a:prstGeom>
        </p:spPr>
      </p:pic>
    </p:spTree>
    <p:extLst>
      <p:ext uri="{BB962C8B-B14F-4D97-AF65-F5344CB8AC3E}">
        <p14:creationId xmlns:p14="http://schemas.microsoft.com/office/powerpoint/2010/main" val="8349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Literaturrecherche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20</a:t>
            </a:fld>
            <a:endParaRPr lang="de-DE" dirty="0"/>
          </a:p>
        </p:txBody>
      </p:sp>
      <p:pic>
        <p:nvPicPr>
          <p:cNvPr id="6" name="Grafik 5">
            <a:hlinkClick r:id="rId2"/>
            <a:extLst>
              <a:ext uri="{FF2B5EF4-FFF2-40B4-BE49-F238E27FC236}">
                <a16:creationId xmlns:a16="http://schemas.microsoft.com/office/drawing/2014/main" id="{755F9A38-5A69-444E-98BE-D36E0BA31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064467"/>
          </a:xfrm>
          <a:prstGeom prst="rect">
            <a:avLst/>
          </a:prstGeom>
        </p:spPr>
      </p:pic>
      <p:sp>
        <p:nvSpPr>
          <p:cNvPr id="4" name="Textfeld 3">
            <a:extLst>
              <a:ext uri="{FF2B5EF4-FFF2-40B4-BE49-F238E27FC236}">
                <a16:creationId xmlns:a16="http://schemas.microsoft.com/office/drawing/2014/main" id="{FC1D000E-1883-2C46-9E58-B8637325B875}"/>
              </a:ext>
            </a:extLst>
          </p:cNvPr>
          <p:cNvSpPr txBox="1"/>
          <p:nvPr/>
        </p:nvSpPr>
        <p:spPr>
          <a:xfrm>
            <a:off x="5868144" y="4653136"/>
            <a:ext cx="2880320" cy="738664"/>
          </a:xfrm>
          <a:prstGeom prst="rect">
            <a:avLst/>
          </a:prstGeom>
          <a:solidFill>
            <a:schemeClr val="bg1"/>
          </a:solidFill>
          <a:ln>
            <a:solidFill>
              <a:srgbClr val="FF0000"/>
            </a:solidFill>
          </a:ln>
        </p:spPr>
        <p:txBody>
          <a:bodyPr wrap="square" rtlCol="0">
            <a:spAutoFi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 </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Meist findet man hilfreiche Literaturangaben am Ende des Wikipedia-Artikels</a:t>
            </a:r>
          </a:p>
        </p:txBody>
      </p:sp>
    </p:spTree>
    <p:extLst>
      <p:ext uri="{BB962C8B-B14F-4D97-AF65-F5344CB8AC3E}">
        <p14:creationId xmlns:p14="http://schemas.microsoft.com/office/powerpoint/2010/main" val="173316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Literaturrecherche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21</a:t>
            </a:fld>
            <a:endParaRPr lang="de-DE" dirty="0"/>
          </a:p>
        </p:txBody>
      </p:sp>
      <p:sp>
        <p:nvSpPr>
          <p:cNvPr id="4" name="Textplatzhalter 3"/>
          <p:cNvSpPr>
            <a:spLocks noGrp="1"/>
          </p:cNvSpPr>
          <p:nvPr>
            <p:ph type="body" sz="quarter" idx="13"/>
          </p:nvPr>
        </p:nvSpPr>
        <p:spPr>
          <a:xfrm>
            <a:off x="720725" y="1518080"/>
            <a:ext cx="7523275" cy="4221288"/>
          </a:xfrm>
        </p:spPr>
        <p:txBody>
          <a:bodyPr/>
          <a:lstStyle/>
          <a:p>
            <a:r>
              <a:rPr lang="de-DE" dirty="0"/>
              <a:t>Wissenschaftliche Suchmaschinen</a:t>
            </a:r>
          </a:p>
          <a:p>
            <a:endParaRPr lang="de-DE" dirty="0"/>
          </a:p>
          <a:p>
            <a:pPr marL="342900" indent="-342900">
              <a:buFont typeface="Arial" panose="020B0604020202020204" pitchFamily="34" charset="0"/>
              <a:buChar char="•"/>
            </a:pPr>
            <a:r>
              <a:rPr lang="de-DE" sz="1800" b="0" dirty="0">
                <a:solidFill>
                  <a:srgbClr val="000000"/>
                </a:solidFill>
              </a:rPr>
              <a:t>Deutsche Nationalbibliothek </a:t>
            </a:r>
            <a:r>
              <a:rPr lang="de-DE" sz="1800" b="0" dirty="0">
                <a:solidFill>
                  <a:schemeClr val="bg1">
                    <a:lumMod val="50000"/>
                  </a:schemeClr>
                </a:solidFill>
              </a:rPr>
              <a:t>(</a:t>
            </a:r>
            <a:r>
              <a:rPr lang="de-DE" sz="1800" b="0" dirty="0">
                <a:solidFill>
                  <a:schemeClr val="bg1">
                    <a:lumMod val="50000"/>
                  </a:schemeClr>
                </a:solidFill>
                <a:hlinkClick r:id="rId2">
                  <a:extLst>
                    <a:ext uri="{A12FA001-AC4F-418D-AE19-62706E023703}">
                      <ahyp:hlinkClr xmlns:ahyp="http://schemas.microsoft.com/office/drawing/2018/hyperlinkcolor" val="tx"/>
                    </a:ext>
                  </a:extLst>
                </a:hlinkClick>
              </a:rPr>
              <a:t>https://www.dnb.de/DE/Home/home_node.html</a:t>
            </a:r>
            <a:r>
              <a:rPr lang="de-DE" sz="1800" b="0" dirty="0">
                <a:solidFill>
                  <a:schemeClr val="bg1">
                    <a:lumMod val="50000"/>
                  </a:schemeClr>
                </a:solidFill>
              </a:rPr>
              <a:t>) </a:t>
            </a:r>
          </a:p>
          <a:p>
            <a:pPr marL="342900" indent="-342900">
              <a:buFont typeface="Arial" panose="020B0604020202020204" pitchFamily="34" charset="0"/>
              <a:buChar char="•"/>
            </a:pPr>
            <a:r>
              <a:rPr lang="de-DE" sz="1800" b="0" dirty="0">
                <a:solidFill>
                  <a:srgbClr val="000000"/>
                </a:solidFill>
              </a:rPr>
              <a:t>Kooperativer Bibliotheksverbund Berlin-Brandenburg </a:t>
            </a:r>
            <a:r>
              <a:rPr lang="de-DE" sz="1800" b="0" dirty="0">
                <a:solidFill>
                  <a:schemeClr val="bg1">
                    <a:lumMod val="50000"/>
                  </a:schemeClr>
                </a:solidFill>
              </a:rPr>
              <a:t>(</a:t>
            </a:r>
            <a:r>
              <a:rPr lang="de-DE" sz="1800" b="0" dirty="0">
                <a:solidFill>
                  <a:schemeClr val="bg1">
                    <a:lumMod val="50000"/>
                  </a:schemeClr>
                </a:solidFill>
                <a:hlinkClick r:id="rId3">
                  <a:extLst>
                    <a:ext uri="{A12FA001-AC4F-418D-AE19-62706E023703}">
                      <ahyp:hlinkClr xmlns:ahyp="http://schemas.microsoft.com/office/drawing/2018/hyperlinkcolor" val="tx"/>
                    </a:ext>
                  </a:extLst>
                </a:hlinkClick>
              </a:rPr>
              <a:t>https://www.kobv.de</a:t>
            </a:r>
            <a:r>
              <a:rPr lang="de-DE" sz="1800" b="0" dirty="0">
                <a:solidFill>
                  <a:schemeClr val="bg1">
                    <a:lumMod val="50000"/>
                  </a:schemeClr>
                </a:solidFill>
              </a:rPr>
              <a:t>) </a:t>
            </a:r>
          </a:p>
          <a:p>
            <a:pPr marL="342900" indent="-342900">
              <a:buFont typeface="Arial" panose="020B0604020202020204" pitchFamily="34" charset="0"/>
              <a:buChar char="•"/>
            </a:pPr>
            <a:r>
              <a:rPr lang="de-DE" sz="1800" b="0" dirty="0">
                <a:solidFill>
                  <a:srgbClr val="000000"/>
                </a:solidFill>
              </a:rPr>
              <a:t>Google Scholar</a:t>
            </a:r>
          </a:p>
          <a:p>
            <a:pPr marL="342900" indent="-342900">
              <a:buFont typeface="Arial" panose="020B0604020202020204" pitchFamily="34" charset="0"/>
              <a:buChar char="•"/>
            </a:pPr>
            <a:r>
              <a:rPr lang="de-DE" sz="1800" b="0" dirty="0">
                <a:solidFill>
                  <a:srgbClr val="000000"/>
                </a:solidFill>
              </a:rPr>
              <a:t>Google Books</a:t>
            </a:r>
          </a:p>
          <a:p>
            <a:pPr marL="342900" indent="-342900">
              <a:buFont typeface="Arial" panose="020B0604020202020204" pitchFamily="34" charset="0"/>
              <a:buChar char="•"/>
            </a:pPr>
            <a:r>
              <a:rPr lang="de-DE" sz="1800" b="0" dirty="0">
                <a:solidFill>
                  <a:srgbClr val="000000"/>
                </a:solidFill>
              </a:rPr>
              <a:t>Universitätsbibliothek der Humboldt-Universität „Primus“ </a:t>
            </a:r>
            <a:r>
              <a:rPr lang="de-DE" sz="1800" b="0" dirty="0">
                <a:solidFill>
                  <a:schemeClr val="bg1">
                    <a:lumMod val="50000"/>
                  </a:schemeClr>
                </a:solidFill>
              </a:rPr>
              <a:t>(</a:t>
            </a:r>
            <a:r>
              <a:rPr lang="de-DE" sz="1800" b="0" dirty="0">
                <a:solidFill>
                  <a:schemeClr val="bg1">
                    <a:lumMod val="50000"/>
                  </a:schemeClr>
                </a:solidFill>
                <a:hlinkClick r:id="rId4">
                  <a:extLst>
                    <a:ext uri="{A12FA001-AC4F-418D-AE19-62706E023703}">
                      <ahyp:hlinkClr xmlns:ahyp="http://schemas.microsoft.com/office/drawing/2018/hyperlinkcolor" val="tx"/>
                    </a:ext>
                  </a:extLst>
                </a:hlinkClick>
              </a:rPr>
              <a:t>https://hu-berlin.hosted.exlibrisgroup.com/primo-explore/search?vid=hub_ub&amp;fromLogin=true</a:t>
            </a:r>
            <a:r>
              <a:rPr lang="de-DE" sz="1800" b="0" dirty="0">
                <a:solidFill>
                  <a:schemeClr val="bg1">
                    <a:lumMod val="50000"/>
                  </a:schemeClr>
                </a:solidFill>
              </a:rPr>
              <a:t>) </a:t>
            </a:r>
          </a:p>
          <a:p>
            <a:endParaRPr lang="de-DE" dirty="0"/>
          </a:p>
          <a:p>
            <a:endParaRPr lang="de-DE" dirty="0"/>
          </a:p>
        </p:txBody>
      </p:sp>
    </p:spTree>
    <p:extLst>
      <p:ext uri="{BB962C8B-B14F-4D97-AF65-F5344CB8AC3E}">
        <p14:creationId xmlns:p14="http://schemas.microsoft.com/office/powerpoint/2010/main" val="134784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Literaturrecherche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22</a:t>
            </a:fld>
            <a:endParaRPr lang="de-DE" dirty="0"/>
          </a:p>
        </p:txBody>
      </p:sp>
      <p:sp>
        <p:nvSpPr>
          <p:cNvPr id="4" name="Textplatzhalter 3"/>
          <p:cNvSpPr>
            <a:spLocks noGrp="1"/>
          </p:cNvSpPr>
          <p:nvPr>
            <p:ph type="body" sz="quarter" idx="13"/>
          </p:nvPr>
        </p:nvSpPr>
        <p:spPr>
          <a:xfrm>
            <a:off x="720724" y="1800000"/>
            <a:ext cx="7523275" cy="3069160"/>
          </a:xfrm>
        </p:spPr>
        <p:txBody>
          <a:bodyPr/>
          <a:lstStyle/>
          <a:p>
            <a:r>
              <a:rPr lang="de-DE" dirty="0"/>
              <a:t>Wissenschaftliche Quellen</a:t>
            </a:r>
          </a:p>
          <a:p>
            <a:endParaRPr lang="de-DE" b="0" dirty="0">
              <a:solidFill>
                <a:srgbClr val="000000"/>
              </a:solidFill>
            </a:endParaRPr>
          </a:p>
          <a:p>
            <a:pPr marL="342900" indent="-342900">
              <a:buFont typeface="Arial" panose="020B0604020202020204" pitchFamily="34" charset="0"/>
              <a:buChar char="•"/>
            </a:pPr>
            <a:r>
              <a:rPr lang="de-DE" b="0" dirty="0">
                <a:solidFill>
                  <a:srgbClr val="000000"/>
                </a:solidFill>
              </a:rPr>
              <a:t>Bücher (Monographien und Herausgeberwerke)</a:t>
            </a:r>
          </a:p>
          <a:p>
            <a:pPr marL="342900" indent="-342900">
              <a:buFont typeface="Arial" panose="020B0604020202020204" pitchFamily="34" charset="0"/>
              <a:buChar char="•"/>
            </a:pPr>
            <a:r>
              <a:rPr lang="de-DE" b="0" dirty="0">
                <a:solidFill>
                  <a:srgbClr val="000000"/>
                </a:solidFill>
              </a:rPr>
              <a:t>Fachartikel aus wissenschaftlichen Zeitschriften</a:t>
            </a:r>
          </a:p>
          <a:p>
            <a:pPr marL="342900" indent="-342900">
              <a:buFont typeface="Arial" panose="020B0604020202020204" pitchFamily="34" charset="0"/>
              <a:buChar char="•"/>
            </a:pPr>
            <a:r>
              <a:rPr lang="de-DE" b="0" dirty="0">
                <a:solidFill>
                  <a:srgbClr val="000000"/>
                </a:solidFill>
              </a:rPr>
              <a:t>Abschlussarbeiten (Dissertationen)</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p:txBody>
      </p:sp>
    </p:spTree>
    <p:extLst>
      <p:ext uri="{BB962C8B-B14F-4D97-AF65-F5344CB8AC3E}">
        <p14:creationId xmlns:p14="http://schemas.microsoft.com/office/powerpoint/2010/main" val="223485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Literaturrecherche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23</a:t>
            </a:fld>
            <a:endParaRPr lang="de-DE" dirty="0"/>
          </a:p>
        </p:txBody>
      </p:sp>
      <p:sp>
        <p:nvSpPr>
          <p:cNvPr id="4" name="Textplatzhalter 3"/>
          <p:cNvSpPr>
            <a:spLocks noGrp="1"/>
          </p:cNvSpPr>
          <p:nvPr>
            <p:ph type="body" sz="quarter" idx="13"/>
          </p:nvPr>
        </p:nvSpPr>
        <p:spPr>
          <a:xfrm>
            <a:off x="720724" y="1800000"/>
            <a:ext cx="7523275" cy="3285184"/>
          </a:xfrm>
        </p:spPr>
        <p:txBody>
          <a:bodyPr/>
          <a:lstStyle/>
          <a:p>
            <a:r>
              <a:rPr lang="de-DE" dirty="0"/>
              <a:t>Mögliche Kriterien für die Auswahl von Quellen</a:t>
            </a:r>
          </a:p>
          <a:p>
            <a:endParaRPr lang="de-DE" dirty="0"/>
          </a:p>
          <a:p>
            <a:pPr marL="342900" indent="-342900">
              <a:buFont typeface="Arial" panose="020B0604020202020204" pitchFamily="34" charset="0"/>
              <a:buChar char="•"/>
            </a:pPr>
            <a:r>
              <a:rPr lang="de-DE" b="0" dirty="0">
                <a:solidFill>
                  <a:srgbClr val="000000"/>
                </a:solidFill>
              </a:rPr>
              <a:t>Informationen zum*</a:t>
            </a:r>
            <a:r>
              <a:rPr lang="de-DE" b="0" dirty="0" err="1">
                <a:solidFill>
                  <a:srgbClr val="000000"/>
                </a:solidFill>
              </a:rPr>
              <a:t>r</a:t>
            </a:r>
            <a:r>
              <a:rPr lang="de-DE" b="0" dirty="0">
                <a:solidFill>
                  <a:srgbClr val="000000"/>
                </a:solidFill>
              </a:rPr>
              <a:t> Autor*in</a:t>
            </a:r>
          </a:p>
          <a:p>
            <a:pPr marL="342900" indent="-342900">
              <a:buFont typeface="Arial" panose="020B0604020202020204" pitchFamily="34" charset="0"/>
              <a:buChar char="•"/>
            </a:pPr>
            <a:r>
              <a:rPr lang="de-DE" b="0" dirty="0">
                <a:solidFill>
                  <a:srgbClr val="000000"/>
                </a:solidFill>
              </a:rPr>
              <a:t>Aktualität</a:t>
            </a:r>
          </a:p>
          <a:p>
            <a:pPr marL="342900" indent="-342900">
              <a:buFont typeface="Arial" panose="020B0604020202020204" pitchFamily="34" charset="0"/>
              <a:buChar char="•"/>
            </a:pPr>
            <a:r>
              <a:rPr lang="de-DE" b="0" dirty="0">
                <a:solidFill>
                  <a:srgbClr val="000000"/>
                </a:solidFill>
              </a:rPr>
              <a:t>Quellenverweise im Text</a:t>
            </a:r>
          </a:p>
          <a:p>
            <a:pPr marL="342900" indent="-342900">
              <a:buFont typeface="Arial" panose="020B0604020202020204" pitchFamily="34" charset="0"/>
              <a:buChar char="•"/>
            </a:pPr>
            <a:r>
              <a:rPr lang="de-DE" b="0" dirty="0">
                <a:solidFill>
                  <a:srgbClr val="000000"/>
                </a:solidFill>
              </a:rPr>
              <a:t>Literaturverzeichnis</a:t>
            </a:r>
          </a:p>
          <a:p>
            <a:pPr marL="342900" indent="-342900">
              <a:buFont typeface="Arial" panose="020B0604020202020204" pitchFamily="34" charset="0"/>
              <a:buChar char="•"/>
            </a:pPr>
            <a:r>
              <a:rPr lang="de-DE" b="0" dirty="0">
                <a:solidFill>
                  <a:srgbClr val="000000"/>
                </a:solidFill>
              </a:rPr>
              <a:t>ggf. Veröffentlichungsform</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42341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Literaturrecherche</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24</a:t>
            </a:fld>
            <a:endParaRPr lang="de-DE" dirty="0"/>
          </a:p>
        </p:txBody>
      </p:sp>
      <p:sp>
        <p:nvSpPr>
          <p:cNvPr id="9" name="Textplatzhalter 4">
            <a:extLst>
              <a:ext uri="{FF2B5EF4-FFF2-40B4-BE49-F238E27FC236}">
                <a16:creationId xmlns:a16="http://schemas.microsoft.com/office/drawing/2014/main" id="{638D2F92-BA54-EF43-832B-07316FC3D55B}"/>
              </a:ext>
            </a:extLst>
          </p:cNvPr>
          <p:cNvSpPr txBox="1">
            <a:spLocks/>
          </p:cNvSpPr>
          <p:nvPr/>
        </p:nvSpPr>
        <p:spPr>
          <a:xfrm>
            <a:off x="720725" y="2267992"/>
            <a:ext cx="7523274" cy="440928"/>
          </a:xfrm>
          <a:prstGeom prst="rect">
            <a:avLst/>
          </a:prstGeom>
        </p:spPr>
        <p:txBody>
          <a:bodyPr vert="horz" lIns="0" tIns="0" rIns="0" bIns="0" rtlCol="0">
            <a:noAutofit/>
          </a:bodyPr>
          <a:lstStyle>
            <a:lvl1pPr marL="0" indent="0" algn="l" rtl="0" eaLnBrk="1" fontAlgn="base" hangingPunct="1">
              <a:lnSpc>
                <a:spcPct val="150000"/>
              </a:lnSpc>
              <a:spcBef>
                <a:spcPct val="35000"/>
              </a:spcBef>
              <a:spcAft>
                <a:spcPct val="0"/>
              </a:spcAft>
              <a:buClr>
                <a:srgbClr val="00376C"/>
              </a:buClr>
              <a:buSzPct val="100000"/>
              <a:buFont typeface="+mj-lt"/>
              <a:buNone/>
              <a:defRPr lang="de-DE" altLang="en-US" sz="1600" baseline="0">
                <a:solidFill>
                  <a:srgbClr val="000000"/>
                </a:solidFill>
                <a:latin typeface="Verdana" panose="020B0604030504040204" pitchFamily="34" charset="0"/>
                <a:ea typeface="Verdana" pitchFamily="34" charset="0"/>
                <a:cs typeface="Verdana" pitchFamily="34" charset="0"/>
              </a:defRPr>
            </a:lvl1pPr>
            <a:lvl2pPr marL="687387" indent="-342900" algn="l" rtl="0" eaLnBrk="1" fontAlgn="base" hangingPunct="1">
              <a:spcBef>
                <a:spcPct val="20000"/>
              </a:spcBef>
              <a:spcAft>
                <a:spcPct val="0"/>
              </a:spcAft>
              <a:buClr>
                <a:srgbClr val="00376C"/>
              </a:buClr>
              <a:buSzPct val="100000"/>
              <a:buFont typeface="Arial" charset="0"/>
              <a:buChar char="•"/>
              <a:defRPr sz="2000">
                <a:solidFill>
                  <a:srgbClr val="003366"/>
                </a:solidFill>
                <a:latin typeface="Verdana" panose="020B0604030504040204" pitchFamily="34" charset="0"/>
                <a:ea typeface="Verdana" pitchFamily="34" charset="0"/>
                <a:cs typeface="Verdana" pitchFamily="34" charset="0"/>
              </a:defRPr>
            </a:lvl2pPr>
            <a:lvl3pPr marL="1022350" indent="-350838"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3pPr>
            <a:lvl4pPr marL="1339850" marR="0" indent="-315913" algn="l" defTabSz="914400" rtl="0" eaLnBrk="1" fontAlgn="base" latinLnBrk="0" hangingPunct="1">
              <a:lnSpc>
                <a:spcPct val="100000"/>
              </a:lnSpc>
              <a:spcBef>
                <a:spcPct val="20000"/>
              </a:spcBef>
              <a:spcAft>
                <a:spcPct val="0"/>
              </a:spcAft>
              <a:buClr>
                <a:srgbClr val="00376C"/>
              </a:buClr>
              <a:buSzPct val="100000"/>
              <a:buFont typeface="Symbol" charset="2"/>
              <a:buChar char="-"/>
              <a:tabLst/>
              <a:defRPr sz="2000">
                <a:solidFill>
                  <a:srgbClr val="003366"/>
                </a:solidFill>
                <a:latin typeface="Verdana" panose="020B0604030504040204" pitchFamily="34" charset="0"/>
                <a:ea typeface="Verdana" pitchFamily="34" charset="0"/>
                <a:cs typeface="Verdana" pitchFamily="34" charset="0"/>
              </a:defRPr>
            </a:lvl4pPr>
            <a:lvl5pPr marL="1681163" indent="-339725"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190500" indent="-190500" defTabSz="514350">
              <a:spcBef>
                <a:spcPts val="300"/>
              </a:spcBef>
              <a:buSzPct val="75000"/>
              <a:buChar char="•"/>
              <a:defRPr sz="2000">
                <a:latin typeface="Arial"/>
                <a:ea typeface="Arial"/>
                <a:cs typeface="Arial"/>
                <a:sym typeface="Arial"/>
              </a:defRPr>
            </a:pPr>
            <a:endParaRPr lang="de-DE" sz="1500" dirty="0"/>
          </a:p>
          <a:p>
            <a:pPr marL="190500" indent="-190500" defTabSz="514350">
              <a:spcBef>
                <a:spcPts val="300"/>
              </a:spcBef>
              <a:buSzPct val="75000"/>
              <a:buChar char="•"/>
              <a:defRPr sz="2000">
                <a:latin typeface="Arial"/>
                <a:ea typeface="Arial"/>
                <a:cs typeface="Arial"/>
                <a:sym typeface="Arial"/>
              </a:defRPr>
            </a:pPr>
            <a:endParaRPr lang="de-DE" sz="1500" dirty="0"/>
          </a:p>
          <a:p>
            <a:pPr marL="285750" indent="-285750">
              <a:buFont typeface="Arial" panose="020B0604020202020204" pitchFamily="34" charset="0"/>
              <a:buChar char="•"/>
            </a:pPr>
            <a:endParaRPr lang="de-DE" sz="1500" kern="0" dirty="0"/>
          </a:p>
          <a:p>
            <a:pPr marL="285750" indent="-285750">
              <a:buFont typeface="Arial" panose="020B0604020202020204" pitchFamily="34" charset="0"/>
              <a:buChar char="•"/>
            </a:pPr>
            <a:endParaRPr lang="de-DE" sz="1500" kern="0" dirty="0"/>
          </a:p>
        </p:txBody>
      </p:sp>
      <p:sp>
        <p:nvSpPr>
          <p:cNvPr id="10" name="Textplatzhalter 3">
            <a:extLst>
              <a:ext uri="{FF2B5EF4-FFF2-40B4-BE49-F238E27FC236}">
                <a16:creationId xmlns:a16="http://schemas.microsoft.com/office/drawing/2014/main" id="{42A0AB59-350C-A044-A6B9-F9C64271DC81}"/>
              </a:ext>
            </a:extLst>
          </p:cNvPr>
          <p:cNvSpPr>
            <a:spLocks noGrp="1"/>
          </p:cNvSpPr>
          <p:nvPr>
            <p:ph type="body" sz="quarter" idx="13"/>
          </p:nvPr>
        </p:nvSpPr>
        <p:spPr>
          <a:xfrm>
            <a:off x="4482000" y="1800604"/>
            <a:ext cx="4308980" cy="3486768"/>
          </a:xfrm>
        </p:spPr>
        <p:txBody>
          <a:bodyPr/>
          <a:lstStyle/>
          <a:p>
            <a:pPr>
              <a:lnSpc>
                <a:spcPct val="150000"/>
              </a:lnSpc>
            </a:pPr>
            <a:r>
              <a:rPr lang="de-DE" sz="1800" b="0" dirty="0">
                <a:solidFill>
                  <a:srgbClr val="000000"/>
                </a:solidFill>
              </a:rPr>
              <a:t>Hilfe bei der Literaturreche und dem Erstellen von wissenschaftlichen Arbeiten bei der Universitäts-bibliothek der Humboldt-Universität: </a:t>
            </a:r>
            <a:r>
              <a:rPr lang="de-DE" sz="1800" b="0" dirty="0">
                <a:solidFill>
                  <a:schemeClr val="bg1">
                    <a:lumMod val="50000"/>
                  </a:schemeClr>
                </a:solidFill>
                <a:hlinkClick r:id="rId3">
                  <a:extLst>
                    <a:ext uri="{A12FA001-AC4F-418D-AE19-62706E023703}">
                      <ahyp:hlinkClr xmlns:ahyp="http://schemas.microsoft.com/office/drawing/2018/hyperlinkcolor" val="tx"/>
                    </a:ext>
                  </a:extLst>
                </a:hlinkClick>
              </a:rPr>
              <a:t>https://info.ub.hu-berlin.de/tutorials/informationskompetenz/index.html?accesspoint=0</a:t>
            </a:r>
            <a:endParaRPr lang="de-DE" sz="1800" b="0" dirty="0">
              <a:solidFill>
                <a:schemeClr val="bg1">
                  <a:lumMod val="50000"/>
                </a:schemeClr>
              </a:solidFill>
            </a:endParaRPr>
          </a:p>
          <a:p>
            <a:endParaRPr lang="de-DE" b="0" dirty="0">
              <a:solidFill>
                <a:srgbClr val="000000"/>
              </a:solidFill>
            </a:endParaRPr>
          </a:p>
        </p:txBody>
      </p:sp>
      <p:pic>
        <p:nvPicPr>
          <p:cNvPr id="8" name="Grafik 7">
            <a:extLst>
              <a:ext uri="{FF2B5EF4-FFF2-40B4-BE49-F238E27FC236}">
                <a16:creationId xmlns:a16="http://schemas.microsoft.com/office/drawing/2014/main" id="{17CFC6FF-8E5B-234C-B982-D436C6455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870500"/>
            <a:ext cx="3676605" cy="3346977"/>
          </a:xfrm>
          <a:prstGeom prst="rect">
            <a:avLst/>
          </a:prstGeom>
        </p:spPr>
      </p:pic>
      <p:sp>
        <p:nvSpPr>
          <p:cNvPr id="11" name="Textfeld 10">
            <a:extLst>
              <a:ext uri="{FF2B5EF4-FFF2-40B4-BE49-F238E27FC236}">
                <a16:creationId xmlns:a16="http://schemas.microsoft.com/office/drawing/2014/main" id="{AC835771-A828-0C41-95ED-8C509A1F3D9E}"/>
              </a:ext>
            </a:extLst>
          </p:cNvPr>
          <p:cNvSpPr txBox="1"/>
          <p:nvPr/>
        </p:nvSpPr>
        <p:spPr>
          <a:xfrm>
            <a:off x="323528" y="5339284"/>
            <a:ext cx="719592" cy="276999"/>
          </a:xfrm>
          <a:prstGeom prst="rect">
            <a:avLst/>
          </a:prstGeom>
          <a:noFill/>
        </p:spPr>
        <p:txBody>
          <a:bodyPr wrap="square" rtlCol="0">
            <a:spAutoFit/>
          </a:bodyPr>
          <a:lstStyle/>
          <a:p>
            <a:r>
              <a:rPr lang="de-DE" sz="1200" dirty="0">
                <a:latin typeface="Verdana" panose="020B0604030504040204" pitchFamily="34" charset="0"/>
                <a:ea typeface="Verdana" panose="020B0604030504040204" pitchFamily="34" charset="0"/>
                <a:cs typeface="Verdana" panose="020B0604030504040204" pitchFamily="34" charset="0"/>
              </a:rPr>
              <a:t>Abb. 2</a:t>
            </a:r>
          </a:p>
        </p:txBody>
      </p:sp>
    </p:spTree>
    <p:extLst>
      <p:ext uri="{BB962C8B-B14F-4D97-AF65-F5344CB8AC3E}">
        <p14:creationId xmlns:p14="http://schemas.microsoft.com/office/powerpoint/2010/main" val="236180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AAEAB-DCAC-6A47-A111-0891D7DD372D}"/>
              </a:ext>
            </a:extLst>
          </p:cNvPr>
          <p:cNvSpPr>
            <a:spLocks noGrp="1"/>
          </p:cNvSpPr>
          <p:nvPr>
            <p:ph type="title"/>
          </p:nvPr>
        </p:nvSpPr>
        <p:spPr/>
        <p:txBody>
          <a:bodyPr/>
          <a:lstStyle/>
          <a:p>
            <a:r>
              <a:rPr lang="de-DE" dirty="0"/>
              <a:t>Hilfreiche Tipps zum wissenschaftlichen Arbeiten</a:t>
            </a:r>
          </a:p>
        </p:txBody>
      </p:sp>
      <p:sp>
        <p:nvSpPr>
          <p:cNvPr id="3" name="Foliennummernplatzhalter 2">
            <a:extLst>
              <a:ext uri="{FF2B5EF4-FFF2-40B4-BE49-F238E27FC236}">
                <a16:creationId xmlns:a16="http://schemas.microsoft.com/office/drawing/2014/main" id="{756217E4-216E-324D-AF7A-87D943200AFC}"/>
              </a:ext>
            </a:extLst>
          </p:cNvPr>
          <p:cNvSpPr>
            <a:spLocks noGrp="1"/>
          </p:cNvSpPr>
          <p:nvPr>
            <p:ph type="sldNum" sz="quarter" idx="11"/>
          </p:nvPr>
        </p:nvSpPr>
        <p:spPr/>
        <p:txBody>
          <a:bodyPr/>
          <a:lstStyle/>
          <a:p>
            <a:fld id="{30B5E4E8-4D8F-B148-B96B-8DD5FFB7AF62}" type="slidenum">
              <a:rPr lang="de-DE" smtClean="0"/>
              <a:pPr/>
              <a:t>25</a:t>
            </a:fld>
            <a:endParaRPr lang="de-DE" dirty="0"/>
          </a:p>
        </p:txBody>
      </p:sp>
      <p:sp>
        <p:nvSpPr>
          <p:cNvPr id="5" name="Textplatzhalter 4">
            <a:extLst>
              <a:ext uri="{FF2B5EF4-FFF2-40B4-BE49-F238E27FC236}">
                <a16:creationId xmlns:a16="http://schemas.microsoft.com/office/drawing/2014/main" id="{5AE318C1-47FC-D54D-BBD5-69E5952504C6}"/>
              </a:ext>
            </a:extLst>
          </p:cNvPr>
          <p:cNvSpPr>
            <a:spLocks noGrp="1"/>
          </p:cNvSpPr>
          <p:nvPr>
            <p:ph type="body" sz="quarter" idx="14"/>
          </p:nvPr>
        </p:nvSpPr>
        <p:spPr>
          <a:xfrm>
            <a:off x="694924" y="1484784"/>
            <a:ext cx="7523274" cy="2952750"/>
          </a:xfrm>
        </p:spPr>
        <p:txBody>
          <a:bodyPr/>
          <a:lstStyle/>
          <a:p>
            <a:pPr marL="285750" indent="-285750">
              <a:buFont typeface="Wingdings" pitchFamily="2" charset="2"/>
              <a:buChar char="Ø"/>
            </a:pPr>
            <a:r>
              <a:rPr lang="de-DE" dirty="0"/>
              <a:t>Lesestrategien anwenden, um Texte besser zu verstehen </a:t>
            </a:r>
            <a:r>
              <a:rPr lang="de-DE" dirty="0">
                <a:sym typeface="Wingdings" pitchFamily="2" charset="2"/>
              </a:rPr>
              <a:t> z.B. Randmarkierungen </a:t>
            </a:r>
            <a:r>
              <a:rPr lang="de-DE" dirty="0" err="1">
                <a:sym typeface="Wingdings" pitchFamily="2" charset="2"/>
              </a:rPr>
              <a:t>verwerden</a:t>
            </a:r>
            <a:endParaRPr lang="de-DE" dirty="0"/>
          </a:p>
          <a:p>
            <a:pPr marL="285750" indent="-285750">
              <a:buFont typeface="Wingdings" pitchFamily="2" charset="2"/>
              <a:buChar char="Ø"/>
            </a:pPr>
            <a:r>
              <a:rPr lang="de-DE" dirty="0"/>
              <a:t>Zeit effektiv nutzen, um Texte nicht doppelt und dreifach zu lesen</a:t>
            </a:r>
          </a:p>
          <a:p>
            <a:pPr marL="285750" indent="-285750">
              <a:buFont typeface="Wingdings" pitchFamily="2" charset="2"/>
              <a:buChar char="Ø"/>
            </a:pPr>
            <a:r>
              <a:rPr lang="de-DE" dirty="0"/>
              <a:t>Zitate markieren, um sie später besser wiederzufinden</a:t>
            </a:r>
          </a:p>
          <a:p>
            <a:pPr marL="285750" indent="-285750">
              <a:buFont typeface="Wingdings" pitchFamily="2" charset="2"/>
              <a:buChar char="Ø"/>
            </a:pPr>
            <a:r>
              <a:rPr lang="de-DE" dirty="0"/>
              <a:t>Quellenangaben immer sofort aufschreiben, um eine Übersicht über die verwendete Literatur zu erhalten</a:t>
            </a:r>
          </a:p>
          <a:p>
            <a:pPr marL="285750" indent="-285750">
              <a:buFont typeface="Wingdings" pitchFamily="2" charset="2"/>
              <a:buChar char="Ø"/>
            </a:pPr>
            <a:r>
              <a:rPr lang="de-DE" dirty="0"/>
              <a:t>Exzerpte (Textauszüge) zu den wissenschaftlichen Quellen erstellen</a:t>
            </a:r>
          </a:p>
        </p:txBody>
      </p:sp>
    </p:spTree>
    <p:extLst>
      <p:ext uri="{BB962C8B-B14F-4D97-AF65-F5344CB8AC3E}">
        <p14:creationId xmlns:p14="http://schemas.microsoft.com/office/powerpoint/2010/main" val="113394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Literatur- und Quellenverzeichnis</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26</a:t>
            </a:fld>
            <a:endParaRPr lang="de-DE" dirty="0"/>
          </a:p>
        </p:txBody>
      </p:sp>
      <p:sp>
        <p:nvSpPr>
          <p:cNvPr id="5" name="Textplatzhalter 4"/>
          <p:cNvSpPr>
            <a:spLocks noGrp="1"/>
          </p:cNvSpPr>
          <p:nvPr>
            <p:ph type="body" sz="quarter" idx="13"/>
          </p:nvPr>
        </p:nvSpPr>
        <p:spPr>
          <a:xfrm>
            <a:off x="720725" y="1702684"/>
            <a:ext cx="7523275" cy="404864"/>
          </a:xfrm>
        </p:spPr>
        <p:txBody>
          <a:bodyPr/>
          <a:lstStyle/>
          <a:p>
            <a:r>
              <a:rPr lang="de-DE" dirty="0"/>
              <a:t>Abbildungsverzeichnis</a:t>
            </a:r>
          </a:p>
        </p:txBody>
      </p:sp>
      <p:sp>
        <p:nvSpPr>
          <p:cNvPr id="6" name="Textfeld 5"/>
          <p:cNvSpPr txBox="1"/>
          <p:nvPr/>
        </p:nvSpPr>
        <p:spPr>
          <a:xfrm>
            <a:off x="611560" y="2267114"/>
            <a:ext cx="8382019" cy="3139321"/>
          </a:xfrm>
          <a:prstGeom prst="rect">
            <a:avLst/>
          </a:prstGeom>
          <a:noFill/>
        </p:spPr>
        <p:txBody>
          <a:bodyPr wrap="square" rtlCol="0">
            <a:spAutoFit/>
          </a:bodyPr>
          <a:lstStyle/>
          <a:p>
            <a:endParaRPr lang="de-DE" dirty="0">
              <a:latin typeface="Verdana" panose="020B0604030504040204" pitchFamily="34" charset="0"/>
              <a:ea typeface="Verdana" panose="020B0604030504040204" pitchFamily="34" charset="0"/>
              <a:cs typeface="Verdana" panose="020B0604030504040204" pitchFamily="34" charset="0"/>
            </a:endParaRPr>
          </a:p>
          <a:p>
            <a:r>
              <a:rPr lang="de-DE" dirty="0">
                <a:latin typeface="Verdana" panose="020B0604030504040204" pitchFamily="34" charset="0"/>
                <a:ea typeface="Verdana" panose="020B0604030504040204" pitchFamily="34" charset="0"/>
                <a:cs typeface="Verdana" panose="020B0604030504040204" pitchFamily="34" charset="0"/>
              </a:rPr>
              <a:t>Abb. 1: mit leichten eigenen Veränderungen nach </a:t>
            </a:r>
            <a:endParaRPr lang="de-DE" dirty="0">
              <a:solidFill>
                <a:srgbClr val="8A0F14"/>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endParaRPr>
          </a:p>
          <a:p>
            <a:r>
              <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https://encrypted-tbn0.gstatic.com/images?q=tbn:ANd9GcQ6_iq08oyOwP79tV3wJJHPL7eqG5Sihvs_4pwpIwkETpVZxnWg&amp;s</a:t>
            </a:r>
            <a:endPar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r>
              <a:rPr lang="de-DE" dirty="0">
                <a:latin typeface="Verdana" panose="020B0604030504040204" pitchFamily="34" charset="0"/>
                <a:ea typeface="Verdana" panose="020B0604030504040204" pitchFamily="34" charset="0"/>
                <a:cs typeface="Verdana" panose="020B0604030504040204" pitchFamily="34" charset="0"/>
              </a:rPr>
              <a:t>Abb. 2: Tutorial für Schüler*innen und Studienanfänger*innen</a:t>
            </a:r>
          </a:p>
          <a:p>
            <a:r>
              <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https://info.ub.hu-berlin.de/tutorials/informationskompetenz/index.html?accesspoint=0</a:t>
            </a:r>
            <a:endPar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de-DE" dirty="0">
              <a:solidFill>
                <a:schemeClr val="bg1">
                  <a:lumMod val="50000"/>
                </a:schemeClr>
              </a:solidFill>
            </a:endParaRPr>
          </a:p>
          <a:p>
            <a:endParaRPr lang="de-DE" dirty="0"/>
          </a:p>
        </p:txBody>
      </p:sp>
    </p:spTree>
    <p:extLst>
      <p:ext uri="{BB962C8B-B14F-4D97-AF65-F5344CB8AC3E}">
        <p14:creationId xmlns:p14="http://schemas.microsoft.com/office/powerpoint/2010/main" val="997292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27</a:t>
            </a:fld>
            <a:endParaRPr lang="de-DE" dirty="0"/>
          </a:p>
        </p:txBody>
      </p:sp>
      <p:sp>
        <p:nvSpPr>
          <p:cNvPr id="3" name="Titel 2"/>
          <p:cNvSpPr>
            <a:spLocks noGrp="1"/>
          </p:cNvSpPr>
          <p:nvPr>
            <p:ph type="title"/>
          </p:nvPr>
        </p:nvSpPr>
        <p:spPr/>
        <p:txBody>
          <a:bodyPr/>
          <a:lstStyle/>
          <a:p>
            <a:r>
              <a:rPr lang="de-DE" dirty="0"/>
              <a:t>Literatur- und Quellenverzeichnis</a:t>
            </a:r>
          </a:p>
        </p:txBody>
      </p:sp>
      <p:sp>
        <p:nvSpPr>
          <p:cNvPr id="4" name="Textplatzhalter 3"/>
          <p:cNvSpPr>
            <a:spLocks noGrp="1"/>
          </p:cNvSpPr>
          <p:nvPr>
            <p:ph type="body" sz="quarter" idx="12"/>
          </p:nvPr>
        </p:nvSpPr>
        <p:spPr/>
        <p:txBody>
          <a:bodyPr/>
          <a:lstStyle/>
          <a:p>
            <a:r>
              <a:rPr lang="de-DE" altLang="en-US" sz="1400" dirty="0">
                <a:solidFill>
                  <a:srgbClr val="000000"/>
                </a:solidFill>
              </a:rPr>
              <a:t>Rost, Friedrich (2012): </a:t>
            </a:r>
            <a:r>
              <a:rPr lang="de-DE" altLang="en-US" sz="1400" i="1" dirty="0">
                <a:solidFill>
                  <a:srgbClr val="000000"/>
                </a:solidFill>
              </a:rPr>
              <a:t>Lern- und Arbeitstechniken für das Studium</a:t>
            </a:r>
            <a:r>
              <a:rPr lang="de-DE" altLang="en-US" sz="1400" dirty="0">
                <a:solidFill>
                  <a:srgbClr val="000000"/>
                </a:solidFill>
              </a:rPr>
              <a:t>. 7. Aufl. Wiesbaden: Springer VS Verlag für Sozialwissenschaften. </a:t>
            </a:r>
          </a:p>
          <a:p>
            <a:r>
              <a:rPr lang="de-DE" altLang="en-US" sz="1400" dirty="0">
                <a:solidFill>
                  <a:srgbClr val="000000"/>
                </a:solidFill>
              </a:rPr>
              <a:t>„Reader zum wissenschaftlichen Arbeiten“ der Universität zu Köln, Humanwissenschaftliche Fakultät, Fachgruppe Erziehungs- und Sozialwissenschaften, Institut II: Vergleichende Bildungsforschung und Sozialwissenschaften, abgerufen unter https://www.google.com/url?sa=t&amp;rct=j&amp;q=&amp;esrc=s&amp;source=web&amp;cd=1&amp;cad=rja&amp;uact=8&amp;ved=2ahUKEwjG4-a-3MvdAhUOzYUKHdTpCbkQFjAAegQICBAC&amp;url=https%3A%2F%2Fwww.hf.uni-koeln.de%2Fdata%2Feso24%2FFile%2FReader%2520zum%2520wissenschaftlichen%2520Arbeiten.pdf&amp;usg=AOvVaw2kg1Kv34LMeYv1uiMqLhKi, letzter Zugriff am 21.09.2018, 11:35 Uhr</a:t>
            </a:r>
          </a:p>
          <a:p>
            <a:r>
              <a:rPr lang="de-DE" altLang="en-US" sz="1400" dirty="0">
                <a:solidFill>
                  <a:srgbClr val="000000"/>
                </a:solidFill>
              </a:rPr>
              <a:t>„Leitfaden zur Erstellung eines Exzerpts“ der Uni Bielefeld. abgerufen unter: http://www.uni-bielefeld.de/erziehungswissenschaft//scs/pdf/leitfaeden/studierende/exzerpt.pdf (zuletzt geprüft am 21.08.2018)</a:t>
            </a:r>
          </a:p>
          <a:p>
            <a:endParaRPr lang="de-DE" dirty="0"/>
          </a:p>
        </p:txBody>
      </p:sp>
    </p:spTree>
    <p:extLst>
      <p:ext uri="{BB962C8B-B14F-4D97-AF65-F5344CB8AC3E}">
        <p14:creationId xmlns:p14="http://schemas.microsoft.com/office/powerpoint/2010/main" val="152435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2</a:t>
            </a:fld>
            <a:endParaRPr lang="de-DE" dirty="0"/>
          </a:p>
        </p:txBody>
      </p:sp>
      <p:sp>
        <p:nvSpPr>
          <p:cNvPr id="4" name="Textplatzhalter 3"/>
          <p:cNvSpPr>
            <a:spLocks noGrp="1"/>
          </p:cNvSpPr>
          <p:nvPr>
            <p:ph type="body" sz="quarter" idx="13"/>
          </p:nvPr>
        </p:nvSpPr>
        <p:spPr/>
        <p:txBody>
          <a:bodyPr/>
          <a:lstStyle/>
          <a:p>
            <a:r>
              <a:rPr lang="de-DE" b="0" dirty="0">
                <a:solidFill>
                  <a:srgbClr val="000000"/>
                </a:solidFill>
              </a:rPr>
              <a:t>Wenn wir wissenschaftlich arbeiten, wollen wir...</a:t>
            </a:r>
          </a:p>
          <a:p>
            <a:endParaRPr lang="de-DE" dirty="0"/>
          </a:p>
          <a:p>
            <a:pPr lvl="1">
              <a:buFont typeface="Wingdings" panose="05000000000000000000" pitchFamily="2" charset="2"/>
              <a:buChar char="ü"/>
            </a:pPr>
            <a:r>
              <a:rPr lang="de-DE" sz="1800" dirty="0"/>
              <a:t>über einen so klar umrissenen Gegenstand, dass er auch für Dritte erkennbar ist</a:t>
            </a:r>
          </a:p>
          <a:p>
            <a:pPr lvl="1">
              <a:buFont typeface="Wingdings" panose="05000000000000000000" pitchFamily="2" charset="2"/>
              <a:buChar char="ü"/>
            </a:pPr>
            <a:r>
              <a:rPr lang="de-DE" sz="1800" dirty="0"/>
              <a:t>etwas sagen (schreiben), was noch nicht gesagt worden ist</a:t>
            </a:r>
          </a:p>
          <a:p>
            <a:pPr lvl="1">
              <a:buFont typeface="Wingdings" panose="05000000000000000000" pitchFamily="2" charset="2"/>
              <a:buChar char="ü"/>
            </a:pPr>
            <a:r>
              <a:rPr lang="de-DE" sz="1800" dirty="0"/>
              <a:t>und dabei für Dritte nachvollziehbare Aussagen treffen, indem wir überprüfbare Angaben machen (Quellen).</a:t>
            </a:r>
          </a:p>
          <a:p>
            <a:endParaRPr lang="de-DE" dirty="0"/>
          </a:p>
          <a:p>
            <a:endParaRPr lang="de-DE" altLang="en-US" sz="1000" dirty="0"/>
          </a:p>
          <a:p>
            <a:r>
              <a:rPr lang="de-DE" altLang="en-US" sz="1000" b="0" dirty="0">
                <a:solidFill>
                  <a:srgbClr val="000000"/>
                </a:solidFill>
              </a:rPr>
              <a:t>Quelle: eigene Darstellung nach „Reader zum wissenschaftlichen Arbeiten“ der Universität zu Köln, Humanwissenschaftliche Fakultät, Fachgruppe Erziehungs- und Sozialwissenschaften, Institut II: Vergleichende Bildungsforschung und Sozialwissenschaften</a:t>
            </a:r>
          </a:p>
          <a:p>
            <a:endParaRPr lang="de-DE" dirty="0"/>
          </a:p>
        </p:txBody>
      </p:sp>
    </p:spTree>
    <p:extLst>
      <p:ext uri="{BB962C8B-B14F-4D97-AF65-F5344CB8AC3E}">
        <p14:creationId xmlns:p14="http://schemas.microsoft.com/office/powerpoint/2010/main" val="210893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a:t>
            </a:fld>
            <a:endParaRPr lang="de-DE" dirty="0"/>
          </a:p>
        </p:txBody>
      </p:sp>
      <p:sp>
        <p:nvSpPr>
          <p:cNvPr id="4" name="Textplatzhalter 3"/>
          <p:cNvSpPr>
            <a:spLocks noGrp="1"/>
          </p:cNvSpPr>
          <p:nvPr>
            <p:ph type="body" sz="quarter" idx="13"/>
          </p:nvPr>
        </p:nvSpPr>
        <p:spPr>
          <a:xfrm>
            <a:off x="720725" y="1484784"/>
            <a:ext cx="7523275" cy="404864"/>
          </a:xfrm>
        </p:spPr>
        <p:txBody>
          <a:bodyPr/>
          <a:lstStyle/>
          <a:p>
            <a:r>
              <a:rPr lang="de-DE" b="0" u="sng" dirty="0">
                <a:solidFill>
                  <a:srgbClr val="000000"/>
                </a:solidFill>
              </a:rPr>
              <a:t>4 Prinzipien des wissenschaftlichen Arbeitens:</a:t>
            </a:r>
          </a:p>
          <a:p>
            <a:endParaRPr lang="de-DE" sz="1800" b="0" dirty="0">
              <a:solidFill>
                <a:srgbClr val="000000"/>
              </a:solidFill>
            </a:endParaRPr>
          </a:p>
          <a:p>
            <a:pPr algn="ctr"/>
            <a:r>
              <a:rPr lang="de-DE" sz="1800" dirty="0"/>
              <a:t>wissenschaftliche Methodik </a:t>
            </a:r>
            <a:br>
              <a:rPr lang="de-DE" sz="1800" dirty="0"/>
            </a:br>
            <a:r>
              <a:rPr lang="de-DE" sz="1800" b="0" dirty="0"/>
              <a:t>(Recherche, Hypothese, Überprüfung etc.)</a:t>
            </a:r>
          </a:p>
          <a:p>
            <a:pPr algn="ctr"/>
            <a:endParaRPr lang="de-DE" sz="1800" dirty="0"/>
          </a:p>
          <a:p>
            <a:pPr algn="ctr"/>
            <a:r>
              <a:rPr lang="de-DE" sz="1800" dirty="0"/>
              <a:t>Überprüfbarkeit </a:t>
            </a:r>
            <a:br>
              <a:rPr lang="de-DE" sz="1800" dirty="0"/>
            </a:br>
            <a:r>
              <a:rPr lang="de-DE" sz="1800" b="0" dirty="0"/>
              <a:t>(Quellenangaben)</a:t>
            </a:r>
          </a:p>
          <a:p>
            <a:pPr algn="ctr"/>
            <a:endParaRPr lang="de-DE" sz="1800" dirty="0"/>
          </a:p>
          <a:p>
            <a:pPr algn="ctr"/>
            <a:r>
              <a:rPr lang="de-DE" sz="1800" dirty="0"/>
              <a:t>Nachvollziehbarkeit </a:t>
            </a:r>
            <a:br>
              <a:rPr lang="de-DE" sz="1800" dirty="0"/>
            </a:br>
            <a:r>
              <a:rPr lang="de-DE" sz="1800" b="0" dirty="0"/>
              <a:t>(Argumentation)</a:t>
            </a:r>
          </a:p>
          <a:p>
            <a:pPr algn="ctr"/>
            <a:endParaRPr lang="de-DE" sz="1800" dirty="0"/>
          </a:p>
          <a:p>
            <a:pPr algn="ctr"/>
            <a:r>
              <a:rPr lang="de-DE" sz="1800" dirty="0"/>
              <a:t>Wahrhaftigkeit </a:t>
            </a:r>
            <a:br>
              <a:rPr lang="de-DE" sz="1800" dirty="0"/>
            </a:br>
            <a:r>
              <a:rPr lang="de-DE" sz="1800" b="0" dirty="0"/>
              <a:t>(keine vorsätzlichen Falschaussagen/ Verfälschungen)</a:t>
            </a:r>
          </a:p>
          <a:p>
            <a:endParaRPr lang="de-DE" dirty="0"/>
          </a:p>
          <a:p>
            <a:endParaRPr lang="de-DE" dirty="0"/>
          </a:p>
        </p:txBody>
      </p:sp>
    </p:spTree>
    <p:extLst>
      <p:ext uri="{BB962C8B-B14F-4D97-AF65-F5344CB8AC3E}">
        <p14:creationId xmlns:p14="http://schemas.microsoft.com/office/powerpoint/2010/main" val="171533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4</a:t>
            </a:fld>
            <a:endParaRPr lang="de-DE" dirty="0"/>
          </a:p>
        </p:txBody>
      </p:sp>
      <p:sp>
        <p:nvSpPr>
          <p:cNvPr id="4" name="Textplatzhalter 3"/>
          <p:cNvSpPr>
            <a:spLocks noGrp="1"/>
          </p:cNvSpPr>
          <p:nvPr>
            <p:ph type="body" sz="quarter" idx="13"/>
          </p:nvPr>
        </p:nvSpPr>
        <p:spPr/>
        <p:txBody>
          <a:bodyPr/>
          <a:lstStyle/>
          <a:p>
            <a:r>
              <a:rPr lang="de-DE" b="0" u="sng" dirty="0">
                <a:solidFill>
                  <a:srgbClr val="000000"/>
                </a:solidFill>
              </a:rPr>
              <a:t>Begrifflichkeiten und deren Bedeutung</a:t>
            </a:r>
          </a:p>
        </p:txBody>
      </p:sp>
      <p:grpSp>
        <p:nvGrpSpPr>
          <p:cNvPr id="10" name="Gruppieren">
            <a:extLst>
              <a:ext uri="{FF2B5EF4-FFF2-40B4-BE49-F238E27FC236}">
                <a16:creationId xmlns:a16="http://schemas.microsoft.com/office/drawing/2014/main" id="{EE8371C8-B920-3C45-8960-6BC721466DB1}"/>
              </a:ext>
            </a:extLst>
          </p:cNvPr>
          <p:cNvGrpSpPr/>
          <p:nvPr/>
        </p:nvGrpSpPr>
        <p:grpSpPr>
          <a:xfrm>
            <a:off x="6565283" y="2396517"/>
            <a:ext cx="1839576" cy="1316333"/>
            <a:chOff x="0" y="0"/>
            <a:chExt cx="1659982" cy="1078536"/>
          </a:xfrm>
        </p:grpSpPr>
        <p:sp>
          <p:nvSpPr>
            <p:cNvPr id="11" name="Oval">
              <a:extLst>
                <a:ext uri="{FF2B5EF4-FFF2-40B4-BE49-F238E27FC236}">
                  <a16:creationId xmlns:a16="http://schemas.microsoft.com/office/drawing/2014/main" id="{AE6DFA55-5F39-964D-AFA0-8A0DF5E34A4E}"/>
                </a:ext>
              </a:extLst>
            </p:cNvPr>
            <p:cNvSpPr/>
            <p:nvPr/>
          </p:nvSpPr>
          <p:spPr>
            <a:xfrm>
              <a:off x="0" y="-1"/>
              <a:ext cx="1659983" cy="1078538"/>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sz="3600">
                  <a:solidFill>
                    <a:srgbClr val="FFFFFF"/>
                  </a:solidFill>
                </a:defRPr>
              </a:pPr>
              <a:endParaRPr/>
            </a:p>
          </p:txBody>
        </p:sp>
        <p:sp>
          <p:nvSpPr>
            <p:cNvPr id="12" name="These">
              <a:extLst>
                <a:ext uri="{FF2B5EF4-FFF2-40B4-BE49-F238E27FC236}">
                  <a16:creationId xmlns:a16="http://schemas.microsoft.com/office/drawing/2014/main" id="{45F75DCB-2AC2-1E48-A3E5-F325BFFD47E7}"/>
                </a:ext>
              </a:extLst>
            </p:cNvPr>
            <p:cNvSpPr txBox="1"/>
            <p:nvPr/>
          </p:nvSpPr>
          <p:spPr>
            <a:xfrm>
              <a:off x="243098" y="344292"/>
              <a:ext cx="1173786" cy="3899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2500">
                  <a:solidFill>
                    <a:srgbClr val="FFFFFF"/>
                  </a:solidFill>
                  <a:latin typeface="Arial"/>
                  <a:ea typeface="Arial"/>
                  <a:cs typeface="Arial"/>
                  <a:sym typeface="Arial"/>
                </a:defRPr>
              </a:lvl1pPr>
            </a:lstStyle>
            <a:p>
              <a:r>
                <a:rPr dirty="0"/>
                <a:t>These</a:t>
              </a:r>
            </a:p>
          </p:txBody>
        </p:sp>
      </p:grpSp>
      <p:grpSp>
        <p:nvGrpSpPr>
          <p:cNvPr id="16" name="Gruppieren">
            <a:extLst>
              <a:ext uri="{FF2B5EF4-FFF2-40B4-BE49-F238E27FC236}">
                <a16:creationId xmlns:a16="http://schemas.microsoft.com/office/drawing/2014/main" id="{3858B075-DE10-8B41-9E43-6ABA1CC10DBF}"/>
              </a:ext>
            </a:extLst>
          </p:cNvPr>
          <p:cNvGrpSpPr/>
          <p:nvPr/>
        </p:nvGrpSpPr>
        <p:grpSpPr>
          <a:xfrm>
            <a:off x="5212149" y="4518176"/>
            <a:ext cx="2706268" cy="1282022"/>
            <a:chOff x="0" y="0"/>
            <a:chExt cx="3816300" cy="1316329"/>
          </a:xfrm>
        </p:grpSpPr>
        <p:sp>
          <p:nvSpPr>
            <p:cNvPr id="17" name="Oval">
              <a:extLst>
                <a:ext uri="{FF2B5EF4-FFF2-40B4-BE49-F238E27FC236}">
                  <a16:creationId xmlns:a16="http://schemas.microsoft.com/office/drawing/2014/main" id="{BFE54CC8-D4C7-C94F-88DE-629CDAB1F8CB}"/>
                </a:ext>
              </a:extLst>
            </p:cNvPr>
            <p:cNvSpPr/>
            <p:nvPr/>
          </p:nvSpPr>
          <p:spPr>
            <a:xfrm>
              <a:off x="0" y="-1"/>
              <a:ext cx="3816301" cy="1316331"/>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sz="3600">
                  <a:solidFill>
                    <a:srgbClr val="FFFFFF"/>
                  </a:solidFill>
                </a:defRPr>
              </a:pPr>
              <a:endParaRPr/>
            </a:p>
          </p:txBody>
        </p:sp>
        <p:sp>
          <p:nvSpPr>
            <p:cNvPr id="18" name="Thema">
              <a:extLst>
                <a:ext uri="{FF2B5EF4-FFF2-40B4-BE49-F238E27FC236}">
                  <a16:creationId xmlns:a16="http://schemas.microsoft.com/office/drawing/2014/main" id="{4037E6B6-5F10-A540-A76B-8DDA08590C09}"/>
                </a:ext>
              </a:extLst>
            </p:cNvPr>
            <p:cNvSpPr txBox="1"/>
            <p:nvPr/>
          </p:nvSpPr>
          <p:spPr>
            <a:xfrm>
              <a:off x="558884" y="266072"/>
              <a:ext cx="2698532" cy="7841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2500">
                  <a:solidFill>
                    <a:srgbClr val="FFFFFF"/>
                  </a:solidFill>
                  <a:latin typeface="Arial"/>
                  <a:ea typeface="Arial"/>
                  <a:cs typeface="Arial"/>
                  <a:sym typeface="Arial"/>
                </a:defRPr>
              </a:lvl1pPr>
            </a:lstStyle>
            <a:p>
              <a:r>
                <a:t>Thema</a:t>
              </a:r>
            </a:p>
          </p:txBody>
        </p:sp>
      </p:grpSp>
      <p:grpSp>
        <p:nvGrpSpPr>
          <p:cNvPr id="19" name="Gruppieren">
            <a:extLst>
              <a:ext uri="{FF2B5EF4-FFF2-40B4-BE49-F238E27FC236}">
                <a16:creationId xmlns:a16="http://schemas.microsoft.com/office/drawing/2014/main" id="{A0959ABE-5F66-F84A-89A1-4CCBCAAFEE7E}"/>
              </a:ext>
            </a:extLst>
          </p:cNvPr>
          <p:cNvGrpSpPr/>
          <p:nvPr/>
        </p:nvGrpSpPr>
        <p:grpSpPr>
          <a:xfrm>
            <a:off x="2584135" y="2937055"/>
            <a:ext cx="3024338" cy="1545070"/>
            <a:chOff x="0" y="0"/>
            <a:chExt cx="3024336" cy="1545068"/>
          </a:xfrm>
        </p:grpSpPr>
        <p:sp>
          <p:nvSpPr>
            <p:cNvPr id="20" name="Oval">
              <a:extLst>
                <a:ext uri="{FF2B5EF4-FFF2-40B4-BE49-F238E27FC236}">
                  <a16:creationId xmlns:a16="http://schemas.microsoft.com/office/drawing/2014/main" id="{A34DEC27-9C69-6347-9744-36AB76E72E4A}"/>
                </a:ext>
              </a:extLst>
            </p:cNvPr>
            <p:cNvSpPr/>
            <p:nvPr/>
          </p:nvSpPr>
          <p:spPr>
            <a:xfrm>
              <a:off x="0" y="-1"/>
              <a:ext cx="3024337" cy="154507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sz="3200">
                  <a:solidFill>
                    <a:srgbClr val="FFFFFF"/>
                  </a:solidFill>
                </a:defRPr>
              </a:pPr>
              <a:endParaRPr/>
            </a:p>
          </p:txBody>
        </p:sp>
        <p:sp>
          <p:nvSpPr>
            <p:cNvPr id="21" name="Fragestellung">
              <a:extLst>
                <a:ext uri="{FF2B5EF4-FFF2-40B4-BE49-F238E27FC236}">
                  <a16:creationId xmlns:a16="http://schemas.microsoft.com/office/drawing/2014/main" id="{D0DCD6CF-1F4F-F54A-AC42-9E1313AB5B08}"/>
                </a:ext>
              </a:extLst>
            </p:cNvPr>
            <p:cNvSpPr txBox="1"/>
            <p:nvPr/>
          </p:nvSpPr>
          <p:spPr>
            <a:xfrm>
              <a:off x="442903" y="545277"/>
              <a:ext cx="2138530" cy="454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2500">
                  <a:solidFill>
                    <a:srgbClr val="FFFFFF"/>
                  </a:solidFill>
                  <a:latin typeface="Arial"/>
                  <a:ea typeface="Arial"/>
                  <a:cs typeface="Arial"/>
                  <a:sym typeface="Arial"/>
                </a:defRPr>
              </a:lvl1pPr>
            </a:lstStyle>
            <a:p>
              <a:r>
                <a:t>Fragestellung</a:t>
              </a:r>
            </a:p>
          </p:txBody>
        </p:sp>
      </p:grpSp>
      <p:grpSp>
        <p:nvGrpSpPr>
          <p:cNvPr id="22" name="Gruppieren">
            <a:extLst>
              <a:ext uri="{FF2B5EF4-FFF2-40B4-BE49-F238E27FC236}">
                <a16:creationId xmlns:a16="http://schemas.microsoft.com/office/drawing/2014/main" id="{83E42D62-C6E9-0D49-BE6B-E5D73FD75332}"/>
              </a:ext>
            </a:extLst>
          </p:cNvPr>
          <p:cNvGrpSpPr/>
          <p:nvPr/>
        </p:nvGrpSpPr>
        <p:grpSpPr>
          <a:xfrm>
            <a:off x="1138794" y="4653137"/>
            <a:ext cx="2428179" cy="1316335"/>
            <a:chOff x="0" y="0"/>
            <a:chExt cx="2581374" cy="1978148"/>
          </a:xfrm>
        </p:grpSpPr>
        <p:sp>
          <p:nvSpPr>
            <p:cNvPr id="23" name="Oval">
              <a:extLst>
                <a:ext uri="{FF2B5EF4-FFF2-40B4-BE49-F238E27FC236}">
                  <a16:creationId xmlns:a16="http://schemas.microsoft.com/office/drawing/2014/main" id="{AB66F8F7-6D61-8742-B697-DC4F6A4989EF}"/>
                </a:ext>
              </a:extLst>
            </p:cNvPr>
            <p:cNvSpPr/>
            <p:nvPr/>
          </p:nvSpPr>
          <p:spPr>
            <a:xfrm>
              <a:off x="-1" y="-1"/>
              <a:ext cx="2581375" cy="197815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sz="3200">
                  <a:solidFill>
                    <a:srgbClr val="FFFFFF"/>
                  </a:solidFill>
                </a:defRPr>
              </a:pPr>
              <a:endParaRPr/>
            </a:p>
          </p:txBody>
        </p:sp>
        <p:sp>
          <p:nvSpPr>
            <p:cNvPr id="24" name="Gliederung">
              <a:extLst>
                <a:ext uri="{FF2B5EF4-FFF2-40B4-BE49-F238E27FC236}">
                  <a16:creationId xmlns:a16="http://schemas.microsoft.com/office/drawing/2014/main" id="{D7C3F18F-E0E6-4348-8472-F010DCE408A7}"/>
                </a:ext>
              </a:extLst>
            </p:cNvPr>
            <p:cNvSpPr txBox="1"/>
            <p:nvPr/>
          </p:nvSpPr>
          <p:spPr>
            <a:xfrm>
              <a:off x="378033" y="760476"/>
              <a:ext cx="1825308" cy="4571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2500">
                  <a:solidFill>
                    <a:srgbClr val="FFFFFF"/>
                  </a:solidFill>
                  <a:latin typeface="Arial"/>
                  <a:ea typeface="Arial"/>
                  <a:cs typeface="Arial"/>
                  <a:sym typeface="Arial"/>
                </a:defRPr>
              </a:lvl1pPr>
            </a:lstStyle>
            <a:p>
              <a:r>
                <a:t>Gliederung</a:t>
              </a:r>
            </a:p>
          </p:txBody>
        </p:sp>
      </p:grpSp>
      <p:grpSp>
        <p:nvGrpSpPr>
          <p:cNvPr id="26" name="Gruppieren">
            <a:extLst>
              <a:ext uri="{FF2B5EF4-FFF2-40B4-BE49-F238E27FC236}">
                <a16:creationId xmlns:a16="http://schemas.microsoft.com/office/drawing/2014/main" id="{A0959ABE-5F66-F84A-89A1-4CCBCAAFEE7E}"/>
              </a:ext>
            </a:extLst>
          </p:cNvPr>
          <p:cNvGrpSpPr/>
          <p:nvPr/>
        </p:nvGrpSpPr>
        <p:grpSpPr>
          <a:xfrm>
            <a:off x="606380" y="2636911"/>
            <a:ext cx="1445340" cy="1129023"/>
            <a:chOff x="0" y="0"/>
            <a:chExt cx="3024336" cy="1545068"/>
          </a:xfrm>
        </p:grpSpPr>
        <p:sp>
          <p:nvSpPr>
            <p:cNvPr id="27" name="Oval">
              <a:extLst>
                <a:ext uri="{FF2B5EF4-FFF2-40B4-BE49-F238E27FC236}">
                  <a16:creationId xmlns:a16="http://schemas.microsoft.com/office/drawing/2014/main" id="{A34DEC27-9C69-6347-9744-36AB76E72E4A}"/>
                </a:ext>
              </a:extLst>
            </p:cNvPr>
            <p:cNvSpPr/>
            <p:nvPr/>
          </p:nvSpPr>
          <p:spPr>
            <a:xfrm>
              <a:off x="0" y="-1"/>
              <a:ext cx="3024337" cy="154507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sz="3200">
                  <a:solidFill>
                    <a:srgbClr val="FFFFFF"/>
                  </a:solidFill>
                </a:defRPr>
              </a:pPr>
              <a:endParaRPr/>
            </a:p>
          </p:txBody>
        </p:sp>
        <p:sp>
          <p:nvSpPr>
            <p:cNvPr id="28" name="Fragestellung">
              <a:extLst>
                <a:ext uri="{FF2B5EF4-FFF2-40B4-BE49-F238E27FC236}">
                  <a16:creationId xmlns:a16="http://schemas.microsoft.com/office/drawing/2014/main" id="{D0DCD6CF-1F4F-F54A-AC42-9E1313AB5B08}"/>
                </a:ext>
              </a:extLst>
            </p:cNvPr>
            <p:cNvSpPr txBox="1"/>
            <p:nvPr/>
          </p:nvSpPr>
          <p:spPr>
            <a:xfrm>
              <a:off x="442903" y="545277"/>
              <a:ext cx="2138530" cy="454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2500">
                  <a:solidFill>
                    <a:srgbClr val="FFFFFF"/>
                  </a:solidFill>
                  <a:latin typeface="Arial"/>
                  <a:ea typeface="Arial"/>
                  <a:cs typeface="Arial"/>
                  <a:sym typeface="Arial"/>
                </a:defRPr>
              </a:lvl1pPr>
            </a:lstStyle>
            <a:p>
              <a:r>
                <a:rPr lang="de-DE" dirty="0"/>
                <a:t>AFB</a:t>
              </a:r>
              <a:endParaRPr dirty="0"/>
            </a:p>
          </p:txBody>
        </p:sp>
      </p:grpSp>
    </p:spTree>
    <p:extLst>
      <p:ext uri="{BB962C8B-B14F-4D97-AF65-F5344CB8AC3E}">
        <p14:creationId xmlns:p14="http://schemas.microsoft.com/office/powerpoint/2010/main" val="165912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Theoretische Grundlagen</a:t>
            </a:r>
          </a:p>
        </p:txBody>
      </p:sp>
      <p:sp>
        <p:nvSpPr>
          <p:cNvPr id="3" name="Foliennummernplatzhalter 2"/>
          <p:cNvSpPr>
            <a:spLocks noGrp="1"/>
          </p:cNvSpPr>
          <p:nvPr>
            <p:ph type="sldNum" sz="quarter" idx="11"/>
          </p:nvPr>
        </p:nvSpPr>
        <p:spPr/>
        <p:txBody>
          <a:bodyPr/>
          <a:lstStyle/>
          <a:p>
            <a:fld id="{30B5E4E8-4D8F-B148-B96B-8DD5FFB7AF62}" type="slidenum">
              <a:rPr lang="de-DE" smtClean="0"/>
              <a:pPr/>
              <a:t>5</a:t>
            </a:fld>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75608110"/>
              </p:ext>
            </p:extLst>
          </p:nvPr>
        </p:nvGraphicFramePr>
        <p:xfrm>
          <a:off x="611560" y="1268761"/>
          <a:ext cx="8280920" cy="512122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3422321807"/>
                    </a:ext>
                  </a:extLst>
                </a:gridCol>
                <a:gridCol w="1872208">
                  <a:extLst>
                    <a:ext uri="{9D8B030D-6E8A-4147-A177-3AD203B41FA5}">
                      <a16:colId xmlns:a16="http://schemas.microsoft.com/office/drawing/2014/main" val="57383837"/>
                    </a:ext>
                  </a:extLst>
                </a:gridCol>
                <a:gridCol w="2520280">
                  <a:extLst>
                    <a:ext uri="{9D8B030D-6E8A-4147-A177-3AD203B41FA5}">
                      <a16:colId xmlns:a16="http://schemas.microsoft.com/office/drawing/2014/main" val="1824830099"/>
                    </a:ext>
                  </a:extLst>
                </a:gridCol>
                <a:gridCol w="2448272">
                  <a:extLst>
                    <a:ext uri="{9D8B030D-6E8A-4147-A177-3AD203B41FA5}">
                      <a16:colId xmlns:a16="http://schemas.microsoft.com/office/drawing/2014/main" val="13909450"/>
                    </a:ext>
                  </a:extLst>
                </a:gridCol>
              </a:tblGrid>
              <a:tr h="363814">
                <a:tc>
                  <a:txBody>
                    <a:bodyPr/>
                    <a:lstStyle/>
                    <a:p>
                      <a:pPr algn="ctr">
                        <a:lnSpc>
                          <a:spcPct val="150000"/>
                        </a:lnSpc>
                        <a:spcAft>
                          <a:spcPts val="80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Thema</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50000"/>
                        </a:lnSpc>
                        <a:spcAft>
                          <a:spcPts val="80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Fragestellung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50000"/>
                        </a:lnSpc>
                        <a:spcAft>
                          <a:spcPts val="80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Tatsachenbehauptung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50000"/>
                        </a:lnSpc>
                        <a:spcAft>
                          <a:spcPts val="80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These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929525984"/>
                  </a:ext>
                </a:extLst>
              </a:tr>
              <a:tr h="2782042">
                <a:tc>
                  <a:txBody>
                    <a:bodyPr/>
                    <a:lstStyle/>
                    <a:p>
                      <a:pPr>
                        <a:lnSpc>
                          <a:spcPct val="107000"/>
                        </a:lnSpc>
                        <a:spcAft>
                          <a:spcPts val="800"/>
                        </a:spcAft>
                      </a:pPr>
                      <a:r>
                        <a:rPr lang="de-DE" sz="1400" dirty="0">
                          <a:effectLst/>
                          <a:latin typeface="Verdana" panose="020B0604030504040204" pitchFamily="34" charset="0"/>
                          <a:ea typeface="Verdana" panose="020B0604030504040204" pitchFamily="34" charset="0"/>
                          <a:cs typeface="Verdana" panose="020B0604030504040204" pitchFamily="34" charset="0"/>
                        </a:rPr>
                        <a:t>Das Thema ist Gegenstand deiner Untersuchung</a:t>
                      </a:r>
                    </a:p>
                  </a:txBody>
                  <a:tcPr marL="71755" marR="71755" marT="71755" marB="71755"/>
                </a:tc>
                <a:tc>
                  <a:txBody>
                    <a:bodyPr/>
                    <a:lstStyle/>
                    <a:p>
                      <a:pPr>
                        <a:lnSpc>
                          <a:spcPct val="107000"/>
                        </a:lnSpc>
                        <a:spcAft>
                          <a:spcPts val="800"/>
                        </a:spcAft>
                      </a:pPr>
                      <a:r>
                        <a:rPr lang="de-DE" sz="1400" dirty="0">
                          <a:effectLst/>
                          <a:latin typeface="Verdana" panose="020B0604030504040204" pitchFamily="34" charset="0"/>
                          <a:ea typeface="Verdana" panose="020B0604030504040204" pitchFamily="34" charset="0"/>
                          <a:cs typeface="Verdana" panose="020B0604030504040204" pitchFamily="34" charset="0"/>
                        </a:rPr>
                        <a:t>Die Fragestellung stellt</a:t>
                      </a:r>
                      <a:r>
                        <a:rPr lang="de-DE" sz="1400" baseline="0" dirty="0">
                          <a:effectLst/>
                          <a:latin typeface="Verdana" panose="020B0604030504040204" pitchFamily="34" charset="0"/>
                          <a:ea typeface="Verdana" panose="020B0604030504040204" pitchFamily="34" charset="0"/>
                          <a:cs typeface="Verdana" panose="020B0604030504040204" pitchFamily="34" charset="0"/>
                        </a:rPr>
                        <a:t> eine </a:t>
                      </a:r>
                      <a:r>
                        <a:rPr lang="de-DE" sz="1400" dirty="0">
                          <a:effectLst/>
                          <a:latin typeface="Verdana" panose="020B0604030504040204" pitchFamily="34" charset="0"/>
                          <a:ea typeface="Verdana" panose="020B0604030504040204" pitchFamily="34" charset="0"/>
                          <a:cs typeface="Verdana" panose="020B0604030504040204" pitchFamily="34" charset="0"/>
                        </a:rPr>
                        <a:t>Eingrenzung</a:t>
                      </a:r>
                      <a:r>
                        <a:rPr lang="de-DE" sz="1400" baseline="0" dirty="0">
                          <a:effectLst/>
                          <a:latin typeface="Verdana" panose="020B0604030504040204" pitchFamily="34" charset="0"/>
                          <a:ea typeface="Verdana" panose="020B0604030504040204" pitchFamily="34" charset="0"/>
                          <a:cs typeface="Verdana" panose="020B0604030504040204" pitchFamily="34" charset="0"/>
                        </a:rPr>
                        <a:t> und damit auch eine </a:t>
                      </a:r>
                      <a:r>
                        <a:rPr lang="de-DE" sz="1400" dirty="0">
                          <a:effectLst/>
                          <a:latin typeface="Verdana" panose="020B0604030504040204" pitchFamily="34" charset="0"/>
                          <a:ea typeface="Verdana" panose="020B0604030504040204" pitchFamily="34" charset="0"/>
                          <a:cs typeface="Verdana" panose="020B0604030504040204" pitchFamily="34" charset="0"/>
                        </a:rPr>
                        <a:t>Präzisierung Deines</a:t>
                      </a:r>
                      <a:r>
                        <a:rPr lang="de-DE" sz="1400" baseline="0" dirty="0">
                          <a:effectLst/>
                          <a:latin typeface="Verdana" panose="020B0604030504040204" pitchFamily="34" charset="0"/>
                          <a:ea typeface="Verdana" panose="020B0604030504040204" pitchFamily="34" charset="0"/>
                          <a:cs typeface="Verdana" panose="020B0604030504040204" pitchFamily="34" charset="0"/>
                        </a:rPr>
                        <a:t> </a:t>
                      </a:r>
                      <a:r>
                        <a:rPr lang="de-DE" sz="1400" dirty="0">
                          <a:effectLst/>
                          <a:latin typeface="Verdana" panose="020B0604030504040204" pitchFamily="34" charset="0"/>
                          <a:ea typeface="Verdana" panose="020B0604030504040204" pitchFamily="34" charset="0"/>
                          <a:cs typeface="Verdana" panose="020B0604030504040204" pitchFamily="34" charset="0"/>
                        </a:rPr>
                        <a:t>Untersuchungs-gegenstands dar.</a:t>
                      </a:r>
                    </a:p>
                  </a:txBody>
                  <a:tcPr marL="71755" marR="71755" marT="71755" marB="71755"/>
                </a:tc>
                <a:tc>
                  <a:txBody>
                    <a:bodyPr/>
                    <a:lstStyle/>
                    <a:p>
                      <a:pPr>
                        <a:lnSpc>
                          <a:spcPct val="107000"/>
                        </a:lnSpc>
                        <a:spcAft>
                          <a:spcPts val="800"/>
                        </a:spcAft>
                      </a:pPr>
                      <a:r>
                        <a:rPr lang="de-DE" sz="1400" b="0" dirty="0">
                          <a:effectLst/>
                          <a:latin typeface="Verdana" panose="020B0604030504040204" pitchFamily="34" charset="0"/>
                          <a:ea typeface="Verdana" panose="020B0604030504040204" pitchFamily="34" charset="0"/>
                          <a:cs typeface="Verdana" panose="020B0604030504040204" pitchFamily="34" charset="0"/>
                        </a:rPr>
                        <a:t>Es kann zwar Uneinigkeit darüber herrschen, ob diese Aussagen sachlich richtig sind, ein argumentativer Austausch darüber ist jedoch nicht möglich. Eine kurze Überprüfung z.B. von Statistiken reicht aus, um zu sehen, ob die Behauptung wahr oder falsch ist.</a:t>
                      </a:r>
                    </a:p>
                  </a:txBody>
                  <a:tcPr marL="71755" marR="71755" marT="71755" marB="71755"/>
                </a:tc>
                <a:tc>
                  <a:txBody>
                    <a:bodyPr/>
                    <a:lstStyle/>
                    <a:p>
                      <a:pPr>
                        <a:lnSpc>
                          <a:spcPct val="107000"/>
                        </a:lnSpc>
                        <a:spcAft>
                          <a:spcPts val="800"/>
                        </a:spcAft>
                      </a:pPr>
                      <a:r>
                        <a:rPr lang="de-DE" sz="1400" b="0" dirty="0">
                          <a:effectLst/>
                          <a:latin typeface="Verdana" panose="020B0604030504040204" pitchFamily="34" charset="0"/>
                          <a:ea typeface="Verdana" panose="020B0604030504040204" pitchFamily="34" charset="0"/>
                          <a:cs typeface="Verdana" panose="020B0604030504040204" pitchFamily="34" charset="0"/>
                        </a:rPr>
                        <a:t>Eine These ist eine streitbare, einfache Behauptung, die diskussionswürdig ist und die argumentativ belegt werden muss.</a:t>
                      </a:r>
                    </a:p>
                  </a:txBody>
                  <a:tcPr marL="71755" marR="71755" marT="71755" marB="71755"/>
                </a:tc>
                <a:extLst>
                  <a:ext uri="{0D108BD9-81ED-4DB2-BD59-A6C34878D82A}">
                    <a16:rowId xmlns:a16="http://schemas.microsoft.com/office/drawing/2014/main" val="523913893"/>
                  </a:ext>
                </a:extLst>
              </a:tr>
              <a:tr h="1894704">
                <a:tc>
                  <a:txBody>
                    <a:bodyPr/>
                    <a:lstStyle/>
                    <a:p>
                      <a:pPr>
                        <a:lnSpc>
                          <a:spcPct val="107000"/>
                        </a:lnSpc>
                        <a:spcAft>
                          <a:spcPts val="800"/>
                        </a:spcAft>
                      </a:pPr>
                      <a:r>
                        <a:rPr lang="de-DE" sz="1400" i="1" dirty="0">
                          <a:effectLst/>
                          <a:latin typeface="Verdana" panose="020B0604030504040204" pitchFamily="34" charset="0"/>
                          <a:ea typeface="Verdana" panose="020B0604030504040204" pitchFamily="34" charset="0"/>
                          <a:cs typeface="Verdana" panose="020B0604030504040204" pitchFamily="34" charset="0"/>
                        </a:rPr>
                        <a:t>Frühkindliche Entwicklung</a:t>
                      </a:r>
                    </a:p>
                  </a:txBody>
                  <a:tcPr marL="71755" marR="71755" marT="71755" marB="71755"/>
                </a:tc>
                <a:tc>
                  <a:txBody>
                    <a:bodyPr/>
                    <a:lstStyle/>
                    <a:p>
                      <a:pPr>
                        <a:lnSpc>
                          <a:spcPct val="107000"/>
                        </a:lnSpc>
                        <a:spcAft>
                          <a:spcPts val="800"/>
                        </a:spcAft>
                      </a:pPr>
                      <a:r>
                        <a:rPr lang="de-DE" sz="1400" i="1">
                          <a:effectLst/>
                          <a:latin typeface="Verdana" panose="020B0604030504040204" pitchFamily="34" charset="0"/>
                          <a:ea typeface="Verdana" panose="020B0604030504040204" pitchFamily="34" charset="0"/>
                          <a:cs typeface="Verdana" panose="020B0604030504040204" pitchFamily="34" charset="0"/>
                        </a:rPr>
                        <a:t>Wie beeinflusst die Nutzung von Smartphones die Entwicklung eines Kindes im Alter von zwei bis vier Jahren?</a:t>
                      </a:r>
                    </a:p>
                  </a:txBody>
                  <a:tcPr marL="71755" marR="71755" marT="71755" marB="71755"/>
                </a:tc>
                <a:tc>
                  <a:txBody>
                    <a:bodyPr/>
                    <a:lstStyle/>
                    <a:p>
                      <a:pPr>
                        <a:lnSpc>
                          <a:spcPct val="107000"/>
                        </a:lnSpc>
                        <a:spcAft>
                          <a:spcPts val="800"/>
                        </a:spcAft>
                      </a:pPr>
                      <a:r>
                        <a:rPr lang="de-DE" sz="1400" b="0" i="1" dirty="0">
                          <a:effectLst/>
                          <a:latin typeface="Verdana" panose="020B0604030504040204" pitchFamily="34" charset="0"/>
                          <a:ea typeface="Verdana" panose="020B0604030504040204" pitchFamily="34" charset="0"/>
                          <a:cs typeface="Verdana" panose="020B0604030504040204" pitchFamily="34" charset="0"/>
                        </a:rPr>
                        <a:t>Das bläuliche Licht eines jeden Bildschirms (Smartphone, PC, Fernseher etc.) beeinflusst die Bildung des sog. „Schlafhormons“ Melatonin. </a:t>
                      </a:r>
                    </a:p>
                  </a:txBody>
                  <a:tcPr marL="71755" marR="71755" marT="71755" marB="71755"/>
                </a:tc>
                <a:tc>
                  <a:txBody>
                    <a:bodyPr/>
                    <a:lstStyle/>
                    <a:p>
                      <a:pPr>
                        <a:lnSpc>
                          <a:spcPct val="107000"/>
                        </a:lnSpc>
                        <a:spcAft>
                          <a:spcPts val="800"/>
                        </a:spcAft>
                      </a:pPr>
                      <a:r>
                        <a:rPr lang="de-DE" sz="1400" b="0" i="1" dirty="0">
                          <a:effectLst/>
                          <a:latin typeface="Verdana" panose="020B0604030504040204" pitchFamily="34" charset="0"/>
                          <a:ea typeface="Verdana" panose="020B0604030504040204" pitchFamily="34" charset="0"/>
                          <a:cs typeface="Verdana" panose="020B0604030504040204" pitchFamily="34" charset="0"/>
                        </a:rPr>
                        <a:t>Wenn Kinder bereits in frühen Stadien der Entwicklung Bildschirmen ausgesetzt sind, führt dies zu einer verzögerten kognitiven Entwicklung.</a:t>
                      </a:r>
                    </a:p>
                  </a:txBody>
                  <a:tcPr marL="71755" marR="71755" marT="71755" marB="71755"/>
                </a:tc>
                <a:extLst>
                  <a:ext uri="{0D108BD9-81ED-4DB2-BD59-A6C34878D82A}">
                    <a16:rowId xmlns:a16="http://schemas.microsoft.com/office/drawing/2014/main" val="1652036856"/>
                  </a:ext>
                </a:extLst>
              </a:tr>
            </a:tbl>
          </a:graphicData>
        </a:graphic>
      </p:graphicFrame>
    </p:spTree>
    <p:extLst>
      <p:ext uri="{BB962C8B-B14F-4D97-AF65-F5344CB8AC3E}">
        <p14:creationId xmlns:p14="http://schemas.microsoft.com/office/powerpoint/2010/main" val="34918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Übungen zur </a:t>
            </a:r>
            <a:r>
              <a:rPr lang="de-DE" sz="2200" dirty="0"/>
              <a:t>Fragestellung</a:t>
            </a:r>
          </a:p>
        </p:txBody>
      </p:sp>
      <p:sp>
        <p:nvSpPr>
          <p:cNvPr id="3" name="Foliennummernplatzhalter 2"/>
          <p:cNvSpPr>
            <a:spLocks noGrp="1"/>
          </p:cNvSpPr>
          <p:nvPr>
            <p:ph type="sldNum" sz="quarter" idx="11"/>
          </p:nvPr>
        </p:nvSpPr>
        <p:spPr/>
        <p:txBody>
          <a:bodyPr/>
          <a:lstStyle/>
          <a:p>
            <a:fld id="{30B5E4E8-4D8F-B148-B96B-8DD5FFB7AF62}" type="slidenum">
              <a:rPr lang="de-DE" smtClean="0"/>
              <a:pPr/>
              <a:t>6</a:t>
            </a:fld>
            <a:endParaRPr lang="de-DE" dirty="0"/>
          </a:p>
        </p:txBody>
      </p:sp>
      <p:sp>
        <p:nvSpPr>
          <p:cNvPr id="10" name="Textplatzhalter 4">
            <a:extLst>
              <a:ext uri="{FF2B5EF4-FFF2-40B4-BE49-F238E27FC236}">
                <a16:creationId xmlns:a16="http://schemas.microsoft.com/office/drawing/2014/main" id="{08BBB4AE-F196-5148-B7FA-DF886F7F6456}"/>
              </a:ext>
            </a:extLst>
          </p:cNvPr>
          <p:cNvSpPr>
            <a:spLocks noGrp="1"/>
          </p:cNvSpPr>
          <p:nvPr>
            <p:ph type="body" sz="quarter" idx="14"/>
          </p:nvPr>
        </p:nvSpPr>
        <p:spPr>
          <a:xfrm>
            <a:off x="720000" y="1610968"/>
            <a:ext cx="7524000" cy="3636064"/>
          </a:xfrm>
        </p:spPr>
        <p:txBody>
          <a:bodyPr/>
          <a:lstStyle/>
          <a:p>
            <a:pPr algn="ctr"/>
            <a:endParaRPr lang="de-DE" sz="1800" i="1" dirty="0"/>
          </a:p>
          <a:p>
            <a:pPr algn="ctr"/>
            <a:r>
              <a:rPr lang="de-DE" sz="2000" i="1" dirty="0">
                <a:solidFill>
                  <a:srgbClr val="002060"/>
                </a:solidFill>
              </a:rPr>
              <a:t>Ist die attraktive “Multikulti-Stadt“ Berlin touristisch?</a:t>
            </a:r>
          </a:p>
          <a:p>
            <a:endParaRPr lang="de-DE" sz="1800" i="1" dirty="0"/>
          </a:p>
          <a:p>
            <a:pPr>
              <a:lnSpc>
                <a:spcPct val="100000"/>
              </a:lnSpc>
            </a:pPr>
            <a:r>
              <a:rPr lang="de-DE" sz="1800" dirty="0"/>
              <a:t>Fragestellung ist </a:t>
            </a:r>
            <a:r>
              <a:rPr lang="de-DE" sz="1800" dirty="0">
                <a:solidFill>
                  <a:srgbClr val="C00000"/>
                </a:solidFill>
              </a:rPr>
              <a:t>nicht</a:t>
            </a:r>
            <a:r>
              <a:rPr lang="de-DE" sz="1800" dirty="0"/>
              <a:t> geeignet, weil:</a:t>
            </a:r>
          </a:p>
          <a:p>
            <a:pPr marL="285750" indent="-285750">
              <a:lnSpc>
                <a:spcPct val="100000"/>
              </a:lnSpc>
              <a:buFont typeface="Arial" panose="020B0604020202020204" pitchFamily="34" charset="0"/>
              <a:buChar char="•"/>
            </a:pPr>
            <a:r>
              <a:rPr lang="de-DE" sz="1800" dirty="0"/>
              <a:t>sie mit Ja/Nein beantwortet werden kann (geschlossenes Frageformat)</a:t>
            </a:r>
          </a:p>
          <a:p>
            <a:pPr marL="285750" indent="-285750">
              <a:lnSpc>
                <a:spcPct val="100000"/>
              </a:lnSpc>
              <a:buFont typeface="Arial" panose="020B0604020202020204" pitchFamily="34" charset="0"/>
              <a:buChar char="•"/>
            </a:pPr>
            <a:r>
              <a:rPr lang="de-DE" sz="1800" dirty="0"/>
              <a:t>sie kein Problem aufwirft und somit keine Problemfrage ist</a:t>
            </a:r>
          </a:p>
          <a:p>
            <a:pPr marL="285750" indent="-285750">
              <a:lnSpc>
                <a:spcPct val="100000"/>
              </a:lnSpc>
              <a:buFont typeface="Arial" panose="020B0604020202020204" pitchFamily="34" charset="0"/>
              <a:buChar char="•"/>
            </a:pPr>
            <a:r>
              <a:rPr lang="de-DE" sz="1800" dirty="0"/>
              <a:t>die Wortwahl „attraktiv“ wertend ist</a:t>
            </a:r>
          </a:p>
          <a:p>
            <a:endParaRPr lang="de-DE" sz="1800" i="1" dirty="0"/>
          </a:p>
        </p:txBody>
      </p:sp>
    </p:spTree>
    <p:extLst>
      <p:ext uri="{BB962C8B-B14F-4D97-AF65-F5344CB8AC3E}">
        <p14:creationId xmlns:p14="http://schemas.microsoft.com/office/powerpoint/2010/main" val="263976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Übungen zur Fragestellung</a:t>
            </a:r>
          </a:p>
        </p:txBody>
      </p:sp>
      <p:sp>
        <p:nvSpPr>
          <p:cNvPr id="3" name="Foliennummernplatzhalter 2"/>
          <p:cNvSpPr>
            <a:spLocks noGrp="1"/>
          </p:cNvSpPr>
          <p:nvPr>
            <p:ph type="sldNum" sz="quarter" idx="11"/>
          </p:nvPr>
        </p:nvSpPr>
        <p:spPr/>
        <p:txBody>
          <a:bodyPr/>
          <a:lstStyle/>
          <a:p>
            <a:fld id="{30B5E4E8-4D8F-B148-B96B-8DD5FFB7AF62}" type="slidenum">
              <a:rPr lang="de-DE" smtClean="0"/>
              <a:pPr/>
              <a:t>7</a:t>
            </a:fld>
            <a:endParaRPr lang="de-DE" dirty="0"/>
          </a:p>
        </p:txBody>
      </p:sp>
      <p:sp>
        <p:nvSpPr>
          <p:cNvPr id="10" name="Textplatzhalter 4">
            <a:extLst>
              <a:ext uri="{FF2B5EF4-FFF2-40B4-BE49-F238E27FC236}">
                <a16:creationId xmlns:a16="http://schemas.microsoft.com/office/drawing/2014/main" id="{08BBB4AE-F196-5148-B7FA-DF886F7F6456}"/>
              </a:ext>
            </a:extLst>
          </p:cNvPr>
          <p:cNvSpPr>
            <a:spLocks noGrp="1"/>
          </p:cNvSpPr>
          <p:nvPr>
            <p:ph type="body" sz="quarter" idx="14"/>
          </p:nvPr>
        </p:nvSpPr>
        <p:spPr>
          <a:xfrm>
            <a:off x="539552" y="1412776"/>
            <a:ext cx="8136904" cy="3641402"/>
          </a:xfrm>
        </p:spPr>
        <p:txBody>
          <a:bodyPr/>
          <a:lstStyle/>
          <a:p>
            <a:pPr algn="ctr"/>
            <a:r>
              <a:rPr lang="de-DE" sz="2000" i="1" dirty="0">
                <a:solidFill>
                  <a:srgbClr val="002060"/>
                </a:solidFill>
              </a:rPr>
              <a:t>Sind die Anti-Terror-Maßnahmen in Berlin und Paris ausreichend und effizient?</a:t>
            </a:r>
          </a:p>
          <a:p>
            <a:pPr algn="ctr"/>
            <a:endParaRPr lang="de-DE" sz="1800" i="1" dirty="0"/>
          </a:p>
          <a:p>
            <a:pPr>
              <a:lnSpc>
                <a:spcPct val="100000"/>
              </a:lnSpc>
            </a:pPr>
            <a:r>
              <a:rPr lang="de-DE" dirty="0"/>
              <a:t>Fragestellung ist </a:t>
            </a:r>
            <a:r>
              <a:rPr lang="de-DE" dirty="0">
                <a:solidFill>
                  <a:srgbClr val="C00000"/>
                </a:solidFill>
              </a:rPr>
              <a:t>nicht</a:t>
            </a:r>
            <a:r>
              <a:rPr lang="de-DE" dirty="0"/>
              <a:t> geeignet, weil:</a:t>
            </a:r>
          </a:p>
          <a:p>
            <a:pPr marL="285750" indent="-285750">
              <a:lnSpc>
                <a:spcPct val="100000"/>
              </a:lnSpc>
              <a:buFont typeface="Arial" panose="020B0604020202020204" pitchFamily="34" charset="0"/>
              <a:buChar char="•"/>
            </a:pPr>
            <a:r>
              <a:rPr lang="de-DE" dirty="0"/>
              <a:t>die Frage kann mit Ja/ Nein beantwortet werden</a:t>
            </a:r>
          </a:p>
          <a:p>
            <a:pPr marL="285750" indent="-285750">
              <a:lnSpc>
                <a:spcPct val="100000"/>
              </a:lnSpc>
              <a:buFont typeface="Arial" panose="020B0604020202020204" pitchFamily="34" charset="0"/>
              <a:buChar char="•"/>
            </a:pPr>
            <a:r>
              <a:rPr lang="de-DE" dirty="0"/>
              <a:t>der Untersuchungsgegenstand ist nicht klar umrissen, es heißt lediglich „die Maßnahmen“</a:t>
            </a:r>
          </a:p>
          <a:p>
            <a:pPr marL="285750" indent="-285750">
              <a:lnSpc>
                <a:spcPct val="100000"/>
              </a:lnSpc>
              <a:buFont typeface="Arial" panose="020B0604020202020204" pitchFamily="34" charset="0"/>
              <a:buChar char="•"/>
            </a:pPr>
            <a:r>
              <a:rPr lang="de-DE" dirty="0"/>
              <a:t>die Bearbeitbarkeit der Fragestellung wird vermutlich aufgrund einer zu geringen Datenlage (Sicherheitspolitische Aspekte, </a:t>
            </a:r>
            <a:r>
              <a:rPr lang="de-DE" dirty="0" err="1"/>
              <a:t>mglw</a:t>
            </a:r>
            <a:r>
              <a:rPr lang="de-DE" dirty="0"/>
              <a:t>. nicht leicht zu beschaffen) und eines zu großen Umfangs (gleich zwei </a:t>
            </a:r>
            <a:r>
              <a:rPr lang="de-DE" dirty="0" err="1"/>
              <a:t>Foki</a:t>
            </a:r>
            <a:r>
              <a:rPr lang="de-DE" dirty="0"/>
              <a:t> auf zwei Städte/ Länder) nicht gegeben sein</a:t>
            </a:r>
          </a:p>
          <a:p>
            <a:pPr marL="285750" indent="-285750">
              <a:lnSpc>
                <a:spcPct val="100000"/>
              </a:lnSpc>
              <a:buFont typeface="Arial" panose="020B0604020202020204" pitchFamily="34" charset="0"/>
              <a:buChar char="•"/>
            </a:pPr>
            <a:r>
              <a:rPr lang="de-DE" dirty="0"/>
              <a:t>„Ausreichend“ und „effizient“ sind keine angemessenen Kategorien, an denen entlang man eine </a:t>
            </a:r>
            <a:r>
              <a:rPr lang="de-DE" dirty="0" err="1"/>
              <a:t>mglw</a:t>
            </a:r>
            <a:r>
              <a:rPr lang="de-DE" dirty="0"/>
              <a:t>. politikwissenschaftliche Fragestellung zufriedenstellend beantworten kann</a:t>
            </a:r>
          </a:p>
          <a:p>
            <a:endParaRPr lang="de-DE" sz="1800" i="1" dirty="0"/>
          </a:p>
        </p:txBody>
      </p:sp>
    </p:spTree>
    <p:extLst>
      <p:ext uri="{BB962C8B-B14F-4D97-AF65-F5344CB8AC3E}">
        <p14:creationId xmlns:p14="http://schemas.microsoft.com/office/powerpoint/2010/main" val="31455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Übung zur Fragestellung</a:t>
            </a:r>
          </a:p>
        </p:txBody>
      </p:sp>
      <p:sp>
        <p:nvSpPr>
          <p:cNvPr id="3" name="Foliennummernplatzhalter 2"/>
          <p:cNvSpPr>
            <a:spLocks noGrp="1"/>
          </p:cNvSpPr>
          <p:nvPr>
            <p:ph type="sldNum" sz="quarter" idx="11"/>
          </p:nvPr>
        </p:nvSpPr>
        <p:spPr/>
        <p:txBody>
          <a:bodyPr/>
          <a:lstStyle/>
          <a:p>
            <a:fld id="{30B5E4E8-4D8F-B148-B96B-8DD5FFB7AF62}" type="slidenum">
              <a:rPr lang="de-DE" smtClean="0"/>
              <a:pPr/>
              <a:t>8</a:t>
            </a:fld>
            <a:endParaRPr lang="de-DE" dirty="0"/>
          </a:p>
        </p:txBody>
      </p:sp>
      <p:sp>
        <p:nvSpPr>
          <p:cNvPr id="10" name="Textplatzhalter 4">
            <a:extLst>
              <a:ext uri="{FF2B5EF4-FFF2-40B4-BE49-F238E27FC236}">
                <a16:creationId xmlns:a16="http://schemas.microsoft.com/office/drawing/2014/main" id="{08BBB4AE-F196-5148-B7FA-DF886F7F6456}"/>
              </a:ext>
            </a:extLst>
          </p:cNvPr>
          <p:cNvSpPr>
            <a:spLocks noGrp="1"/>
          </p:cNvSpPr>
          <p:nvPr>
            <p:ph type="body" sz="quarter" idx="14"/>
          </p:nvPr>
        </p:nvSpPr>
        <p:spPr>
          <a:xfrm>
            <a:off x="863588" y="2204864"/>
            <a:ext cx="7416824" cy="3096344"/>
          </a:xfrm>
        </p:spPr>
        <p:txBody>
          <a:bodyPr/>
          <a:lstStyle/>
          <a:p>
            <a:pPr algn="ctr"/>
            <a:r>
              <a:rPr lang="de-DE" sz="2000" i="1" dirty="0">
                <a:solidFill>
                  <a:srgbClr val="002060"/>
                </a:solidFill>
              </a:rPr>
              <a:t>Welche Produkte werden von dem Konzern Nestlé betrieben?</a:t>
            </a:r>
          </a:p>
          <a:p>
            <a:endParaRPr lang="de-DE" sz="1800" i="1" dirty="0"/>
          </a:p>
          <a:p>
            <a:pPr>
              <a:lnSpc>
                <a:spcPct val="100000"/>
              </a:lnSpc>
            </a:pPr>
            <a:r>
              <a:rPr lang="de-DE" sz="1800" dirty="0"/>
              <a:t>Die Fragestellung ist </a:t>
            </a:r>
            <a:r>
              <a:rPr lang="de-DE" sz="1800" dirty="0">
                <a:solidFill>
                  <a:srgbClr val="C00000"/>
                </a:solidFill>
              </a:rPr>
              <a:t>nicht </a:t>
            </a:r>
            <a:r>
              <a:rPr lang="de-DE" sz="1800" dirty="0"/>
              <a:t>geeignet, weil:</a:t>
            </a:r>
          </a:p>
          <a:p>
            <a:pPr marL="285750" indent="-285750">
              <a:lnSpc>
                <a:spcPct val="100000"/>
              </a:lnSpc>
              <a:buFont typeface="Arial" panose="020B0604020202020204" pitchFamily="34" charset="0"/>
              <a:buChar char="•"/>
            </a:pPr>
            <a:r>
              <a:rPr lang="de-DE" sz="1800" dirty="0"/>
              <a:t>als Antwort würde eine Aufzählung der Produkte von Nestlé ausreichen </a:t>
            </a:r>
            <a:r>
              <a:rPr lang="de-DE" sz="1800" dirty="0">
                <a:sym typeface="Wingdings" pitchFamily="2" charset="2"/>
              </a:rPr>
              <a:t> damit hat die Frage kein Problempotential</a:t>
            </a:r>
            <a:endParaRPr lang="de-DE" sz="1800" dirty="0"/>
          </a:p>
          <a:p>
            <a:endParaRPr lang="de-DE" sz="1800" i="1" dirty="0"/>
          </a:p>
          <a:p>
            <a:endParaRPr lang="de-DE" sz="1800" i="1" dirty="0"/>
          </a:p>
        </p:txBody>
      </p:sp>
    </p:spTree>
    <p:extLst>
      <p:ext uri="{BB962C8B-B14F-4D97-AF65-F5344CB8AC3E}">
        <p14:creationId xmlns:p14="http://schemas.microsoft.com/office/powerpoint/2010/main" val="1966062549"/>
      </p:ext>
    </p:extLst>
  </p:cSld>
  <p:clrMapOvr>
    <a:masterClrMapping/>
  </p:clrMapOvr>
</p:sld>
</file>

<file path=ppt/theme/theme1.xml><?xml version="1.0" encoding="utf-8"?>
<a:theme xmlns:a="http://schemas.openxmlformats.org/drawingml/2006/main" name="Kante">
  <a:themeElements>
    <a:clrScheme name="HU Berlin - Professional School of Education (PSE)">
      <a:dk1>
        <a:srgbClr val="00366C"/>
      </a:dk1>
      <a:lt1>
        <a:srgbClr val="FFFFFF"/>
      </a:lt1>
      <a:dk2>
        <a:srgbClr val="00366C"/>
      </a:dk2>
      <a:lt2>
        <a:srgbClr val="FFFFFF"/>
      </a:lt2>
      <a:accent1>
        <a:srgbClr val="00376C"/>
      </a:accent1>
      <a:accent2>
        <a:srgbClr val="00572B"/>
      </a:accent2>
      <a:accent3>
        <a:srgbClr val="BDC9D3"/>
      </a:accent3>
      <a:accent4>
        <a:srgbClr val="8A0E14"/>
      </a:accent4>
      <a:accent5>
        <a:srgbClr val="BDC9D3"/>
      </a:accent5>
      <a:accent6>
        <a:srgbClr val="35742A"/>
      </a:accent6>
      <a:hlink>
        <a:srgbClr val="8A0F14"/>
      </a:hlink>
      <a:folHlink>
        <a:srgbClr val="00366C"/>
      </a:folHlink>
    </a:clrScheme>
    <a:fontScheme name="Kante">
      <a:majorFont>
        <a:latin typeface="Garamon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an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an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an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an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an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äsentation1 " id="{6BCAD981-B57D-8848-BABE-A5C619ABCBFE}" vid="{C3455DCF-2BBD-744F-9396-13D5D291B2AB}"/>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852B397-9C47-44B9-ACAA-3489C4F1AF4E}">
  <we:reference id="wa104380121" version="2.0.0.0" store="de-DE"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Kante</Template>
  <TotalTime>0</TotalTime>
  <Words>1891</Words>
  <Application>Microsoft Macintosh PowerPoint</Application>
  <PresentationFormat>Bildschirmpräsentation (4:3)</PresentationFormat>
  <Paragraphs>237</Paragraphs>
  <Slides>28</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Calibri</vt:lpstr>
      <vt:lpstr>Garamond</vt:lpstr>
      <vt:lpstr>Symbol</vt:lpstr>
      <vt:lpstr>Verdana</vt:lpstr>
      <vt:lpstr>Wingdings</vt:lpstr>
      <vt:lpstr>Kante</vt:lpstr>
      <vt:lpstr>PowerPoint-Präsentation</vt:lpstr>
      <vt:lpstr>Gliederung</vt:lpstr>
      <vt:lpstr>Theoretische Grundlagen</vt:lpstr>
      <vt:lpstr>Theoretische Grundlagen</vt:lpstr>
      <vt:lpstr>Theoretische Grundlagen</vt:lpstr>
      <vt:lpstr>Theoretische Grundlagen</vt:lpstr>
      <vt:lpstr>Übungen zur Fragestellung</vt:lpstr>
      <vt:lpstr>Übungen zur Fragestellung</vt:lpstr>
      <vt:lpstr>Übung zur Fragestellung</vt:lpstr>
      <vt:lpstr>Übung zur Fragestellung</vt:lpstr>
      <vt:lpstr> Kriterien einer guten Fragestellung </vt:lpstr>
      <vt:lpstr> Anforderungsbereiche </vt:lpstr>
      <vt:lpstr>Direkte und Indirekte Zitate</vt:lpstr>
      <vt:lpstr>Direkte Zitate</vt:lpstr>
      <vt:lpstr>Indirekte Zitate (Paraphrasen)</vt:lpstr>
      <vt:lpstr>Wie paraphrasiere ich?</vt:lpstr>
      <vt:lpstr>Exzerpieren</vt:lpstr>
      <vt:lpstr>Beispielexzerpt</vt:lpstr>
      <vt:lpstr>Literaturrecherche</vt:lpstr>
      <vt:lpstr>Literaturrecherche</vt:lpstr>
      <vt:lpstr>Literaturrecherche</vt:lpstr>
      <vt:lpstr>Literaturrecherche</vt:lpstr>
      <vt:lpstr>Literaturrecherche</vt:lpstr>
      <vt:lpstr>Literaturrecherche</vt:lpstr>
      <vt:lpstr>Literaturrecherche</vt:lpstr>
      <vt:lpstr>Hilfreiche Tipps zum wissenschaftlichen Arbeiten</vt:lpstr>
      <vt:lpstr>Literatur- und Quellenverzeichnis</vt:lpstr>
      <vt:lpstr>Literatur- und Quellenverzeichnis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Jakob Jansen</dc:creator>
  <cp:lastModifiedBy>henrie sta</cp:lastModifiedBy>
  <cp:revision>108</cp:revision>
  <cp:lastPrinted>2019-11-12T12:56:34Z</cp:lastPrinted>
  <dcterms:created xsi:type="dcterms:W3CDTF">2018-10-18T09:20:46Z</dcterms:created>
  <dcterms:modified xsi:type="dcterms:W3CDTF">2020-11-30T16:33:40Z</dcterms:modified>
</cp:coreProperties>
</file>