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9" r:id="rId1"/>
  </p:sldMasterIdLst>
  <p:notesMasterIdLst>
    <p:notesMasterId r:id="rId49"/>
  </p:notesMasterIdLst>
  <p:handoutMasterIdLst>
    <p:handoutMasterId r:id="rId50"/>
  </p:handoutMasterIdLst>
  <p:sldIdLst>
    <p:sldId id="299" r:id="rId2"/>
    <p:sldId id="266" r:id="rId3"/>
    <p:sldId id="385" r:id="rId4"/>
    <p:sldId id="386" r:id="rId5"/>
    <p:sldId id="380" r:id="rId6"/>
    <p:sldId id="341" r:id="rId7"/>
    <p:sldId id="343" r:id="rId8"/>
    <p:sldId id="369" r:id="rId9"/>
    <p:sldId id="387" r:id="rId10"/>
    <p:sldId id="388" r:id="rId11"/>
    <p:sldId id="344" r:id="rId12"/>
    <p:sldId id="389" r:id="rId13"/>
    <p:sldId id="390" r:id="rId14"/>
    <p:sldId id="395" r:id="rId15"/>
    <p:sldId id="397" r:id="rId16"/>
    <p:sldId id="378" r:id="rId17"/>
    <p:sldId id="370" r:id="rId18"/>
    <p:sldId id="371" r:id="rId19"/>
    <p:sldId id="372" r:id="rId20"/>
    <p:sldId id="381" r:id="rId21"/>
    <p:sldId id="383" r:id="rId22"/>
    <p:sldId id="408" r:id="rId23"/>
    <p:sldId id="384" r:id="rId24"/>
    <p:sldId id="359" r:id="rId25"/>
    <p:sldId id="402" r:id="rId26"/>
    <p:sldId id="392" r:id="rId27"/>
    <p:sldId id="332" r:id="rId28"/>
    <p:sldId id="403" r:id="rId29"/>
    <p:sldId id="404" r:id="rId30"/>
    <p:sldId id="401" r:id="rId31"/>
    <p:sldId id="391" r:id="rId32"/>
    <p:sldId id="333" r:id="rId33"/>
    <p:sldId id="256" r:id="rId34"/>
    <p:sldId id="334" r:id="rId35"/>
    <p:sldId id="336" r:id="rId36"/>
    <p:sldId id="405" r:id="rId37"/>
    <p:sldId id="376" r:id="rId38"/>
    <p:sldId id="407" r:id="rId39"/>
    <p:sldId id="377" r:id="rId40"/>
    <p:sldId id="318" r:id="rId41"/>
    <p:sldId id="319" r:id="rId42"/>
    <p:sldId id="393" r:id="rId43"/>
    <p:sldId id="394" r:id="rId44"/>
    <p:sldId id="320" r:id="rId45"/>
    <p:sldId id="272" r:id="rId46"/>
    <p:sldId id="398" r:id="rId47"/>
    <p:sldId id="400" r:id="rId48"/>
  </p:sldIdLst>
  <p:sldSz cx="9144000" cy="6858000" type="screen4x3"/>
  <p:notesSz cx="9926638" cy="679767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99">
          <p15:clr>
            <a:srgbClr val="A4A3A4"/>
          </p15:clr>
        </p15:guide>
        <p15:guide id="2" pos="34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B" initials="C" lastIdx="6" clrIdx="0"/>
  <p:cmAuthor id="1" name="profilinstaller" initials="p" lastIdx="4" clrIdx="1"/>
  <p:cmAuthor id="2" name="Jakob Jansen" initials="JJ" lastIdx="4" clrIdx="2">
    <p:extLst>
      <p:ext uri="{19B8F6BF-5375-455C-9EA6-DF929625EA0E}">
        <p15:presenceInfo xmlns:p15="http://schemas.microsoft.com/office/powerpoint/2012/main" userId="54ba2e3e50badb19" providerId="Windows Live"/>
      </p:ext>
    </p:extLst>
  </p:cmAuthor>
  <p:cmAuthor id="3" name="Marie Klein" initials="MK" lastIdx="1" clrIdx="3">
    <p:extLst>
      <p:ext uri="{19B8F6BF-5375-455C-9EA6-DF929625EA0E}">
        <p15:presenceInfo xmlns:p15="http://schemas.microsoft.com/office/powerpoint/2012/main" userId="278999544cc04de7" providerId="Windows Live"/>
      </p:ext>
    </p:extLst>
  </p:cmAuthor>
  <p:cmAuthor id="4" name="Tobias Fischer" initials="TF" lastIdx="9" clrIdx="4">
    <p:extLst>
      <p:ext uri="{19B8F6BF-5375-455C-9EA6-DF929625EA0E}">
        <p15:presenceInfo xmlns:p15="http://schemas.microsoft.com/office/powerpoint/2012/main" userId="S-1-5-21-1332750058-1079188276-1062216707-106787" providerId="AD"/>
      </p:ext>
    </p:extLst>
  </p:cmAuthor>
  <p:cmAuthor id="5" name="ert" initials="e" lastIdx="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C"/>
    <a:srgbClr val="000000"/>
    <a:srgbClr val="E1F4FF"/>
    <a:srgbClr val="D1E9FF"/>
    <a:srgbClr val="FFCA61"/>
    <a:srgbClr val="FFDC97"/>
    <a:srgbClr val="FFFFCC"/>
    <a:srgbClr val="BDCAD3"/>
    <a:srgbClr val="8A0F14"/>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87" autoAdjust="0"/>
    <p:restoredTop sz="92403" autoAdjust="0"/>
  </p:normalViewPr>
  <p:slideViewPr>
    <p:cSldViewPr>
      <p:cViewPr varScale="1">
        <p:scale>
          <a:sx n="65" d="100"/>
          <a:sy n="65" d="100"/>
        </p:scale>
        <p:origin x="1788" y="72"/>
      </p:cViewPr>
      <p:guideLst>
        <p:guide orient="horz" pos="799"/>
        <p:guide pos="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620" y="0"/>
      </p:cViewPr>
      <p:guideLst>
        <p:guide orient="horz" pos="2141"/>
        <p:guide pos="31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09-13T14:24:28.100" idx="6">
    <p:pos x="10" y="10"/>
    <p:text>Schlussfolgerung wäre: SuS könnten demnach davon ausgehen, dass genehmigtes Thema realisiert werden kann. Daraus ergibt sich die Notwendigkeit einer vorherigen Überprüfung durch die genehmigende Lehrkraft und Schulleitung.</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FB9F0-00B3-4F92-A7ED-F7F0AE05D6C7}" type="doc">
      <dgm:prSet loTypeId="urn:microsoft.com/office/officeart/2005/8/layout/radial6" loCatId="cycle" qsTypeId="urn:microsoft.com/office/officeart/2005/8/quickstyle/simple1" qsCatId="simple" csTypeId="urn:microsoft.com/office/officeart/2005/8/colors/accent1_4" csCatId="accent1" phldr="1"/>
      <dgm:spPr/>
      <dgm:t>
        <a:bodyPr/>
        <a:lstStyle/>
        <a:p>
          <a:endParaRPr lang="de-DE"/>
        </a:p>
      </dgm:t>
    </dgm:pt>
    <dgm:pt modelId="{22A5D68B-070F-41A1-BA23-F155C27F929B}">
      <dgm:prSet phldrT="[Text]"/>
      <dgm:spPr/>
      <dgm:t>
        <a:bodyPr/>
        <a:lstStyle/>
        <a:p>
          <a:r>
            <a:rPr lang="de-DE" dirty="0"/>
            <a:t>Exposé</a:t>
          </a:r>
        </a:p>
      </dgm:t>
    </dgm:pt>
    <dgm:pt modelId="{3C6DEE53-B928-4389-AAA8-DEA610C02363}" type="parTrans" cxnId="{33AC916F-A709-486F-AE0B-7AE800B07849}">
      <dgm:prSet/>
      <dgm:spPr/>
      <dgm:t>
        <a:bodyPr/>
        <a:lstStyle/>
        <a:p>
          <a:endParaRPr lang="de-DE"/>
        </a:p>
      </dgm:t>
    </dgm:pt>
    <dgm:pt modelId="{86ACFDA3-BD3F-4E38-936E-9A08DCD9C34F}" type="sibTrans" cxnId="{33AC916F-A709-486F-AE0B-7AE800B07849}">
      <dgm:prSet/>
      <dgm:spPr/>
      <dgm:t>
        <a:bodyPr/>
        <a:lstStyle/>
        <a:p>
          <a:endParaRPr lang="de-DE"/>
        </a:p>
      </dgm:t>
    </dgm:pt>
    <dgm:pt modelId="{FDC2E751-C385-4E17-80B6-E1AF6C8310F2}">
      <dgm:prSet phldrT="[Text]" custT="1"/>
      <dgm:spPr/>
      <dgm:t>
        <a:bodyPr/>
        <a:lstStyle/>
        <a:p>
          <a:r>
            <a:rPr lang="de-DE" sz="1200" dirty="0"/>
            <a:t>Motive der Themen-wahl</a:t>
          </a:r>
        </a:p>
      </dgm:t>
    </dgm:pt>
    <dgm:pt modelId="{B9050B07-E932-4890-975A-A83493095A06}" type="parTrans" cxnId="{C26D0D49-ACFA-483F-845A-46103769005F}">
      <dgm:prSet/>
      <dgm:spPr/>
      <dgm:t>
        <a:bodyPr/>
        <a:lstStyle/>
        <a:p>
          <a:endParaRPr lang="de-DE"/>
        </a:p>
      </dgm:t>
    </dgm:pt>
    <dgm:pt modelId="{F68324C8-683B-4958-BE72-C8558CEC75D0}" type="sibTrans" cxnId="{C26D0D49-ACFA-483F-845A-46103769005F}">
      <dgm:prSet/>
      <dgm:spPr/>
      <dgm:t>
        <a:bodyPr/>
        <a:lstStyle/>
        <a:p>
          <a:endParaRPr lang="de-DE"/>
        </a:p>
      </dgm:t>
    </dgm:pt>
    <dgm:pt modelId="{A9FAB3C6-CA06-40F3-A8A1-8D78C9CF159F}">
      <dgm:prSet phldrT="[Text]" custT="1"/>
      <dgm:spPr/>
      <dgm:t>
        <a:bodyPr/>
        <a:lstStyle/>
        <a:p>
          <a:r>
            <a:rPr lang="de-DE" sz="1000" dirty="0"/>
            <a:t>Planung und Entwicklung des Arbeits-prozesses</a:t>
          </a:r>
        </a:p>
      </dgm:t>
    </dgm:pt>
    <dgm:pt modelId="{C56CDDB6-55B0-499B-A1F5-4EDF04C51256}" type="parTrans" cxnId="{D9C9C2EE-F9EE-48E7-B96B-455CDBFEB20D}">
      <dgm:prSet/>
      <dgm:spPr/>
      <dgm:t>
        <a:bodyPr/>
        <a:lstStyle/>
        <a:p>
          <a:endParaRPr lang="de-DE"/>
        </a:p>
      </dgm:t>
    </dgm:pt>
    <dgm:pt modelId="{E087DD23-893F-4A4C-99AB-B7E2FC4D1E3C}" type="sibTrans" cxnId="{D9C9C2EE-F9EE-48E7-B96B-455CDBFEB20D}">
      <dgm:prSet/>
      <dgm:spPr/>
      <dgm:t>
        <a:bodyPr/>
        <a:lstStyle/>
        <a:p>
          <a:endParaRPr lang="de-DE"/>
        </a:p>
      </dgm:t>
    </dgm:pt>
    <dgm:pt modelId="{FFEC4895-02ED-468F-85DE-6C72D00D4575}">
      <dgm:prSet phldrT="[Text]" custT="1"/>
      <dgm:spPr/>
      <dgm:t>
        <a:bodyPr/>
        <a:lstStyle/>
        <a:p>
          <a:r>
            <a:rPr lang="de-DE" sz="1200" dirty="0"/>
            <a:t>angestrebte Ergebnisse</a:t>
          </a:r>
        </a:p>
      </dgm:t>
    </dgm:pt>
    <dgm:pt modelId="{1A0AF6BD-A179-4422-8F34-BC3526E6E860}" type="parTrans" cxnId="{65254ECB-7860-4A7B-BEAF-42999E9E372A}">
      <dgm:prSet/>
      <dgm:spPr/>
      <dgm:t>
        <a:bodyPr/>
        <a:lstStyle/>
        <a:p>
          <a:endParaRPr lang="de-DE"/>
        </a:p>
      </dgm:t>
    </dgm:pt>
    <dgm:pt modelId="{42AC7B07-0965-4708-A5C5-89D6E220F6D5}" type="sibTrans" cxnId="{65254ECB-7860-4A7B-BEAF-42999E9E372A}">
      <dgm:prSet/>
      <dgm:spPr/>
      <dgm:t>
        <a:bodyPr/>
        <a:lstStyle/>
        <a:p>
          <a:endParaRPr lang="de-DE"/>
        </a:p>
      </dgm:t>
    </dgm:pt>
    <dgm:pt modelId="{5149D19C-C412-4DB8-9131-CC109D28F1DD}">
      <dgm:prSet phldrT="[Text]"/>
      <dgm:spPr/>
      <dgm:t>
        <a:bodyPr/>
        <a:lstStyle/>
        <a:p>
          <a:r>
            <a:rPr lang="de-DE" dirty="0"/>
            <a:t>Fachliche </a:t>
          </a:r>
          <a:r>
            <a:rPr lang="de-DE" b="1" dirty="0"/>
            <a:t>und/oder </a:t>
          </a:r>
          <a:r>
            <a:rPr lang="de-DE" dirty="0"/>
            <a:t>methodische Überlegungen</a:t>
          </a:r>
        </a:p>
      </dgm:t>
    </dgm:pt>
    <dgm:pt modelId="{ED95CB10-788B-4D6C-A779-31AFE8B0AF9F}" type="parTrans" cxnId="{7CF4D696-11D2-48AD-BE6C-591635F3BBBA}">
      <dgm:prSet/>
      <dgm:spPr/>
      <dgm:t>
        <a:bodyPr/>
        <a:lstStyle/>
        <a:p>
          <a:endParaRPr lang="de-DE"/>
        </a:p>
      </dgm:t>
    </dgm:pt>
    <dgm:pt modelId="{A7698A49-71AE-4016-80BD-51D82251A178}" type="sibTrans" cxnId="{7CF4D696-11D2-48AD-BE6C-591635F3BBBA}">
      <dgm:prSet/>
      <dgm:spPr/>
      <dgm:t>
        <a:bodyPr/>
        <a:lstStyle/>
        <a:p>
          <a:endParaRPr lang="de-DE"/>
        </a:p>
      </dgm:t>
    </dgm:pt>
    <dgm:pt modelId="{068E5FB2-14F9-4BDF-9174-2953ADF9E8D1}" type="pres">
      <dgm:prSet presAssocID="{067FB9F0-00B3-4F92-A7ED-F7F0AE05D6C7}" presName="Name0" presStyleCnt="0">
        <dgm:presLayoutVars>
          <dgm:chMax val="1"/>
          <dgm:dir/>
          <dgm:animLvl val="ctr"/>
          <dgm:resizeHandles val="exact"/>
        </dgm:presLayoutVars>
      </dgm:prSet>
      <dgm:spPr/>
      <dgm:t>
        <a:bodyPr/>
        <a:lstStyle/>
        <a:p>
          <a:endParaRPr lang="de-DE"/>
        </a:p>
      </dgm:t>
    </dgm:pt>
    <dgm:pt modelId="{84848913-8A27-4F20-B62C-8C0DEE46CFD1}" type="pres">
      <dgm:prSet presAssocID="{22A5D68B-070F-41A1-BA23-F155C27F929B}" presName="centerShape" presStyleLbl="node0" presStyleIdx="0" presStyleCnt="1"/>
      <dgm:spPr/>
      <dgm:t>
        <a:bodyPr/>
        <a:lstStyle/>
        <a:p>
          <a:endParaRPr lang="de-DE"/>
        </a:p>
      </dgm:t>
    </dgm:pt>
    <dgm:pt modelId="{F6A58E38-34B8-45A0-9C63-C5E7C7CB8610}" type="pres">
      <dgm:prSet presAssocID="{FDC2E751-C385-4E17-80B6-E1AF6C8310F2}" presName="node" presStyleLbl="node1" presStyleIdx="0" presStyleCnt="4" custScaleX="109667" custScaleY="100254">
        <dgm:presLayoutVars>
          <dgm:bulletEnabled val="1"/>
        </dgm:presLayoutVars>
      </dgm:prSet>
      <dgm:spPr/>
      <dgm:t>
        <a:bodyPr/>
        <a:lstStyle/>
        <a:p>
          <a:endParaRPr lang="de-DE"/>
        </a:p>
      </dgm:t>
    </dgm:pt>
    <dgm:pt modelId="{812FD601-1E79-48B8-8276-68D03ADD9488}" type="pres">
      <dgm:prSet presAssocID="{FDC2E751-C385-4E17-80B6-E1AF6C8310F2}" presName="dummy" presStyleCnt="0"/>
      <dgm:spPr/>
    </dgm:pt>
    <dgm:pt modelId="{28B1EACB-6754-428B-BC60-3D046363D0DB}" type="pres">
      <dgm:prSet presAssocID="{F68324C8-683B-4958-BE72-C8558CEC75D0}" presName="sibTrans" presStyleLbl="sibTrans2D1" presStyleIdx="0" presStyleCnt="4"/>
      <dgm:spPr/>
      <dgm:t>
        <a:bodyPr/>
        <a:lstStyle/>
        <a:p>
          <a:endParaRPr lang="de-DE"/>
        </a:p>
      </dgm:t>
    </dgm:pt>
    <dgm:pt modelId="{D4B26441-221F-4942-853A-19D3BFF74433}" type="pres">
      <dgm:prSet presAssocID="{A9FAB3C6-CA06-40F3-A8A1-8D78C9CF159F}" presName="node" presStyleLbl="node1" presStyleIdx="1" presStyleCnt="4">
        <dgm:presLayoutVars>
          <dgm:bulletEnabled val="1"/>
        </dgm:presLayoutVars>
      </dgm:prSet>
      <dgm:spPr/>
      <dgm:t>
        <a:bodyPr/>
        <a:lstStyle/>
        <a:p>
          <a:endParaRPr lang="de-DE"/>
        </a:p>
      </dgm:t>
    </dgm:pt>
    <dgm:pt modelId="{36AAC834-64F7-4801-899B-18123C8C44E1}" type="pres">
      <dgm:prSet presAssocID="{A9FAB3C6-CA06-40F3-A8A1-8D78C9CF159F}" presName="dummy" presStyleCnt="0"/>
      <dgm:spPr/>
    </dgm:pt>
    <dgm:pt modelId="{46F1E59A-AB17-4CA9-A275-4A343C1B7302}" type="pres">
      <dgm:prSet presAssocID="{E087DD23-893F-4A4C-99AB-B7E2FC4D1E3C}" presName="sibTrans" presStyleLbl="sibTrans2D1" presStyleIdx="1" presStyleCnt="4"/>
      <dgm:spPr/>
      <dgm:t>
        <a:bodyPr/>
        <a:lstStyle/>
        <a:p>
          <a:endParaRPr lang="de-DE"/>
        </a:p>
      </dgm:t>
    </dgm:pt>
    <dgm:pt modelId="{31E3E599-8973-4029-AB18-948C437BF7E9}" type="pres">
      <dgm:prSet presAssocID="{FFEC4895-02ED-468F-85DE-6C72D00D4575}" presName="node" presStyleLbl="node1" presStyleIdx="2" presStyleCnt="4" custScaleX="123962">
        <dgm:presLayoutVars>
          <dgm:bulletEnabled val="1"/>
        </dgm:presLayoutVars>
      </dgm:prSet>
      <dgm:spPr/>
      <dgm:t>
        <a:bodyPr/>
        <a:lstStyle/>
        <a:p>
          <a:endParaRPr lang="de-DE"/>
        </a:p>
      </dgm:t>
    </dgm:pt>
    <dgm:pt modelId="{ABDCED0F-4CE7-44BA-BE9E-90D98169AFD6}" type="pres">
      <dgm:prSet presAssocID="{FFEC4895-02ED-468F-85DE-6C72D00D4575}" presName="dummy" presStyleCnt="0"/>
      <dgm:spPr/>
    </dgm:pt>
    <dgm:pt modelId="{AAA5CED3-93B0-44E4-91CE-C954416194E0}" type="pres">
      <dgm:prSet presAssocID="{42AC7B07-0965-4708-A5C5-89D6E220F6D5}" presName="sibTrans" presStyleLbl="sibTrans2D1" presStyleIdx="2" presStyleCnt="4"/>
      <dgm:spPr/>
      <dgm:t>
        <a:bodyPr/>
        <a:lstStyle/>
        <a:p>
          <a:endParaRPr lang="de-DE"/>
        </a:p>
      </dgm:t>
    </dgm:pt>
    <dgm:pt modelId="{5C587C92-E91A-40BC-9CCE-AD40ECCA5CB2}" type="pres">
      <dgm:prSet presAssocID="{5149D19C-C412-4DB8-9131-CC109D28F1DD}" presName="node" presStyleLbl="node1" presStyleIdx="3" presStyleCnt="4" custScaleX="126797" custScaleY="122397">
        <dgm:presLayoutVars>
          <dgm:bulletEnabled val="1"/>
        </dgm:presLayoutVars>
      </dgm:prSet>
      <dgm:spPr/>
      <dgm:t>
        <a:bodyPr/>
        <a:lstStyle/>
        <a:p>
          <a:endParaRPr lang="de-DE"/>
        </a:p>
      </dgm:t>
    </dgm:pt>
    <dgm:pt modelId="{52A27083-42CC-4ED2-83E3-68CBC97F43F3}" type="pres">
      <dgm:prSet presAssocID="{5149D19C-C412-4DB8-9131-CC109D28F1DD}" presName="dummy" presStyleCnt="0"/>
      <dgm:spPr/>
    </dgm:pt>
    <dgm:pt modelId="{2037DD16-35C2-4249-9D87-E38B3BC36FC0}" type="pres">
      <dgm:prSet presAssocID="{A7698A49-71AE-4016-80BD-51D82251A178}" presName="sibTrans" presStyleLbl="sibTrans2D1" presStyleIdx="3" presStyleCnt="4"/>
      <dgm:spPr/>
      <dgm:t>
        <a:bodyPr/>
        <a:lstStyle/>
        <a:p>
          <a:endParaRPr lang="de-DE"/>
        </a:p>
      </dgm:t>
    </dgm:pt>
  </dgm:ptLst>
  <dgm:cxnLst>
    <dgm:cxn modelId="{C26D0D49-ACFA-483F-845A-46103769005F}" srcId="{22A5D68B-070F-41A1-BA23-F155C27F929B}" destId="{FDC2E751-C385-4E17-80B6-E1AF6C8310F2}" srcOrd="0" destOrd="0" parTransId="{B9050B07-E932-4890-975A-A83493095A06}" sibTransId="{F68324C8-683B-4958-BE72-C8558CEC75D0}"/>
    <dgm:cxn modelId="{7CF4D696-11D2-48AD-BE6C-591635F3BBBA}" srcId="{22A5D68B-070F-41A1-BA23-F155C27F929B}" destId="{5149D19C-C412-4DB8-9131-CC109D28F1DD}" srcOrd="3" destOrd="0" parTransId="{ED95CB10-788B-4D6C-A779-31AFE8B0AF9F}" sibTransId="{A7698A49-71AE-4016-80BD-51D82251A178}"/>
    <dgm:cxn modelId="{C80AF34C-B582-4FFD-A74C-547E39E3CA52}" type="presOf" srcId="{5149D19C-C412-4DB8-9131-CC109D28F1DD}" destId="{5C587C92-E91A-40BC-9CCE-AD40ECCA5CB2}" srcOrd="0" destOrd="0" presId="urn:microsoft.com/office/officeart/2005/8/layout/radial6"/>
    <dgm:cxn modelId="{BC704861-1903-4778-99E7-5595F38A00E5}" type="presOf" srcId="{22A5D68B-070F-41A1-BA23-F155C27F929B}" destId="{84848913-8A27-4F20-B62C-8C0DEE46CFD1}" srcOrd="0" destOrd="0" presId="urn:microsoft.com/office/officeart/2005/8/layout/radial6"/>
    <dgm:cxn modelId="{33AC916F-A709-486F-AE0B-7AE800B07849}" srcId="{067FB9F0-00B3-4F92-A7ED-F7F0AE05D6C7}" destId="{22A5D68B-070F-41A1-BA23-F155C27F929B}" srcOrd="0" destOrd="0" parTransId="{3C6DEE53-B928-4389-AAA8-DEA610C02363}" sibTransId="{86ACFDA3-BD3F-4E38-936E-9A08DCD9C34F}"/>
    <dgm:cxn modelId="{B2D397FE-20D4-4504-B4A6-C1F36C44CC2F}" type="presOf" srcId="{A7698A49-71AE-4016-80BD-51D82251A178}" destId="{2037DD16-35C2-4249-9D87-E38B3BC36FC0}" srcOrd="0" destOrd="0" presId="urn:microsoft.com/office/officeart/2005/8/layout/radial6"/>
    <dgm:cxn modelId="{2AA03F62-E7BE-47A9-A611-4C1459CC7BF3}" type="presOf" srcId="{A9FAB3C6-CA06-40F3-A8A1-8D78C9CF159F}" destId="{D4B26441-221F-4942-853A-19D3BFF74433}" srcOrd="0" destOrd="0" presId="urn:microsoft.com/office/officeart/2005/8/layout/radial6"/>
    <dgm:cxn modelId="{5ED38D7A-BDBD-4661-A216-BA8094A73935}" type="presOf" srcId="{FFEC4895-02ED-468F-85DE-6C72D00D4575}" destId="{31E3E599-8973-4029-AB18-948C437BF7E9}" srcOrd="0" destOrd="0" presId="urn:microsoft.com/office/officeart/2005/8/layout/radial6"/>
    <dgm:cxn modelId="{6E5FEEE0-896B-4895-BCD0-79F20D9FD254}" type="presOf" srcId="{42AC7B07-0965-4708-A5C5-89D6E220F6D5}" destId="{AAA5CED3-93B0-44E4-91CE-C954416194E0}" srcOrd="0" destOrd="0" presId="urn:microsoft.com/office/officeart/2005/8/layout/radial6"/>
    <dgm:cxn modelId="{4F2D015E-E21B-4D39-80CC-DD66B02C4FEF}" type="presOf" srcId="{FDC2E751-C385-4E17-80B6-E1AF6C8310F2}" destId="{F6A58E38-34B8-45A0-9C63-C5E7C7CB8610}" srcOrd="0" destOrd="0" presId="urn:microsoft.com/office/officeart/2005/8/layout/radial6"/>
    <dgm:cxn modelId="{20068D46-DC07-4F84-A940-D24F55F1A62A}" type="presOf" srcId="{E087DD23-893F-4A4C-99AB-B7E2FC4D1E3C}" destId="{46F1E59A-AB17-4CA9-A275-4A343C1B7302}" srcOrd="0" destOrd="0" presId="urn:microsoft.com/office/officeart/2005/8/layout/radial6"/>
    <dgm:cxn modelId="{65254ECB-7860-4A7B-BEAF-42999E9E372A}" srcId="{22A5D68B-070F-41A1-BA23-F155C27F929B}" destId="{FFEC4895-02ED-468F-85DE-6C72D00D4575}" srcOrd="2" destOrd="0" parTransId="{1A0AF6BD-A179-4422-8F34-BC3526E6E860}" sibTransId="{42AC7B07-0965-4708-A5C5-89D6E220F6D5}"/>
    <dgm:cxn modelId="{92D1B2D0-4C21-4F66-AD59-FD02F8FC4229}" type="presOf" srcId="{067FB9F0-00B3-4F92-A7ED-F7F0AE05D6C7}" destId="{068E5FB2-14F9-4BDF-9174-2953ADF9E8D1}" srcOrd="0" destOrd="0" presId="urn:microsoft.com/office/officeart/2005/8/layout/radial6"/>
    <dgm:cxn modelId="{D9C9C2EE-F9EE-48E7-B96B-455CDBFEB20D}" srcId="{22A5D68B-070F-41A1-BA23-F155C27F929B}" destId="{A9FAB3C6-CA06-40F3-A8A1-8D78C9CF159F}" srcOrd="1" destOrd="0" parTransId="{C56CDDB6-55B0-499B-A1F5-4EDF04C51256}" sibTransId="{E087DD23-893F-4A4C-99AB-B7E2FC4D1E3C}"/>
    <dgm:cxn modelId="{DE77F875-FA03-4A45-890A-E071560D5C9F}" type="presOf" srcId="{F68324C8-683B-4958-BE72-C8558CEC75D0}" destId="{28B1EACB-6754-428B-BC60-3D046363D0DB}" srcOrd="0" destOrd="0" presId="urn:microsoft.com/office/officeart/2005/8/layout/radial6"/>
    <dgm:cxn modelId="{EA325DA9-0A87-42D8-8329-11FC38B916FD}" type="presParOf" srcId="{068E5FB2-14F9-4BDF-9174-2953ADF9E8D1}" destId="{84848913-8A27-4F20-B62C-8C0DEE46CFD1}" srcOrd="0" destOrd="0" presId="urn:microsoft.com/office/officeart/2005/8/layout/radial6"/>
    <dgm:cxn modelId="{50460882-3DBF-494C-9837-6ABAC543BA3F}" type="presParOf" srcId="{068E5FB2-14F9-4BDF-9174-2953ADF9E8D1}" destId="{F6A58E38-34B8-45A0-9C63-C5E7C7CB8610}" srcOrd="1" destOrd="0" presId="urn:microsoft.com/office/officeart/2005/8/layout/radial6"/>
    <dgm:cxn modelId="{6BD7E62F-24E3-4EB9-B2DB-76B51DD29BDA}" type="presParOf" srcId="{068E5FB2-14F9-4BDF-9174-2953ADF9E8D1}" destId="{812FD601-1E79-48B8-8276-68D03ADD9488}" srcOrd="2" destOrd="0" presId="urn:microsoft.com/office/officeart/2005/8/layout/radial6"/>
    <dgm:cxn modelId="{6B21B1D0-5FB7-490E-AEC0-084B92E62744}" type="presParOf" srcId="{068E5FB2-14F9-4BDF-9174-2953ADF9E8D1}" destId="{28B1EACB-6754-428B-BC60-3D046363D0DB}" srcOrd="3" destOrd="0" presId="urn:microsoft.com/office/officeart/2005/8/layout/radial6"/>
    <dgm:cxn modelId="{DEC4452A-15F4-48FB-8D76-D3047AE17C9F}" type="presParOf" srcId="{068E5FB2-14F9-4BDF-9174-2953ADF9E8D1}" destId="{D4B26441-221F-4942-853A-19D3BFF74433}" srcOrd="4" destOrd="0" presId="urn:microsoft.com/office/officeart/2005/8/layout/radial6"/>
    <dgm:cxn modelId="{1E4DECF4-46BD-4236-BC47-87D286BA4002}" type="presParOf" srcId="{068E5FB2-14F9-4BDF-9174-2953ADF9E8D1}" destId="{36AAC834-64F7-4801-899B-18123C8C44E1}" srcOrd="5" destOrd="0" presId="urn:microsoft.com/office/officeart/2005/8/layout/radial6"/>
    <dgm:cxn modelId="{16B9C415-27D5-4434-95BE-881B55963678}" type="presParOf" srcId="{068E5FB2-14F9-4BDF-9174-2953ADF9E8D1}" destId="{46F1E59A-AB17-4CA9-A275-4A343C1B7302}" srcOrd="6" destOrd="0" presId="urn:microsoft.com/office/officeart/2005/8/layout/radial6"/>
    <dgm:cxn modelId="{33578FE7-F9E7-492A-B181-66D569B6ABE8}" type="presParOf" srcId="{068E5FB2-14F9-4BDF-9174-2953ADF9E8D1}" destId="{31E3E599-8973-4029-AB18-948C437BF7E9}" srcOrd="7" destOrd="0" presId="urn:microsoft.com/office/officeart/2005/8/layout/radial6"/>
    <dgm:cxn modelId="{3D26DEE9-ECEF-40ED-A96D-D158F5DB9F9D}" type="presParOf" srcId="{068E5FB2-14F9-4BDF-9174-2953ADF9E8D1}" destId="{ABDCED0F-4CE7-44BA-BE9E-90D98169AFD6}" srcOrd="8" destOrd="0" presId="urn:microsoft.com/office/officeart/2005/8/layout/radial6"/>
    <dgm:cxn modelId="{B14E02CD-67E4-45B7-89BC-A33F234FBC0F}" type="presParOf" srcId="{068E5FB2-14F9-4BDF-9174-2953ADF9E8D1}" destId="{AAA5CED3-93B0-44E4-91CE-C954416194E0}" srcOrd="9" destOrd="0" presId="urn:microsoft.com/office/officeart/2005/8/layout/radial6"/>
    <dgm:cxn modelId="{8906BB55-29F0-457D-A666-16A0DD4E4701}" type="presParOf" srcId="{068E5FB2-14F9-4BDF-9174-2953ADF9E8D1}" destId="{5C587C92-E91A-40BC-9CCE-AD40ECCA5CB2}" srcOrd="10" destOrd="0" presId="urn:microsoft.com/office/officeart/2005/8/layout/radial6"/>
    <dgm:cxn modelId="{BDE671FB-A461-4290-8B1A-8DC95D41A35C}" type="presParOf" srcId="{068E5FB2-14F9-4BDF-9174-2953ADF9E8D1}" destId="{52A27083-42CC-4ED2-83E3-68CBC97F43F3}" srcOrd="11" destOrd="0" presId="urn:microsoft.com/office/officeart/2005/8/layout/radial6"/>
    <dgm:cxn modelId="{CC2D919D-8343-46B4-AAD3-50C1F898CAA1}" type="presParOf" srcId="{068E5FB2-14F9-4BDF-9174-2953ADF9E8D1}" destId="{2037DD16-35C2-4249-9D87-E38B3BC36FC0}"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4" y="6456613"/>
            <a:ext cx="4301543" cy="339883"/>
          </a:xfrm>
          <a:prstGeom prst="rect">
            <a:avLst/>
          </a:prstGeom>
        </p:spPr>
        <p:txBody>
          <a:bodyPr vert="horz" lIns="95524" tIns="47763" rIns="95524" bIns="47763" rtlCol="0" anchor="b"/>
          <a:lstStyle>
            <a:lvl1pPr algn="l">
              <a:defRPr sz="1400"/>
            </a:lvl1pPr>
          </a:lstStyle>
          <a:p>
            <a:pPr>
              <a:defRPr/>
            </a:pPr>
            <a:endParaRPr lang="de-DE"/>
          </a:p>
        </p:txBody>
      </p:sp>
    </p:spTree>
    <p:extLst>
      <p:ext uri="{BB962C8B-B14F-4D97-AF65-F5344CB8AC3E}">
        <p14:creationId xmlns:p14="http://schemas.microsoft.com/office/powerpoint/2010/main" val="3844409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2"/>
            <a:ext cx="4301543" cy="339883"/>
          </a:xfrm>
          <a:prstGeom prst="rect">
            <a:avLst/>
          </a:prstGeom>
        </p:spPr>
        <p:txBody>
          <a:bodyPr vert="horz" lIns="95524" tIns="47763" rIns="95524" bIns="47763" rtlCol="0"/>
          <a:lstStyle>
            <a:lvl1pPr algn="l">
              <a:defRPr sz="1400"/>
            </a:lvl1pPr>
          </a:lstStyle>
          <a:p>
            <a:pPr>
              <a:defRPr/>
            </a:pPr>
            <a:endParaRPr lang="de-DE"/>
          </a:p>
        </p:txBody>
      </p:sp>
      <p:sp>
        <p:nvSpPr>
          <p:cNvPr id="3" name="Datumsplatzhalter 2"/>
          <p:cNvSpPr>
            <a:spLocks noGrp="1"/>
          </p:cNvSpPr>
          <p:nvPr>
            <p:ph type="dt" idx="1"/>
          </p:nvPr>
        </p:nvSpPr>
        <p:spPr>
          <a:xfrm>
            <a:off x="5622800" y="2"/>
            <a:ext cx="4301543" cy="339883"/>
          </a:xfrm>
          <a:prstGeom prst="rect">
            <a:avLst/>
          </a:prstGeom>
        </p:spPr>
        <p:txBody>
          <a:bodyPr vert="horz" lIns="95524" tIns="47763" rIns="95524" bIns="47763" rtlCol="0"/>
          <a:lstStyle>
            <a:lvl1pPr algn="r">
              <a:defRPr sz="1400"/>
            </a:lvl1pPr>
          </a:lstStyle>
          <a:p>
            <a:pPr>
              <a:defRPr/>
            </a:pPr>
            <a:fld id="{C7EE03BA-FD3F-4265-BFA8-FBCDCB8AE10D}" type="datetimeFigureOut">
              <a:rPr lang="de-DE"/>
              <a:pPr>
                <a:defRPr/>
              </a:pPr>
              <a:t>07.12.2020</a:t>
            </a:fld>
            <a:endParaRPr lang="de-DE"/>
          </a:p>
        </p:txBody>
      </p:sp>
      <p:sp>
        <p:nvSpPr>
          <p:cNvPr id="4" name="Folienbildplatzhalter 3"/>
          <p:cNvSpPr>
            <a:spLocks noGrp="1" noRot="1" noChangeAspect="1"/>
          </p:cNvSpPr>
          <p:nvPr>
            <p:ph type="sldImg" idx="2"/>
          </p:nvPr>
        </p:nvSpPr>
        <p:spPr>
          <a:xfrm>
            <a:off x="3262313" y="508000"/>
            <a:ext cx="3402012" cy="2551113"/>
          </a:xfrm>
          <a:prstGeom prst="rect">
            <a:avLst/>
          </a:prstGeom>
          <a:noFill/>
          <a:ln w="12700">
            <a:solidFill>
              <a:prstClr val="black"/>
            </a:solidFill>
          </a:ln>
        </p:spPr>
        <p:txBody>
          <a:bodyPr vert="horz" lIns="95524" tIns="47763" rIns="95524" bIns="47763" rtlCol="0" anchor="ctr"/>
          <a:lstStyle/>
          <a:p>
            <a:pPr lvl="0"/>
            <a:endParaRPr lang="de-DE" noProof="0"/>
          </a:p>
        </p:txBody>
      </p:sp>
      <p:sp>
        <p:nvSpPr>
          <p:cNvPr id="5" name="Notizenplatzhalter 4"/>
          <p:cNvSpPr>
            <a:spLocks noGrp="1"/>
          </p:cNvSpPr>
          <p:nvPr>
            <p:ph type="body" sz="quarter" idx="3"/>
          </p:nvPr>
        </p:nvSpPr>
        <p:spPr>
          <a:xfrm>
            <a:off x="992665" y="3228897"/>
            <a:ext cx="7941310" cy="3058953"/>
          </a:xfrm>
          <a:prstGeom prst="rect">
            <a:avLst/>
          </a:prstGeom>
        </p:spPr>
        <p:txBody>
          <a:bodyPr vert="horz" lIns="95524" tIns="47763" rIns="95524" bIns="47763"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4" y="6456613"/>
            <a:ext cx="4301543" cy="339883"/>
          </a:xfrm>
          <a:prstGeom prst="rect">
            <a:avLst/>
          </a:prstGeom>
        </p:spPr>
        <p:txBody>
          <a:bodyPr vert="horz" lIns="95524" tIns="47763" rIns="95524" bIns="47763" rtlCol="0" anchor="b"/>
          <a:lstStyle>
            <a:lvl1pPr algn="l">
              <a:defRPr sz="1400"/>
            </a:lvl1pPr>
          </a:lstStyle>
          <a:p>
            <a:pPr>
              <a:defRPr/>
            </a:pPr>
            <a:endParaRPr lang="de-DE"/>
          </a:p>
        </p:txBody>
      </p:sp>
      <p:sp>
        <p:nvSpPr>
          <p:cNvPr id="7" name="Foliennummernplatzhalter 6"/>
          <p:cNvSpPr>
            <a:spLocks noGrp="1"/>
          </p:cNvSpPr>
          <p:nvPr>
            <p:ph type="sldNum" sz="quarter" idx="5"/>
          </p:nvPr>
        </p:nvSpPr>
        <p:spPr>
          <a:xfrm>
            <a:off x="5622800" y="6456613"/>
            <a:ext cx="4301543" cy="339883"/>
          </a:xfrm>
          <a:prstGeom prst="rect">
            <a:avLst/>
          </a:prstGeom>
        </p:spPr>
        <p:txBody>
          <a:bodyPr vert="horz" lIns="95524" tIns="47763" rIns="95524" bIns="47763" rtlCol="0" anchor="b"/>
          <a:lstStyle>
            <a:lvl1pPr algn="r">
              <a:defRPr sz="1400"/>
            </a:lvl1pPr>
          </a:lstStyle>
          <a:p>
            <a:pPr>
              <a:defRPr/>
            </a:pPr>
            <a:fld id="{4EA278F8-B6D1-4095-8B4D-0750858CC3B1}" type="slidenum">
              <a:rPr lang="de-DE"/>
              <a:pPr>
                <a:defRPr/>
              </a:pPr>
              <a:t>‹Nr.›</a:t>
            </a:fld>
            <a:endParaRPr lang="de-DE"/>
          </a:p>
        </p:txBody>
      </p:sp>
    </p:spTree>
    <p:extLst>
      <p:ext uri="{BB962C8B-B14F-4D97-AF65-F5344CB8AC3E}">
        <p14:creationId xmlns:p14="http://schemas.microsoft.com/office/powerpoint/2010/main" val="3679815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0</a:t>
            </a:fld>
            <a:endParaRPr lang="de-DE"/>
          </a:p>
        </p:txBody>
      </p:sp>
    </p:spTree>
    <p:extLst>
      <p:ext uri="{BB962C8B-B14F-4D97-AF65-F5344CB8AC3E}">
        <p14:creationId xmlns:p14="http://schemas.microsoft.com/office/powerpoint/2010/main" val="2292977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endParaRPr lang="de-DE" dirty="0"/>
          </a:p>
          <a:p>
            <a:r>
              <a:rPr lang="de-DE" dirty="0"/>
              <a:t>Im Rahmen der Betreuung der 5. PK wollen wir die Schüler*innen dabei begleiten:</a:t>
            </a:r>
          </a:p>
          <a:p>
            <a:pPr marL="173300" indent="-173300">
              <a:buFont typeface="Arial" panose="020B0604020202020204" pitchFamily="34" charset="0"/>
              <a:buChar char="•"/>
            </a:pPr>
            <a:r>
              <a:rPr lang="de-DE" dirty="0"/>
              <a:t>sich in Arbeitstechniken und Arbeitsweisen zu üben, die sowohl die Universitäten als auch spätere Arbeitgeber als wichtige Voraussetzungen für erfolgreiches Handeln betrachten</a:t>
            </a:r>
            <a:endParaRPr lang="de-DE" b="1" dirty="0"/>
          </a:p>
          <a:p>
            <a:endParaRPr lang="de-DE" b="1" dirty="0"/>
          </a:p>
          <a:p>
            <a:r>
              <a:rPr lang="de-DE" b="1" dirty="0"/>
              <a:t>Verweis auf Veranstaltungen:</a:t>
            </a:r>
          </a:p>
          <a:p>
            <a:endParaRPr lang="de-DE" dirty="0"/>
          </a:p>
          <a:p>
            <a:r>
              <a:rPr lang="de-DE" dirty="0"/>
              <a:t>0. Workshop „Crashkurs wissenschaftliches Arbeiten“</a:t>
            </a:r>
          </a:p>
          <a:p>
            <a:pPr marL="685578" lvl="1" indent="-228525">
              <a:buAutoNum type="arabicPeriod"/>
            </a:pPr>
            <a:r>
              <a:rPr lang="de-DE" dirty="0"/>
              <a:t>Einführung in Arbeitsweise</a:t>
            </a:r>
          </a:p>
          <a:p>
            <a:pPr marL="228525" indent="-228525">
              <a:buAutoNum type="arabicPeriod"/>
            </a:pPr>
            <a:r>
              <a:rPr lang="de-DE" dirty="0"/>
              <a:t>Gruppentermin </a:t>
            </a:r>
          </a:p>
          <a:p>
            <a:pPr marL="685578" lvl="1" indent="-228525">
              <a:buAutoNum type="arabicPeriod"/>
            </a:pPr>
            <a:r>
              <a:rPr lang="de-DE" dirty="0"/>
              <a:t>Stationsarbeit zu Literatur</a:t>
            </a:r>
          </a:p>
          <a:p>
            <a:pPr marL="228525" indent="-228525">
              <a:buAutoNum type="arabicPeriod"/>
            </a:pPr>
            <a:r>
              <a:rPr lang="de-DE" dirty="0"/>
              <a:t>Gruppentermin</a:t>
            </a:r>
          </a:p>
          <a:p>
            <a:pPr marL="685578" lvl="1" indent="-228525">
              <a:buAutoNum type="arabicPeriod"/>
            </a:pPr>
            <a:r>
              <a:rPr lang="de-DE" dirty="0"/>
              <a:t>Lernbüro zum Exposé</a:t>
            </a:r>
          </a:p>
          <a:p>
            <a:pPr marL="228525" indent="-228525">
              <a:buAutoNum type="arabicPeriod"/>
            </a:pPr>
            <a:r>
              <a:rPr lang="de-DE" dirty="0"/>
              <a:t>Gruppentermin</a:t>
            </a:r>
          </a:p>
          <a:p>
            <a:pPr marL="685578" lvl="1" indent="-228525">
              <a:buAutoNum type="arabicPeriod"/>
            </a:pPr>
            <a:r>
              <a:rPr lang="de-DE" dirty="0"/>
              <a:t>Erstellen einer PowerPoint Präsentation</a:t>
            </a:r>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13</a:t>
            </a:fld>
            <a:endParaRPr lang="de-DE"/>
          </a:p>
        </p:txBody>
      </p:sp>
    </p:spTree>
    <p:extLst>
      <p:ext uri="{BB962C8B-B14F-4D97-AF65-F5344CB8AC3E}">
        <p14:creationId xmlns:p14="http://schemas.microsoft.com/office/powerpoint/2010/main" val="3375661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endParaRPr lang="de-DE" dirty="0"/>
          </a:p>
          <a:p>
            <a:r>
              <a:rPr lang="de-DE" dirty="0"/>
              <a:t>Im Rahmen der Betreuung der 5. PK wollen wir die Schüler*innen dabei begleiten:</a:t>
            </a:r>
          </a:p>
          <a:p>
            <a:pPr marL="173300" indent="-173300">
              <a:buFont typeface="Arial" panose="020B0604020202020204" pitchFamily="34" charset="0"/>
              <a:buChar char="•"/>
            </a:pPr>
            <a:r>
              <a:rPr lang="de-DE" dirty="0"/>
              <a:t>sich in Arbeitstechniken und Arbeitsweisen zu üben, die sowohl die Universitäten als auch spätere Arbeitgeber als wichtige Voraussetzungen für erfolgreiches Handeln betrachten</a:t>
            </a:r>
            <a:endParaRPr lang="de-DE" b="1" dirty="0"/>
          </a:p>
          <a:p>
            <a:endParaRPr lang="de-DE" b="1" dirty="0"/>
          </a:p>
          <a:p>
            <a:r>
              <a:rPr lang="de-DE" b="1" dirty="0"/>
              <a:t>Verweis auf Veranstaltungen:</a:t>
            </a:r>
          </a:p>
          <a:p>
            <a:endParaRPr lang="de-DE" dirty="0"/>
          </a:p>
          <a:p>
            <a:r>
              <a:rPr lang="de-DE" dirty="0"/>
              <a:t>0. Workshop „Crashkurs wissenschaftliches Arbeiten“</a:t>
            </a:r>
          </a:p>
          <a:p>
            <a:pPr marL="685578" lvl="1" indent="-228525">
              <a:buAutoNum type="arabicPeriod"/>
            </a:pPr>
            <a:r>
              <a:rPr lang="de-DE" dirty="0"/>
              <a:t>Einführung in Arbeitsweise</a:t>
            </a:r>
          </a:p>
          <a:p>
            <a:pPr marL="228525" indent="-228525">
              <a:buAutoNum type="arabicPeriod"/>
            </a:pPr>
            <a:r>
              <a:rPr lang="de-DE" dirty="0"/>
              <a:t>Gruppentermin </a:t>
            </a:r>
          </a:p>
          <a:p>
            <a:pPr marL="685578" lvl="1" indent="-228525">
              <a:buAutoNum type="arabicPeriod"/>
            </a:pPr>
            <a:r>
              <a:rPr lang="de-DE" dirty="0"/>
              <a:t>Stationsarbeit zu Literatur</a:t>
            </a:r>
          </a:p>
          <a:p>
            <a:pPr marL="228525" indent="-228525">
              <a:buAutoNum type="arabicPeriod"/>
            </a:pPr>
            <a:r>
              <a:rPr lang="de-DE" dirty="0"/>
              <a:t>Gruppentermin</a:t>
            </a:r>
          </a:p>
          <a:p>
            <a:pPr marL="685578" lvl="1" indent="-228525">
              <a:buAutoNum type="arabicPeriod"/>
            </a:pPr>
            <a:r>
              <a:rPr lang="de-DE" dirty="0"/>
              <a:t>Lernbüro zum Exposé</a:t>
            </a:r>
          </a:p>
          <a:p>
            <a:pPr marL="228525" indent="-228525">
              <a:buAutoNum type="arabicPeriod"/>
            </a:pPr>
            <a:r>
              <a:rPr lang="de-DE" dirty="0"/>
              <a:t>Gruppentermin</a:t>
            </a:r>
          </a:p>
          <a:p>
            <a:pPr marL="685578" lvl="1" indent="-228525">
              <a:buAutoNum type="arabicPeriod"/>
            </a:pPr>
            <a:r>
              <a:rPr lang="de-DE" dirty="0"/>
              <a:t>Erstellen einer PowerPoint Präsentation</a:t>
            </a:r>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14</a:t>
            </a:fld>
            <a:endParaRPr lang="de-DE"/>
          </a:p>
        </p:txBody>
      </p:sp>
    </p:spTree>
    <p:extLst>
      <p:ext uri="{BB962C8B-B14F-4D97-AF65-F5344CB8AC3E}">
        <p14:creationId xmlns:p14="http://schemas.microsoft.com/office/powerpoint/2010/main" val="1153480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SuS</a:t>
            </a:r>
            <a:r>
              <a:rPr lang="de-DE" dirty="0"/>
              <a:t>-Perspektive, die in der Betreuung häufig zum Ausdruck kam: </a:t>
            </a:r>
            <a:r>
              <a:rPr lang="de-DE" dirty="0" err="1"/>
              <a:t>SuS</a:t>
            </a:r>
            <a:r>
              <a:rPr lang="de-DE" dirty="0"/>
              <a:t> gehen davon aus, dass ein genehmigtes Thema (gut) realisiert werden kann – genau Überprüfung vor Genehmigung</a:t>
            </a:r>
            <a:r>
              <a:rPr lang="de-DE" baseline="0" dirty="0"/>
              <a:t> hilfreich/ notwendig</a:t>
            </a:r>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16</a:t>
            </a:fld>
            <a:endParaRPr lang="de-DE"/>
          </a:p>
        </p:txBody>
      </p:sp>
    </p:spTree>
    <p:extLst>
      <p:ext uri="{BB962C8B-B14F-4D97-AF65-F5344CB8AC3E}">
        <p14:creationId xmlns:p14="http://schemas.microsoft.com/office/powerpoint/2010/main" val="4283482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Formulierung</a:t>
            </a:r>
            <a:r>
              <a:rPr lang="de-DE" baseline="0" dirty="0"/>
              <a:t> und/ oder verdeutlicht den </a:t>
            </a:r>
            <a:r>
              <a:rPr lang="de-DE" dirty="0"/>
              <a:t>Handlungsspielraum bei dieser Vorgabe – für die </a:t>
            </a:r>
            <a:r>
              <a:rPr lang="de-DE" dirty="0" err="1"/>
              <a:t>SuS</a:t>
            </a:r>
            <a:r>
              <a:rPr lang="de-DE" dirty="0"/>
              <a:t> ist daher hier eine transparente Kommunikation</a:t>
            </a:r>
            <a:r>
              <a:rPr lang="de-DE" baseline="0" dirty="0"/>
              <a:t> der spezifischen Anforderungen besonders wichtig und hilfreich</a:t>
            </a:r>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17</a:t>
            </a:fld>
            <a:endParaRPr lang="de-DE"/>
          </a:p>
        </p:txBody>
      </p:sp>
    </p:spTree>
    <p:extLst>
      <p:ext uri="{BB962C8B-B14F-4D97-AF65-F5344CB8AC3E}">
        <p14:creationId xmlns:p14="http://schemas.microsoft.com/office/powerpoint/2010/main" val="392819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Ein</a:t>
            </a:r>
            <a:r>
              <a:rPr lang="de-DE" baseline="0" dirty="0"/>
              <a:t> im Laufe der Jahre häufig geäußerter Wunsch der Schüler*innen ist die Bitte um (inhaltliches) Feedback.</a:t>
            </a:r>
          </a:p>
          <a:p>
            <a:pPr marL="171450" indent="-171450">
              <a:buFontTx/>
              <a:buChar char="-"/>
            </a:pPr>
            <a:r>
              <a:rPr lang="de-DE" dirty="0"/>
              <a:t>Von</a:t>
            </a:r>
            <a:r>
              <a:rPr lang="de-DE" baseline="0" dirty="0"/>
              <a:t> den Pädagogischen Koordinator*innen wurden dem rechtliche Bedenken entgegengesetzt.</a:t>
            </a:r>
          </a:p>
          <a:p>
            <a:pPr marL="171450" indent="-171450">
              <a:buFontTx/>
              <a:buChar char="-"/>
            </a:pPr>
            <a:r>
              <a:rPr lang="de-DE" baseline="0" dirty="0"/>
              <a:t>Fazit: Eine abschließende Klärung steht noch aus, auch hier hilft den Schüler*innen Transparenz in der Kommunikation der über die Gründe, die ein Feedback verhindern, sodass sie klare Erwartungen für sich finden können.</a:t>
            </a:r>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18</a:t>
            </a:fld>
            <a:endParaRPr lang="de-DE"/>
          </a:p>
        </p:txBody>
      </p:sp>
    </p:spTree>
    <p:extLst>
      <p:ext uri="{BB962C8B-B14F-4D97-AF65-F5344CB8AC3E}">
        <p14:creationId xmlns:p14="http://schemas.microsoft.com/office/powerpoint/2010/main" val="3130039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Für diesen Arbeitsschritt</a:t>
            </a:r>
            <a:r>
              <a:rPr lang="de-DE" baseline="0" dirty="0"/>
              <a:t> werden die Poster benötigt, die ebenfalls bei den Materialien zu finden sind.</a:t>
            </a:r>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20</a:t>
            </a:fld>
            <a:endParaRPr lang="de-DE"/>
          </a:p>
        </p:txBody>
      </p:sp>
    </p:spTree>
    <p:extLst>
      <p:ext uri="{BB962C8B-B14F-4D97-AF65-F5344CB8AC3E}">
        <p14:creationId xmlns:p14="http://schemas.microsoft.com/office/powerpoint/2010/main" val="1960924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21</a:t>
            </a:fld>
            <a:endParaRPr lang="de-DE"/>
          </a:p>
        </p:txBody>
      </p:sp>
    </p:spTree>
    <p:extLst>
      <p:ext uri="{BB962C8B-B14F-4D97-AF65-F5344CB8AC3E}">
        <p14:creationId xmlns:p14="http://schemas.microsoft.com/office/powerpoint/2010/main" val="1695833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23</a:t>
            </a:fld>
            <a:endParaRPr lang="de-DE"/>
          </a:p>
        </p:txBody>
      </p:sp>
    </p:spTree>
    <p:extLst>
      <p:ext uri="{BB962C8B-B14F-4D97-AF65-F5344CB8AC3E}">
        <p14:creationId xmlns:p14="http://schemas.microsoft.com/office/powerpoint/2010/main" val="2411035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die Abstimmung wurde bei der Durchführung das nützliche</a:t>
            </a:r>
            <a:r>
              <a:rPr lang="de-DE" baseline="0" dirty="0"/>
              <a:t> &amp; vielseitige Tool </a:t>
            </a:r>
            <a:r>
              <a:rPr lang="de-DE" i="1" baseline="0" dirty="0" err="1"/>
              <a:t>mentimeter</a:t>
            </a:r>
            <a:r>
              <a:rPr lang="de-DE" baseline="0" dirty="0"/>
              <a:t> genutzt: https://www.mentimeter.com/</a:t>
            </a:r>
          </a:p>
          <a:p>
            <a:r>
              <a:rPr lang="de-DE" baseline="0" dirty="0"/>
              <a:t>Die Nutzung ist in der Basisversion kostenlos.</a:t>
            </a:r>
          </a:p>
          <a:p>
            <a:r>
              <a:rPr lang="de-DE" baseline="0" dirty="0"/>
              <a:t>Bei der Abstimmung ist es wichtig, darauf zu achten, den richtigen Link zu verwenden (menti.com und nicht mentimeter.com)</a:t>
            </a:r>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25</a:t>
            </a:fld>
            <a:endParaRPr lang="de-DE"/>
          </a:p>
        </p:txBody>
      </p:sp>
    </p:spTree>
    <p:extLst>
      <p:ext uri="{BB962C8B-B14F-4D97-AF65-F5344CB8AC3E}">
        <p14:creationId xmlns:p14="http://schemas.microsoft.com/office/powerpoint/2010/main" val="3609855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dieser Wortwolke fällt sofort der</a:t>
            </a:r>
            <a:r>
              <a:rPr lang="de-DE" baseline="0" dirty="0"/>
              <a:t> Mops ins Auge, den sich eine Gruppe Spaßvögel im letzten Durchgang des Workshops ausgedacht hatte.</a:t>
            </a:r>
          </a:p>
          <a:p>
            <a:r>
              <a:rPr lang="de-DE" baseline="0" dirty="0"/>
              <a:t>Dies ist nun wichtig zu wissen bei der Verwendung der Software – sie ist natürlich auch missbrauchsanfällig. Gängige Schimpfworte sind allerdings entweder standardmäßig gesperrt oder lassen sich durch wenige leichte Schritte sperren. Kreative Köpfe können sich aber natürlich unvorhergesehene Worte ausdenken…</a:t>
            </a:r>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26</a:t>
            </a:fld>
            <a:endParaRPr lang="de-DE"/>
          </a:p>
        </p:txBody>
      </p:sp>
    </p:spTree>
    <p:extLst>
      <p:ext uri="{BB962C8B-B14F-4D97-AF65-F5344CB8AC3E}">
        <p14:creationId xmlns:p14="http://schemas.microsoft.com/office/powerpoint/2010/main" val="132652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b="1" dirty="0"/>
              <a:t>Was möchten wir nicht?</a:t>
            </a:r>
          </a:p>
          <a:p>
            <a:pPr marL="288835" indent="-288835">
              <a:buFont typeface="Arial" panose="020B0604020202020204" pitchFamily="34" charset="0"/>
              <a:buChar char="•"/>
            </a:pPr>
            <a:r>
              <a:rPr lang="de-DE" sz="1300" dirty="0"/>
              <a:t>keine Belehrung über die Betreuung der 5. PK</a:t>
            </a:r>
          </a:p>
          <a:p>
            <a:pPr marL="288835" indent="-288835">
              <a:buFont typeface="Arial" panose="020B0604020202020204" pitchFamily="34" charset="0"/>
              <a:buChar char="•"/>
            </a:pPr>
            <a:r>
              <a:rPr lang="de-DE" sz="1300" dirty="0"/>
              <a:t>keine fächerspezifischen Lösungen für die Betreuung</a:t>
            </a:r>
          </a:p>
          <a:p>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1</a:t>
            </a:fld>
            <a:endParaRPr lang="de-DE"/>
          </a:p>
        </p:txBody>
      </p:sp>
    </p:spTree>
    <p:extLst>
      <p:ext uri="{BB962C8B-B14F-4D97-AF65-F5344CB8AC3E}">
        <p14:creationId xmlns:p14="http://schemas.microsoft.com/office/powerpoint/2010/main" val="403858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28</a:t>
            </a:fld>
            <a:endParaRPr lang="de-DE"/>
          </a:p>
        </p:txBody>
      </p:sp>
    </p:spTree>
    <p:extLst>
      <p:ext uri="{BB962C8B-B14F-4D97-AF65-F5344CB8AC3E}">
        <p14:creationId xmlns:p14="http://schemas.microsoft.com/office/powerpoint/2010/main" val="397107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EA278F8-B6D1-4095-8B4D-0750858CC3B1}" type="slidenum">
              <a:rPr lang="de-DE" smtClean="0"/>
              <a:pPr>
                <a:defRPr/>
              </a:pPr>
              <a:t>32</a:t>
            </a:fld>
            <a:endParaRPr lang="de-DE"/>
          </a:p>
        </p:txBody>
      </p:sp>
    </p:spTree>
    <p:extLst>
      <p:ext uri="{BB962C8B-B14F-4D97-AF65-F5344CB8AC3E}">
        <p14:creationId xmlns:p14="http://schemas.microsoft.com/office/powerpoint/2010/main" val="3569572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EA278F8-B6D1-4095-8B4D-0750858CC3B1}" type="slidenum">
              <a:rPr lang="de-DE" smtClean="0"/>
              <a:pPr>
                <a:defRPr/>
              </a:pPr>
              <a:t>34</a:t>
            </a:fld>
            <a:endParaRPr lang="de-DE"/>
          </a:p>
        </p:txBody>
      </p:sp>
    </p:spTree>
    <p:extLst>
      <p:ext uri="{BB962C8B-B14F-4D97-AF65-F5344CB8AC3E}">
        <p14:creationId xmlns:p14="http://schemas.microsoft.com/office/powerpoint/2010/main" val="671284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a:t>
            </a:r>
            <a:r>
              <a:rPr lang="de-DE" baseline="0" dirty="0"/>
              <a:t> an dieser Stelle soll betont werden, dass es nicht die eine richtige Lösung gibt (Stand 12/2020).</a:t>
            </a:r>
          </a:p>
          <a:p>
            <a:r>
              <a:rPr lang="de-DE" baseline="0" dirty="0"/>
              <a:t>Der Unklarheit aufseiten der Schüler*innen, die in der Betreuung häufig zutage trat, kann auch hier wieder am besten mit Transparenz entgegengewirkt werden. </a:t>
            </a:r>
            <a:endParaRPr lang="de-DE" dirty="0"/>
          </a:p>
        </p:txBody>
      </p:sp>
      <p:sp>
        <p:nvSpPr>
          <p:cNvPr id="4" name="Foliennummernplatzhalter 3"/>
          <p:cNvSpPr>
            <a:spLocks noGrp="1"/>
          </p:cNvSpPr>
          <p:nvPr>
            <p:ph type="sldNum" sz="quarter" idx="5"/>
          </p:nvPr>
        </p:nvSpPr>
        <p:spPr/>
        <p:txBody>
          <a:bodyPr/>
          <a:lstStyle/>
          <a:p>
            <a:pPr>
              <a:defRPr/>
            </a:pPr>
            <a:fld id="{4EA278F8-B6D1-4095-8B4D-0750858CC3B1}" type="slidenum">
              <a:rPr lang="de-DE" smtClean="0"/>
              <a:pPr>
                <a:defRPr/>
              </a:pPr>
              <a:t>35</a:t>
            </a:fld>
            <a:endParaRPr lang="de-DE"/>
          </a:p>
        </p:txBody>
      </p:sp>
    </p:spTree>
    <p:extLst>
      <p:ext uri="{BB962C8B-B14F-4D97-AF65-F5344CB8AC3E}">
        <p14:creationId xmlns:p14="http://schemas.microsoft.com/office/powerpoint/2010/main" val="1491580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Aussagen wiederholen sich, aber auch hier gibt es zur</a:t>
            </a:r>
            <a:r>
              <a:rPr lang="de-DE" baseline="0" dirty="0"/>
              <a:t> großen Unzufriedenheit aller </a:t>
            </a:r>
            <a:r>
              <a:rPr lang="de-DE" baseline="0" dirty="0" err="1"/>
              <a:t>Beteilgten</a:t>
            </a:r>
            <a:r>
              <a:rPr lang="de-DE" baseline="0" dirty="0"/>
              <a:t> </a:t>
            </a:r>
            <a:r>
              <a:rPr lang="de-DE" dirty="0"/>
              <a:t>keine Wunderlösung</a:t>
            </a:r>
            <a:r>
              <a:rPr lang="de-DE" baseline="0" dirty="0"/>
              <a:t> (Stand 12/2020).</a:t>
            </a:r>
            <a:br>
              <a:rPr lang="de-DE" baseline="0" dirty="0"/>
            </a:br>
            <a:r>
              <a:rPr lang="de-DE" baseline="0" dirty="0"/>
              <a:t>Die besten Erfahrungen, die sich im Laufe der Betreuung ergaben, wurden hier mit schul- oder fachinternen Regelungen gemacht, die Bezug auf die Bewertungsprotokolle nehmen. Diese bedeuten natürlich einen Mehraufwand für die verantwortlichen Kolleg*innen, jedoch sollte sich diese Investition langfristig lohnen, da so nicht nur für die Schüler*innen transparent gemacht werden kann, welche Kriterien angelegt werden, sondern auch die betreuenden und bewertenden Lehrkräfte selbst eine verlässliche Grundlage haben, aufgrund derer sie beraten, bewerten und ihre Bewertungen rechtfertigen/ begründen können.</a:t>
            </a:r>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37</a:t>
            </a:fld>
            <a:endParaRPr lang="de-DE"/>
          </a:p>
        </p:txBody>
      </p:sp>
    </p:spTree>
    <p:extLst>
      <p:ext uri="{BB962C8B-B14F-4D97-AF65-F5344CB8AC3E}">
        <p14:creationId xmlns:p14="http://schemas.microsoft.com/office/powerpoint/2010/main" val="3205582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Handout, welches die Betreuungsstrategien,</a:t>
            </a:r>
            <a:r>
              <a:rPr lang="de-DE" baseline="0" dirty="0"/>
              <a:t> die sich in der mehrjährigen Betreuungshistorie des Schüler*</a:t>
            </a:r>
            <a:r>
              <a:rPr lang="de-DE" baseline="0" dirty="0" err="1"/>
              <a:t>innenkollegs</a:t>
            </a:r>
            <a:r>
              <a:rPr lang="de-DE" baseline="0" dirty="0"/>
              <a:t> ergaben, zusammenfasst, findet sich ebenfalls bei den bereitgestellten Materialien.</a:t>
            </a:r>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39</a:t>
            </a:fld>
            <a:endParaRPr lang="de-DE"/>
          </a:p>
        </p:txBody>
      </p:sp>
    </p:spTree>
    <p:extLst>
      <p:ext uri="{BB962C8B-B14F-4D97-AF65-F5344CB8AC3E}">
        <p14:creationId xmlns:p14="http://schemas.microsoft.com/office/powerpoint/2010/main" val="1203595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einer schulinternen Durchführung müssten diese Fragen natürlich dementsprechend</a:t>
            </a:r>
            <a:r>
              <a:rPr lang="de-DE" baseline="0" dirty="0"/>
              <a:t> angepasst werden.</a:t>
            </a:r>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41</a:t>
            </a:fld>
            <a:endParaRPr lang="de-DE"/>
          </a:p>
        </p:txBody>
      </p:sp>
    </p:spTree>
    <p:extLst>
      <p:ext uri="{BB962C8B-B14F-4D97-AF65-F5344CB8AC3E}">
        <p14:creationId xmlns:p14="http://schemas.microsoft.com/office/powerpoint/2010/main" val="1664526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die Vorlagen</a:t>
            </a:r>
            <a:r>
              <a:rPr lang="de-DE" baseline="0" dirty="0"/>
              <a:t> für </a:t>
            </a:r>
            <a:r>
              <a:rPr lang="de-DE" dirty="0"/>
              <a:t>Feedbackbögen findet sich</a:t>
            </a:r>
            <a:r>
              <a:rPr lang="de-DE" baseline="0" dirty="0"/>
              <a:t> bei den Materialien.</a:t>
            </a:r>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43</a:t>
            </a:fld>
            <a:endParaRPr lang="de-DE"/>
          </a:p>
        </p:txBody>
      </p:sp>
    </p:spTree>
    <p:extLst>
      <p:ext uri="{BB962C8B-B14F-4D97-AF65-F5344CB8AC3E}">
        <p14:creationId xmlns:p14="http://schemas.microsoft.com/office/powerpoint/2010/main" val="240305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Oder auch, um es mit </a:t>
            </a:r>
            <a:r>
              <a:rPr lang="de-DE" dirty="0" err="1"/>
              <a:t>Moeglings</a:t>
            </a:r>
            <a:r>
              <a:rPr lang="de-DE" dirty="0"/>
              <a:t> (2003) Worten zu sagen:</a:t>
            </a:r>
          </a:p>
          <a:p>
            <a:endParaRPr lang="de-DE" dirty="0"/>
          </a:p>
          <a:p>
            <a:pPr algn="just"/>
            <a:r>
              <a:rPr lang="de-DE" dirty="0"/>
              <a:t>„Wissenschaftspropädeutik in der Schule kann im weitesten Sinne als Beitrag der Schule zur Vorbereitung auf das wissenschaftliche Arbeiten an den Universitäten verstanden werden.“ </a:t>
            </a:r>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6</a:t>
            </a:fld>
            <a:endParaRPr lang="de-DE"/>
          </a:p>
        </p:txBody>
      </p:sp>
    </p:spTree>
    <p:extLst>
      <p:ext uri="{BB962C8B-B14F-4D97-AF65-F5344CB8AC3E}">
        <p14:creationId xmlns:p14="http://schemas.microsoft.com/office/powerpoint/2010/main" val="100489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Oder auch, um es mit </a:t>
            </a:r>
            <a:r>
              <a:rPr lang="de-DE" dirty="0" err="1"/>
              <a:t>Moeglings</a:t>
            </a:r>
            <a:r>
              <a:rPr lang="de-DE" dirty="0"/>
              <a:t> (2003) Worten zu sagen:</a:t>
            </a:r>
          </a:p>
          <a:p>
            <a:endParaRPr lang="de-DE" dirty="0"/>
          </a:p>
          <a:p>
            <a:pPr algn="just"/>
            <a:r>
              <a:rPr lang="de-DE" dirty="0"/>
              <a:t>„Wissenschaftspropädeutik in der Schule kann im weitesten Sinne als Beitrag der Schule zur Vorbereitung auf das wissenschaftliche Arbeiten an den Universitäten verstanden werden.“ </a:t>
            </a:r>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7</a:t>
            </a:fld>
            <a:endParaRPr lang="de-DE"/>
          </a:p>
        </p:txBody>
      </p:sp>
    </p:spTree>
    <p:extLst>
      <p:ext uri="{BB962C8B-B14F-4D97-AF65-F5344CB8AC3E}">
        <p14:creationId xmlns:p14="http://schemas.microsoft.com/office/powerpoint/2010/main" val="239831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Oder auch, um es mit </a:t>
            </a:r>
            <a:r>
              <a:rPr lang="de-DE" dirty="0" err="1"/>
              <a:t>Moeglings</a:t>
            </a:r>
            <a:r>
              <a:rPr lang="de-DE" dirty="0"/>
              <a:t> (2003) Worten zu sagen:</a:t>
            </a:r>
          </a:p>
          <a:p>
            <a:endParaRPr lang="de-DE" dirty="0"/>
          </a:p>
          <a:p>
            <a:pPr algn="just"/>
            <a:r>
              <a:rPr lang="de-DE" dirty="0"/>
              <a:t>„Wissenschaftspropädeutik in der Schule kann im weitesten Sinne als Beitrag der Schule zur Vorbereitung auf das wissenschaftliche Arbeiten an den Universitäten verstanden werden.“ </a:t>
            </a:r>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8</a:t>
            </a:fld>
            <a:endParaRPr lang="de-DE"/>
          </a:p>
        </p:txBody>
      </p:sp>
    </p:spTree>
    <p:extLst>
      <p:ext uri="{BB962C8B-B14F-4D97-AF65-F5344CB8AC3E}">
        <p14:creationId xmlns:p14="http://schemas.microsoft.com/office/powerpoint/2010/main" val="613128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Oder auch, um es mit </a:t>
            </a:r>
            <a:r>
              <a:rPr lang="de-DE" dirty="0" err="1"/>
              <a:t>Moeglings</a:t>
            </a:r>
            <a:r>
              <a:rPr lang="de-DE" dirty="0"/>
              <a:t> (2003) Worten zu sagen:</a:t>
            </a:r>
          </a:p>
          <a:p>
            <a:endParaRPr lang="de-DE" dirty="0"/>
          </a:p>
          <a:p>
            <a:pPr algn="just"/>
            <a:r>
              <a:rPr lang="de-DE" dirty="0"/>
              <a:t>„Wissenschaftspropädeutik in der Schule kann im weitesten Sinne als Beitrag der Schule zur Vorbereitung auf das wissenschaftliche Arbeiten an den Universitäten verstanden werden.“ </a:t>
            </a:r>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9</a:t>
            </a:fld>
            <a:endParaRPr lang="de-DE"/>
          </a:p>
        </p:txBody>
      </p:sp>
    </p:spTree>
    <p:extLst>
      <p:ext uri="{BB962C8B-B14F-4D97-AF65-F5344CB8AC3E}">
        <p14:creationId xmlns:p14="http://schemas.microsoft.com/office/powerpoint/2010/main" val="383932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10</a:t>
            </a:fld>
            <a:endParaRPr lang="de-DE"/>
          </a:p>
        </p:txBody>
      </p:sp>
    </p:spTree>
    <p:extLst>
      <p:ext uri="{BB962C8B-B14F-4D97-AF65-F5344CB8AC3E}">
        <p14:creationId xmlns:p14="http://schemas.microsoft.com/office/powerpoint/2010/main" val="816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endParaRPr lang="de-DE" dirty="0"/>
          </a:p>
          <a:p>
            <a:r>
              <a:rPr lang="de-DE" dirty="0"/>
              <a:t>Im Rahmen der Betreuung der 5. PK wollen wir die Schüler*innen dabei begleiten:</a:t>
            </a:r>
          </a:p>
          <a:p>
            <a:pPr marL="173300" indent="-173300">
              <a:buFont typeface="Arial" panose="020B0604020202020204" pitchFamily="34" charset="0"/>
              <a:buChar char="•"/>
            </a:pPr>
            <a:r>
              <a:rPr lang="de-DE" dirty="0"/>
              <a:t>sich in Arbeitstechniken und Arbeitsweisen zu üben, die sowohl die Universitäten als auch spätere Arbeitgeber als wichtige Voraussetzungen für erfolgreiches Handeln betrachten</a:t>
            </a:r>
            <a:endParaRPr lang="de-DE" b="1" dirty="0"/>
          </a:p>
          <a:p>
            <a:endParaRPr lang="de-DE" b="1" dirty="0"/>
          </a:p>
          <a:p>
            <a:r>
              <a:rPr lang="de-DE" b="1" dirty="0"/>
              <a:t>Verweis auf Veranstaltungen:</a:t>
            </a:r>
          </a:p>
          <a:p>
            <a:endParaRPr lang="de-DE" dirty="0"/>
          </a:p>
          <a:p>
            <a:r>
              <a:rPr lang="de-DE" dirty="0"/>
              <a:t>0. Workshop „Crashkurs wissenschaftliches Arbeiten“</a:t>
            </a:r>
          </a:p>
          <a:p>
            <a:pPr marL="685578" lvl="1" indent="-228525">
              <a:buAutoNum type="arabicPeriod"/>
            </a:pPr>
            <a:r>
              <a:rPr lang="de-DE" dirty="0"/>
              <a:t>Einführung in Arbeitsweise</a:t>
            </a:r>
          </a:p>
          <a:p>
            <a:pPr marL="228525" indent="-228525">
              <a:buAutoNum type="arabicPeriod"/>
            </a:pPr>
            <a:r>
              <a:rPr lang="de-DE" dirty="0"/>
              <a:t>Gruppentermin </a:t>
            </a:r>
          </a:p>
          <a:p>
            <a:pPr marL="685578" lvl="1" indent="-228525">
              <a:buAutoNum type="arabicPeriod"/>
            </a:pPr>
            <a:r>
              <a:rPr lang="de-DE" dirty="0"/>
              <a:t>Stationsarbeit zu Literatur</a:t>
            </a:r>
          </a:p>
          <a:p>
            <a:pPr marL="228525" indent="-228525">
              <a:buAutoNum type="arabicPeriod"/>
            </a:pPr>
            <a:r>
              <a:rPr lang="de-DE" dirty="0"/>
              <a:t>Gruppentermin</a:t>
            </a:r>
          </a:p>
          <a:p>
            <a:pPr marL="685578" lvl="1" indent="-228525">
              <a:buAutoNum type="arabicPeriod"/>
            </a:pPr>
            <a:r>
              <a:rPr lang="de-DE" dirty="0"/>
              <a:t>Lernbüro zum Exposé</a:t>
            </a:r>
          </a:p>
          <a:p>
            <a:pPr marL="228525" indent="-228525">
              <a:buAutoNum type="arabicPeriod"/>
            </a:pPr>
            <a:r>
              <a:rPr lang="de-DE" dirty="0"/>
              <a:t>Gruppentermin</a:t>
            </a:r>
          </a:p>
          <a:p>
            <a:pPr marL="685578" lvl="1" indent="-228525">
              <a:buAutoNum type="arabicPeriod"/>
            </a:pPr>
            <a:r>
              <a:rPr lang="de-DE" dirty="0"/>
              <a:t>Erstellen einer PowerPoint Präsentation</a:t>
            </a:r>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11</a:t>
            </a:fld>
            <a:endParaRPr lang="de-DE"/>
          </a:p>
        </p:txBody>
      </p:sp>
    </p:spTree>
    <p:extLst>
      <p:ext uri="{BB962C8B-B14F-4D97-AF65-F5344CB8AC3E}">
        <p14:creationId xmlns:p14="http://schemas.microsoft.com/office/powerpoint/2010/main" val="1242617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endParaRPr lang="de-DE" dirty="0"/>
          </a:p>
          <a:p>
            <a:r>
              <a:rPr lang="de-DE" dirty="0"/>
              <a:t>Im Rahmen der Betreuung der 5. PK wollen wir die Schüler*innen dabei begleiten:</a:t>
            </a:r>
          </a:p>
          <a:p>
            <a:pPr marL="173300" indent="-173300">
              <a:buFont typeface="Arial" panose="020B0604020202020204" pitchFamily="34" charset="0"/>
              <a:buChar char="•"/>
            </a:pPr>
            <a:r>
              <a:rPr lang="de-DE" dirty="0"/>
              <a:t>sich in Arbeitstechniken und Arbeitsweisen zu üben, die sowohl die Universitäten als auch spätere Arbeitgeber als wichtige Voraussetzungen für erfolgreiches Handeln betrachten</a:t>
            </a:r>
            <a:endParaRPr lang="de-DE" b="1" dirty="0"/>
          </a:p>
          <a:p>
            <a:endParaRPr lang="de-DE" b="1" dirty="0"/>
          </a:p>
          <a:p>
            <a:r>
              <a:rPr lang="de-DE" b="1" dirty="0"/>
              <a:t>Verweis auf Veranstaltungen:</a:t>
            </a:r>
          </a:p>
          <a:p>
            <a:endParaRPr lang="de-DE" dirty="0"/>
          </a:p>
          <a:p>
            <a:r>
              <a:rPr lang="de-DE" dirty="0"/>
              <a:t>0. Workshop „Crashkurs wissenschaftliches Arbeiten“</a:t>
            </a:r>
          </a:p>
          <a:p>
            <a:pPr marL="685578" lvl="1" indent="-228525">
              <a:buAutoNum type="arabicPeriod"/>
            </a:pPr>
            <a:r>
              <a:rPr lang="de-DE" dirty="0"/>
              <a:t>Einführung in Arbeitsweise</a:t>
            </a:r>
          </a:p>
          <a:p>
            <a:pPr marL="228525" indent="-228525">
              <a:buAutoNum type="arabicPeriod"/>
            </a:pPr>
            <a:r>
              <a:rPr lang="de-DE" dirty="0"/>
              <a:t>Gruppentermin </a:t>
            </a:r>
          </a:p>
          <a:p>
            <a:pPr marL="685578" lvl="1" indent="-228525">
              <a:buAutoNum type="arabicPeriod"/>
            </a:pPr>
            <a:r>
              <a:rPr lang="de-DE" dirty="0"/>
              <a:t>Stationsarbeit zu Literatur</a:t>
            </a:r>
          </a:p>
          <a:p>
            <a:pPr marL="228525" indent="-228525">
              <a:buAutoNum type="arabicPeriod"/>
            </a:pPr>
            <a:r>
              <a:rPr lang="de-DE" dirty="0"/>
              <a:t>Gruppentermin</a:t>
            </a:r>
          </a:p>
          <a:p>
            <a:pPr marL="685578" lvl="1" indent="-228525">
              <a:buAutoNum type="arabicPeriod"/>
            </a:pPr>
            <a:r>
              <a:rPr lang="de-DE" dirty="0"/>
              <a:t>Lernbüro zum Exposé</a:t>
            </a:r>
          </a:p>
          <a:p>
            <a:pPr marL="228525" indent="-228525">
              <a:buAutoNum type="arabicPeriod"/>
            </a:pPr>
            <a:r>
              <a:rPr lang="de-DE" dirty="0"/>
              <a:t>Gruppentermin</a:t>
            </a:r>
          </a:p>
          <a:p>
            <a:pPr marL="685578" lvl="1" indent="-228525">
              <a:buAutoNum type="arabicPeriod"/>
            </a:pPr>
            <a:r>
              <a:rPr lang="de-DE" dirty="0"/>
              <a:t>Erstellen einer PowerPoint Präsentation</a:t>
            </a:r>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12</a:t>
            </a:fld>
            <a:endParaRPr lang="de-DE"/>
          </a:p>
        </p:txBody>
      </p:sp>
    </p:spTree>
    <p:extLst>
      <p:ext uri="{BB962C8B-B14F-4D97-AF65-F5344CB8AC3E}">
        <p14:creationId xmlns:p14="http://schemas.microsoft.com/office/powerpoint/2010/main" val="3508638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E ohne Bild">
    <p:spTree>
      <p:nvGrpSpPr>
        <p:cNvPr id="1" name=""/>
        <p:cNvGrpSpPr/>
        <p:nvPr/>
      </p:nvGrpSpPr>
      <p:grpSpPr>
        <a:xfrm>
          <a:off x="0" y="0"/>
          <a:ext cx="0" cy="0"/>
          <a:chOff x="0" y="0"/>
          <a:chExt cx="0" cy="0"/>
        </a:xfrm>
      </p:grpSpPr>
      <p:sp>
        <p:nvSpPr>
          <p:cNvPr id="6" name="Rechteck 5"/>
          <p:cNvSpPr>
            <a:spLocks noChangeAspect="1"/>
          </p:cNvSpPr>
          <p:nvPr userDrawn="1"/>
        </p:nvSpPr>
        <p:spPr>
          <a:xfrm>
            <a:off x="0" y="0"/>
            <a:ext cx="9144000" cy="5400000"/>
          </a:xfrm>
          <a:prstGeom prst="rect">
            <a:avLst/>
          </a:prstGeom>
          <a:solidFill>
            <a:srgbClr val="00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15" name="Bild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0000" y="810000"/>
            <a:ext cx="1764792" cy="673608"/>
          </a:xfrm>
          <a:prstGeom prst="rect">
            <a:avLst/>
          </a:prstGeom>
        </p:spPr>
      </p:pic>
      <p:pic>
        <p:nvPicPr>
          <p:cNvPr id="19" name="Bild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3000" y="4057200"/>
            <a:ext cx="4221480" cy="2014728"/>
          </a:xfrm>
          <a:prstGeom prst="rect">
            <a:avLst/>
          </a:prstGeom>
        </p:spPr>
      </p:pic>
      <p:pic>
        <p:nvPicPr>
          <p:cNvPr id="8" name="Bild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60000"/>
            <a:ext cx="2118360" cy="911352"/>
          </a:xfrm>
          <a:prstGeom prst="rect">
            <a:avLst/>
          </a:prstGeom>
        </p:spPr>
      </p:pic>
      <p:pic>
        <p:nvPicPr>
          <p:cNvPr id="9" name="Bild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sp>
        <p:nvSpPr>
          <p:cNvPr id="7" name="Textplatzhalter 6"/>
          <p:cNvSpPr>
            <a:spLocks noGrp="1"/>
          </p:cNvSpPr>
          <p:nvPr>
            <p:ph type="body" sz="quarter" idx="11" hasCustomPrompt="1"/>
          </p:nvPr>
        </p:nvSpPr>
        <p:spPr>
          <a:xfrm>
            <a:off x="720000" y="3600000"/>
            <a:ext cx="6660312" cy="388800"/>
          </a:xfrm>
        </p:spPr>
        <p:txBody>
          <a:bodyPr>
            <a:noAutofit/>
          </a:bodyPr>
          <a:lstStyle>
            <a:lvl1pPr marL="0" indent="0" algn="l">
              <a:buNone/>
              <a:defRPr lang="de-DE" sz="1800" smtClean="0">
                <a:solidFill>
                  <a:schemeClr val="bg1"/>
                </a:solidFill>
                <a:effectLst/>
              </a:defRPr>
            </a:lvl1pPr>
          </a:lstStyle>
          <a:p>
            <a:r>
              <a:rPr lang="de-DE" dirty="0">
                <a:effectLst/>
                <a:latin typeface="Verdana" charset="0"/>
              </a:rPr>
              <a:t>Name der/des Dozierenden</a:t>
            </a:r>
          </a:p>
        </p:txBody>
      </p:sp>
      <p:sp>
        <p:nvSpPr>
          <p:cNvPr id="11" name="Textplatzhalter 10"/>
          <p:cNvSpPr>
            <a:spLocks noGrp="1"/>
          </p:cNvSpPr>
          <p:nvPr>
            <p:ph type="body" sz="quarter" idx="12" hasCustomPrompt="1"/>
          </p:nvPr>
        </p:nvSpPr>
        <p:spPr>
          <a:xfrm>
            <a:off x="720725" y="4140000"/>
            <a:ext cx="4202113" cy="718360"/>
          </a:xfrm>
        </p:spPr>
        <p:txBody>
          <a:bodyPr>
            <a:noAutofit/>
          </a:bodyPr>
          <a:lstStyle>
            <a:lvl1pPr marL="0" indent="0">
              <a:buNone/>
              <a:defRPr lang="de-DE" sz="1200" smtClean="0">
                <a:solidFill>
                  <a:schemeClr val="bg1"/>
                </a:solidFill>
                <a:effectLst/>
              </a:defRPr>
            </a:lvl1pPr>
          </a:lstStyle>
          <a:p>
            <a:pPr lvl="0"/>
            <a:r>
              <a:rPr lang="de-DE" dirty="0">
                <a:effectLst/>
                <a:latin typeface="Verdana" charset="0"/>
              </a:rPr>
              <a:t>Veranstaltung │ Datum │ Ort </a:t>
            </a:r>
          </a:p>
        </p:txBody>
      </p:sp>
      <p:pic>
        <p:nvPicPr>
          <p:cNvPr id="16" name="Bild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18" name="Bild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
        <p:nvSpPr>
          <p:cNvPr id="21" name="Textplatzhalter 23"/>
          <p:cNvSpPr>
            <a:spLocks noGrp="1"/>
          </p:cNvSpPr>
          <p:nvPr>
            <p:ph type="body" sz="quarter" idx="10" hasCustomPrompt="1"/>
          </p:nvPr>
        </p:nvSpPr>
        <p:spPr>
          <a:xfrm>
            <a:off x="720000" y="1980000"/>
            <a:ext cx="6660312" cy="1439863"/>
          </a:xfrm>
          <a:ln>
            <a:noFill/>
          </a:ln>
        </p:spPr>
        <p:txBody>
          <a:bodyPr/>
          <a:lstStyle>
            <a:lvl1pPr marL="0" indent="0">
              <a:lnSpc>
                <a:spcPts val="2880"/>
              </a:lnSpc>
              <a:buNone/>
              <a:defRPr lang="de-DE" sz="2800" b="1" i="0" kern="1200" smtClean="0">
                <a:solidFill>
                  <a:schemeClr val="bg1"/>
                </a:solidFill>
                <a:effectLst/>
                <a:latin typeface="Arial" charset="0"/>
                <a:ea typeface="Arial" charset="0"/>
                <a:cs typeface="Arial" charset="0"/>
              </a:defRPr>
            </a:lvl1pPr>
          </a:lstStyle>
          <a:p>
            <a:r>
              <a:rPr lang="de-DE" sz="2400" b="1" kern="1200" dirty="0">
                <a:solidFill>
                  <a:schemeClr val="bg1"/>
                </a:solidFill>
                <a:effectLst/>
                <a:latin typeface="Arial" charset="0"/>
                <a:ea typeface="+mn-ea"/>
                <a:cs typeface="+mn-cs"/>
              </a:rPr>
              <a:t>Herzlich Willkommen</a:t>
            </a:r>
            <a:br>
              <a:rPr lang="de-DE" sz="2400" b="1" kern="1200" dirty="0">
                <a:solidFill>
                  <a:schemeClr val="bg1"/>
                </a:solidFill>
                <a:effectLst/>
                <a:latin typeface="Arial" charset="0"/>
                <a:ea typeface="+mn-ea"/>
                <a:cs typeface="+mn-cs"/>
              </a:rPr>
            </a:br>
            <a:r>
              <a:rPr lang="de-DE" sz="2400" b="1" kern="1200" dirty="0">
                <a:solidFill>
                  <a:schemeClr val="bg1"/>
                </a:solidFill>
                <a:effectLst/>
                <a:latin typeface="Arial" charset="0"/>
                <a:ea typeface="+mn-ea"/>
                <a:cs typeface="+mn-cs"/>
              </a:rPr>
              <a:t>Hier steht die Headline / der Titel der </a:t>
            </a:r>
            <a:r>
              <a:rPr lang="de-DE" sz="2400" b="1" kern="1200" dirty="0" err="1">
                <a:solidFill>
                  <a:schemeClr val="bg1"/>
                </a:solidFill>
                <a:effectLst/>
                <a:latin typeface="Arial" charset="0"/>
                <a:ea typeface="+mn-ea"/>
                <a:cs typeface="+mn-cs"/>
              </a:rPr>
              <a:t>Powerpoint</a:t>
            </a:r>
            <a:r>
              <a:rPr lang="de-DE" sz="2400" b="1" kern="1200" dirty="0">
                <a:solidFill>
                  <a:schemeClr val="bg1"/>
                </a:solidFill>
                <a:effectLst/>
                <a:latin typeface="Arial" charset="0"/>
                <a:ea typeface="+mn-ea"/>
                <a:cs typeface="+mn-cs"/>
              </a:rPr>
              <a:t>-Präsentation</a:t>
            </a:r>
            <a:endParaRPr lang="de-DE" sz="2400" kern="1200" dirty="0">
              <a:solidFill>
                <a:schemeClr val="bg1"/>
              </a:solidFill>
              <a:effectLst/>
              <a:latin typeface="Arial"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lie Inhalt 2">
    <p:spTree>
      <p:nvGrpSpPr>
        <p:cNvPr id="1" name=""/>
        <p:cNvGrpSpPr/>
        <p:nvPr/>
      </p:nvGrpSpPr>
      <p:grpSpPr>
        <a:xfrm>
          <a:off x="0" y="0"/>
          <a:ext cx="0" cy="0"/>
          <a:chOff x="0" y="0"/>
          <a:chExt cx="0" cy="0"/>
        </a:xfrm>
      </p:grpSpPr>
      <p:pic>
        <p:nvPicPr>
          <p:cNvPr id="2" name="Bild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000" y="594000"/>
            <a:ext cx="1764792" cy="673608"/>
          </a:xfrm>
          <a:prstGeom prst="rect">
            <a:avLst/>
          </a:prstGeom>
        </p:spPr>
      </p:pic>
      <p:sp>
        <p:nvSpPr>
          <p:cNvPr id="4" name="Titel 3"/>
          <p:cNvSpPr>
            <a:spLocks noGrp="1"/>
          </p:cNvSpPr>
          <p:nvPr>
            <p:ph type="title"/>
          </p:nvPr>
        </p:nvSpPr>
        <p:spPr/>
        <p:txBody>
          <a:bodyPr/>
          <a:lstStyle>
            <a:lvl1pPr>
              <a:defRPr sz="2200"/>
            </a:lvl1pPr>
          </a:lstStyle>
          <a:p>
            <a:r>
              <a:rPr lang="de-DE"/>
              <a:t>Mastertitelformat bearbeiten</a:t>
            </a:r>
            <a:endParaRPr lang="de-DE" dirty="0"/>
          </a:p>
        </p:txBody>
      </p:sp>
      <p:sp>
        <p:nvSpPr>
          <p:cNvPr id="8" name="Foliennummernplatzhalter 7"/>
          <p:cNvSpPr>
            <a:spLocks noGrp="1"/>
          </p:cNvSpPr>
          <p:nvPr>
            <p:ph type="sldNum" sz="quarter" idx="11"/>
          </p:nvPr>
        </p:nvSpPr>
        <p:spPr/>
        <p:txBody>
          <a:bodyPr/>
          <a:lstStyle/>
          <a:p>
            <a:fld id="{30B5E4E8-4D8F-B148-B96B-8DD5FFB7AF62}" type="slidenum">
              <a:rPr lang="de-DE" smtClean="0"/>
              <a:pPr/>
              <a:t>‹Nr.›</a:t>
            </a:fld>
            <a:endParaRPr lang="de-DE" dirty="0"/>
          </a:p>
        </p:txBody>
      </p:sp>
      <p:sp>
        <p:nvSpPr>
          <p:cNvPr id="11" name="Inhaltsplatzhalter 10"/>
          <p:cNvSpPr>
            <a:spLocks noGrp="1"/>
          </p:cNvSpPr>
          <p:nvPr>
            <p:ph sz="quarter" idx="12"/>
          </p:nvPr>
        </p:nvSpPr>
        <p:spPr>
          <a:xfrm>
            <a:off x="720000" y="1800000"/>
            <a:ext cx="7523999" cy="3789240"/>
          </a:xfrm>
        </p:spPr>
        <p:txBody>
          <a:bodyPr/>
          <a:lstStyle/>
          <a:p>
            <a:pPr lvl="0"/>
            <a:r>
              <a:rPr lang="de-DE"/>
              <a:t>Mastertextformat bearbeiten
Zweite Ebene
Dritte Ebene
Vierte Ebene
Fünfte Ebene</a:t>
            </a:r>
            <a:endParaRPr lang="de-DE" dirty="0"/>
          </a:p>
        </p:txBody>
      </p:sp>
      <p:sp>
        <p:nvSpPr>
          <p:cNvPr id="3" name="Fußzeilenplatzhalter 2"/>
          <p:cNvSpPr>
            <a:spLocks noGrp="1"/>
          </p:cNvSpPr>
          <p:nvPr>
            <p:ph type="ftr" sz="quarter" idx="13"/>
          </p:nvPr>
        </p:nvSpPr>
        <p:spPr/>
        <p:txBody>
          <a:bodyPr/>
          <a:lstStyle/>
          <a:p>
            <a:r>
              <a:rPr lang="de-DE"/>
              <a:t>Hier steht z.B. der Titel der Präsentation (über Kopf- u. Fußzeile eintragen)</a:t>
            </a: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lie Inhalt 3">
    <p:spTree>
      <p:nvGrpSpPr>
        <p:cNvPr id="1" name=""/>
        <p:cNvGrpSpPr/>
        <p:nvPr/>
      </p:nvGrpSpPr>
      <p:grpSpPr>
        <a:xfrm>
          <a:off x="0" y="0"/>
          <a:ext cx="0" cy="0"/>
          <a:chOff x="0" y="0"/>
          <a:chExt cx="0" cy="0"/>
        </a:xfrm>
      </p:grpSpPr>
      <p:sp>
        <p:nvSpPr>
          <p:cNvPr id="7" name="Foliennummernplatzhalter 6"/>
          <p:cNvSpPr>
            <a:spLocks noGrp="1"/>
          </p:cNvSpPr>
          <p:nvPr>
            <p:ph type="sldNum" sz="quarter" idx="11"/>
          </p:nvPr>
        </p:nvSpPr>
        <p:spPr/>
        <p:txBody>
          <a:bodyPr/>
          <a:lstStyle/>
          <a:p>
            <a:fld id="{30B5E4E8-4D8F-B148-B96B-8DD5FFB7AF62}" type="slidenum">
              <a:rPr lang="de-DE" smtClean="0"/>
              <a:pPr/>
              <a:t>‹Nr.›</a:t>
            </a:fld>
            <a:endParaRPr lang="de-DE" dirty="0"/>
          </a:p>
        </p:txBody>
      </p:sp>
      <p:sp>
        <p:nvSpPr>
          <p:cNvPr id="8" name="Titel 7"/>
          <p:cNvSpPr>
            <a:spLocks noGrp="1"/>
          </p:cNvSpPr>
          <p:nvPr>
            <p:ph type="title"/>
          </p:nvPr>
        </p:nvSpPr>
        <p:spPr/>
        <p:txBody>
          <a:bodyPr/>
          <a:lstStyle>
            <a:lvl1pPr>
              <a:defRPr sz="2200"/>
            </a:lvl1pPr>
          </a:lstStyle>
          <a:p>
            <a:r>
              <a:rPr lang="de-DE"/>
              <a:t>Mastertitelformat bearbeiten</a:t>
            </a:r>
            <a:endParaRPr lang="de-DE" dirty="0"/>
          </a:p>
        </p:txBody>
      </p:sp>
      <p:pic>
        <p:nvPicPr>
          <p:cNvPr id="10" name="Bild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2400" y="5130000"/>
            <a:ext cx="2813304" cy="1179576"/>
          </a:xfrm>
          <a:prstGeom prst="rect">
            <a:avLst/>
          </a:prstGeom>
        </p:spPr>
      </p:pic>
      <p:sp>
        <p:nvSpPr>
          <p:cNvPr id="11" name="Inhaltsplatzhalter 10"/>
          <p:cNvSpPr>
            <a:spLocks noGrp="1"/>
          </p:cNvSpPr>
          <p:nvPr>
            <p:ph sz="quarter" idx="12"/>
          </p:nvPr>
        </p:nvSpPr>
        <p:spPr>
          <a:xfrm>
            <a:off x="720000" y="1800000"/>
            <a:ext cx="7523999" cy="3789240"/>
          </a:xfrm>
        </p:spPr>
        <p:txBody>
          <a:bodyPr/>
          <a:lstStyle/>
          <a:p>
            <a:pPr lvl="0"/>
            <a:r>
              <a:rPr lang="de-DE"/>
              <a:t>Mastertextformat bearbeiten
Zweite Ebene
Dritte Ebene
Vierte Ebene
Fünfte Ebene</a:t>
            </a:r>
            <a:endParaRPr lang="de-DE" dirty="0"/>
          </a:p>
        </p:txBody>
      </p:sp>
      <p:sp>
        <p:nvSpPr>
          <p:cNvPr id="12" name="Fußzeilenplatzhalter 11"/>
          <p:cNvSpPr>
            <a:spLocks noGrp="1"/>
          </p:cNvSpPr>
          <p:nvPr>
            <p:ph type="ftr" sz="quarter" idx="13"/>
          </p:nvPr>
        </p:nvSpPr>
        <p:spPr/>
        <p:txBody>
          <a:bodyPr/>
          <a:lstStyle/>
          <a:p>
            <a:r>
              <a:rPr lang="de-DE"/>
              <a:t>Hier steht z.B. der Titel der Präsentation (über Kopf- u. Fußzeile eintragen)</a:t>
            </a:r>
            <a:endParaRPr lang="de-DE" dirty="0"/>
          </a:p>
        </p:txBody>
      </p:sp>
    </p:spTree>
    <p:extLst>
      <p:ext uri="{BB962C8B-B14F-4D97-AF65-F5344CB8AC3E}">
        <p14:creationId xmlns:p14="http://schemas.microsoft.com/office/powerpoint/2010/main" val="5439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lie Inhalt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sz="2200"/>
            </a:lvl1pPr>
          </a:lstStyle>
          <a:p>
            <a:r>
              <a:rPr lang="de-DE"/>
              <a:t>Mastertitelformat bearbeiten</a:t>
            </a:r>
            <a:endParaRPr lang="de-DE" dirty="0"/>
          </a:p>
        </p:txBody>
      </p:sp>
      <p:sp>
        <p:nvSpPr>
          <p:cNvPr id="5" name="Foliennummernplatzhalter 4"/>
          <p:cNvSpPr>
            <a:spLocks noGrp="1"/>
          </p:cNvSpPr>
          <p:nvPr>
            <p:ph type="sldNum" sz="quarter" idx="16"/>
          </p:nvPr>
        </p:nvSpPr>
        <p:spPr/>
        <p:txBody>
          <a:bodyPr/>
          <a:lstStyle/>
          <a:p>
            <a:fld id="{30B5E4E8-4D8F-B148-B96B-8DD5FFB7AF62}" type="slidenum">
              <a:rPr lang="de-DE" smtClean="0"/>
              <a:pPr/>
              <a:t>‹Nr.›</a:t>
            </a:fld>
            <a:endParaRPr lang="de-DE" dirty="0"/>
          </a:p>
        </p:txBody>
      </p:sp>
      <p:sp>
        <p:nvSpPr>
          <p:cNvPr id="12" name="Bildplatzhalter 8"/>
          <p:cNvSpPr>
            <a:spLocks noGrp="1"/>
          </p:cNvSpPr>
          <p:nvPr>
            <p:ph type="pic" sz="quarter" idx="12"/>
          </p:nvPr>
        </p:nvSpPr>
        <p:spPr>
          <a:xfrm>
            <a:off x="4788024" y="1800000"/>
            <a:ext cx="3455976" cy="3600000"/>
          </a:xfrm>
          <a:solidFill>
            <a:srgbClr val="00376C">
              <a:alpha val="5000"/>
            </a:srgbClr>
          </a:solidFill>
        </p:spPr>
        <p:txBody>
          <a:bodyPr/>
          <a:lstStyle>
            <a:lvl1pPr marL="0" indent="0">
              <a:buNone/>
              <a:defRPr/>
            </a:lvl1pPr>
          </a:lstStyle>
          <a:p>
            <a:r>
              <a:rPr lang="de-DE"/>
              <a:t>Bild durch Klicken auf Symbol hinzufügen</a:t>
            </a:r>
            <a:endParaRPr lang="de-DE" dirty="0"/>
          </a:p>
        </p:txBody>
      </p:sp>
      <p:sp>
        <p:nvSpPr>
          <p:cNvPr id="7" name="Inhaltsplatzhalter 6"/>
          <p:cNvSpPr>
            <a:spLocks noGrp="1"/>
          </p:cNvSpPr>
          <p:nvPr>
            <p:ph sz="quarter" idx="17"/>
          </p:nvPr>
        </p:nvSpPr>
        <p:spPr>
          <a:xfrm>
            <a:off x="720001" y="1800000"/>
            <a:ext cx="3491959" cy="3600675"/>
          </a:xfrm>
        </p:spPr>
        <p:txBody>
          <a:bodyPr/>
          <a:lstStyle/>
          <a:p>
            <a:pPr lvl="0"/>
            <a:r>
              <a:rPr lang="de-DE"/>
              <a:t>Mastertextformat bearbeiten
Zweite Ebene
Dritte Ebene
Vierte Ebene
Fünfte Ebene</a:t>
            </a:r>
            <a:endParaRPr lang="de-DE" dirty="0"/>
          </a:p>
        </p:txBody>
      </p:sp>
      <p:sp>
        <p:nvSpPr>
          <p:cNvPr id="2" name="Fußzeilenplatzhalter 1"/>
          <p:cNvSpPr>
            <a:spLocks noGrp="1"/>
          </p:cNvSpPr>
          <p:nvPr>
            <p:ph type="ftr" sz="quarter" idx="18"/>
          </p:nvPr>
        </p:nvSpPr>
        <p:spPr/>
        <p:txBody>
          <a:bodyPr/>
          <a:lstStyle/>
          <a:p>
            <a:r>
              <a:rPr lang="de-DE"/>
              <a:t>Hier steht z.B. der Titel der Präsentation (über Kopf- u. Fußzeile eintragen)</a:t>
            </a:r>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lie Inhalt 5">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sz="2200"/>
            </a:lvl1pPr>
          </a:lstStyle>
          <a:p>
            <a:r>
              <a:rPr lang="de-DE"/>
              <a:t>Mastertitelformat bearbeiten</a:t>
            </a:r>
            <a:endParaRPr lang="de-DE" dirty="0"/>
          </a:p>
        </p:txBody>
      </p:sp>
      <p:sp>
        <p:nvSpPr>
          <p:cNvPr id="5" name="Foliennummernplatzhalter 4"/>
          <p:cNvSpPr>
            <a:spLocks noGrp="1"/>
          </p:cNvSpPr>
          <p:nvPr>
            <p:ph type="sldNum" sz="quarter" idx="16"/>
          </p:nvPr>
        </p:nvSpPr>
        <p:spPr/>
        <p:txBody>
          <a:bodyPr/>
          <a:lstStyle/>
          <a:p>
            <a:fld id="{30B5E4E8-4D8F-B148-B96B-8DD5FFB7AF62}" type="slidenum">
              <a:rPr lang="de-DE" smtClean="0"/>
              <a:pPr/>
              <a:t>‹Nr.›</a:t>
            </a:fld>
            <a:endParaRPr lang="de-DE" dirty="0"/>
          </a:p>
        </p:txBody>
      </p:sp>
      <p:sp>
        <p:nvSpPr>
          <p:cNvPr id="12" name="Bildplatzhalter 8"/>
          <p:cNvSpPr>
            <a:spLocks noGrp="1"/>
          </p:cNvSpPr>
          <p:nvPr>
            <p:ph type="pic" sz="quarter" idx="12"/>
          </p:nvPr>
        </p:nvSpPr>
        <p:spPr>
          <a:xfrm>
            <a:off x="720000" y="1800000"/>
            <a:ext cx="3455976" cy="3600000"/>
          </a:xfrm>
          <a:solidFill>
            <a:srgbClr val="00376C">
              <a:alpha val="5000"/>
            </a:srgbClr>
          </a:solidFill>
        </p:spPr>
        <p:txBody>
          <a:bodyPr/>
          <a:lstStyle>
            <a:lvl1pPr marL="0" indent="0">
              <a:buNone/>
              <a:defRPr/>
            </a:lvl1pPr>
          </a:lstStyle>
          <a:p>
            <a:r>
              <a:rPr lang="de-DE"/>
              <a:t>Bild durch Klicken auf Symbol hinzufügen</a:t>
            </a:r>
            <a:endParaRPr lang="de-DE" dirty="0"/>
          </a:p>
        </p:txBody>
      </p:sp>
      <p:sp>
        <p:nvSpPr>
          <p:cNvPr id="7" name="Inhaltsplatzhalter 6"/>
          <p:cNvSpPr>
            <a:spLocks noGrp="1"/>
          </p:cNvSpPr>
          <p:nvPr>
            <p:ph sz="quarter" idx="17"/>
          </p:nvPr>
        </p:nvSpPr>
        <p:spPr>
          <a:xfrm>
            <a:off x="4752041" y="1799325"/>
            <a:ext cx="3491959" cy="3600675"/>
          </a:xfrm>
        </p:spPr>
        <p:txBody>
          <a:bodyPr/>
          <a:lstStyle/>
          <a:p>
            <a:pPr lvl="0"/>
            <a:r>
              <a:rPr lang="de-DE"/>
              <a:t>Mastertextformat bearbeiten
Zweite Ebene
Dritte Ebene
Vierte Ebene
Fünfte Ebene</a:t>
            </a:r>
            <a:endParaRPr lang="de-DE" dirty="0"/>
          </a:p>
        </p:txBody>
      </p:sp>
      <p:sp>
        <p:nvSpPr>
          <p:cNvPr id="13" name="Fußzeilenplatzhalter 12"/>
          <p:cNvSpPr>
            <a:spLocks noGrp="1"/>
          </p:cNvSpPr>
          <p:nvPr>
            <p:ph type="ftr" sz="quarter" idx="18"/>
          </p:nvPr>
        </p:nvSpPr>
        <p:spPr/>
        <p:txBody>
          <a:bodyPr/>
          <a:lstStyle/>
          <a:p>
            <a:r>
              <a:rPr lang="de-DE"/>
              <a:t>Hier steht z.B. der Titel der Präsentation (über Kopf- u. Fußzeile eintragen)</a:t>
            </a:r>
            <a:endParaRPr lang="de-DE" dirty="0"/>
          </a:p>
        </p:txBody>
      </p:sp>
    </p:spTree>
    <p:extLst>
      <p:ext uri="{BB962C8B-B14F-4D97-AF65-F5344CB8AC3E}">
        <p14:creationId xmlns:p14="http://schemas.microsoft.com/office/powerpoint/2010/main" val="200632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lie Bild">
    <p:spTree>
      <p:nvGrpSpPr>
        <p:cNvPr id="1" name=""/>
        <p:cNvGrpSpPr/>
        <p:nvPr/>
      </p:nvGrpSpPr>
      <p:grpSpPr>
        <a:xfrm>
          <a:off x="0" y="0"/>
          <a:ext cx="0" cy="0"/>
          <a:chOff x="0" y="0"/>
          <a:chExt cx="0" cy="0"/>
        </a:xfrm>
      </p:grpSpPr>
      <p:sp>
        <p:nvSpPr>
          <p:cNvPr id="6" name="Foliennummernplatzhalter 5"/>
          <p:cNvSpPr>
            <a:spLocks noGrp="1"/>
          </p:cNvSpPr>
          <p:nvPr>
            <p:ph type="sldNum" sz="quarter" idx="11"/>
          </p:nvPr>
        </p:nvSpPr>
        <p:spPr/>
        <p:txBody>
          <a:bodyPr/>
          <a:lstStyle/>
          <a:p>
            <a:fld id="{30B5E4E8-4D8F-B148-B96B-8DD5FFB7AF62}" type="slidenum">
              <a:rPr lang="de-DE" smtClean="0"/>
              <a:pPr/>
              <a:t>‹Nr.›</a:t>
            </a:fld>
            <a:endParaRPr lang="de-DE" dirty="0"/>
          </a:p>
        </p:txBody>
      </p:sp>
      <p:sp>
        <p:nvSpPr>
          <p:cNvPr id="7" name="Titel 6"/>
          <p:cNvSpPr>
            <a:spLocks noGrp="1"/>
          </p:cNvSpPr>
          <p:nvPr>
            <p:ph type="title"/>
          </p:nvPr>
        </p:nvSpPr>
        <p:spPr/>
        <p:txBody>
          <a:bodyPr/>
          <a:lstStyle>
            <a:lvl1pPr>
              <a:defRPr sz="2200"/>
            </a:lvl1pPr>
          </a:lstStyle>
          <a:p>
            <a:r>
              <a:rPr lang="de-DE"/>
              <a:t>Mastertitelformat bearbeiten</a:t>
            </a:r>
            <a:endParaRPr lang="de-DE" dirty="0"/>
          </a:p>
        </p:txBody>
      </p:sp>
      <p:sp>
        <p:nvSpPr>
          <p:cNvPr id="9" name="Bildplatzhalter 8"/>
          <p:cNvSpPr>
            <a:spLocks noGrp="1"/>
          </p:cNvSpPr>
          <p:nvPr>
            <p:ph type="pic" sz="quarter" idx="12"/>
          </p:nvPr>
        </p:nvSpPr>
        <p:spPr>
          <a:xfrm>
            <a:off x="720724" y="1800000"/>
            <a:ext cx="7560000" cy="3600000"/>
          </a:xfrm>
          <a:solidFill>
            <a:srgbClr val="00376C">
              <a:alpha val="5000"/>
            </a:srgbClr>
          </a:solidFill>
        </p:spPr>
        <p:txBody>
          <a:bodyPr/>
          <a:lstStyle>
            <a:lvl1pPr marL="0" indent="0">
              <a:buNone/>
              <a:defRPr/>
            </a:lvl1pPr>
          </a:lstStyle>
          <a:p>
            <a:r>
              <a:rPr lang="de-DE"/>
              <a:t>Bild durch Klicken auf Symbol hinzufügen</a:t>
            </a:r>
            <a:endParaRPr lang="de-DE" dirty="0"/>
          </a:p>
        </p:txBody>
      </p:sp>
      <p:sp>
        <p:nvSpPr>
          <p:cNvPr id="10" name="Fußzeilenplatzhalter 9"/>
          <p:cNvSpPr>
            <a:spLocks noGrp="1"/>
          </p:cNvSpPr>
          <p:nvPr>
            <p:ph type="ftr" sz="quarter" idx="13"/>
          </p:nvPr>
        </p:nvSpPr>
        <p:spPr/>
        <p:txBody>
          <a:bodyPr/>
          <a:lstStyle/>
          <a:p>
            <a:r>
              <a:rPr lang="de-DE"/>
              <a:t>Hier steht z.B. der Titel der Präsentation (über Kopf- u. Fußzeile eintragen)</a:t>
            </a:r>
            <a:endParaRPr lang="de-DE" dirty="0"/>
          </a:p>
        </p:txBody>
      </p:sp>
    </p:spTree>
    <p:extLst>
      <p:ext uri="{BB962C8B-B14F-4D97-AF65-F5344CB8AC3E}">
        <p14:creationId xmlns:p14="http://schemas.microsoft.com/office/powerpoint/2010/main" val="24890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teraturverzeichnis">
    <p:spTree>
      <p:nvGrpSpPr>
        <p:cNvPr id="1" name=""/>
        <p:cNvGrpSpPr/>
        <p:nvPr/>
      </p:nvGrpSpPr>
      <p:grpSpPr>
        <a:xfrm>
          <a:off x="0" y="0"/>
          <a:ext cx="0" cy="0"/>
          <a:chOff x="0" y="0"/>
          <a:chExt cx="0" cy="0"/>
        </a:xfrm>
      </p:grpSpPr>
      <p:sp>
        <p:nvSpPr>
          <p:cNvPr id="8" name="Foliennummernplatzhalter 7"/>
          <p:cNvSpPr>
            <a:spLocks noGrp="1"/>
          </p:cNvSpPr>
          <p:nvPr>
            <p:ph type="sldNum" sz="quarter" idx="11"/>
          </p:nvPr>
        </p:nvSpPr>
        <p:spPr/>
        <p:txBody>
          <a:bodyPr/>
          <a:lstStyle/>
          <a:p>
            <a:fld id="{30B5E4E8-4D8F-B148-B96B-8DD5FFB7AF62}" type="slidenum">
              <a:rPr lang="de-DE" smtClean="0"/>
              <a:pPr/>
              <a:t>‹Nr.›</a:t>
            </a:fld>
            <a:endParaRPr lang="de-DE" dirty="0"/>
          </a:p>
        </p:txBody>
      </p:sp>
      <p:sp>
        <p:nvSpPr>
          <p:cNvPr id="15" name="Titel 14"/>
          <p:cNvSpPr>
            <a:spLocks noGrp="1"/>
          </p:cNvSpPr>
          <p:nvPr>
            <p:ph type="title" hasCustomPrompt="1"/>
          </p:nvPr>
        </p:nvSpPr>
        <p:spPr/>
        <p:txBody>
          <a:bodyPr/>
          <a:lstStyle>
            <a:lvl1pPr>
              <a:defRPr lang="de-DE" smtClean="0">
                <a:effectLst/>
              </a:defRPr>
            </a:lvl1pPr>
          </a:lstStyle>
          <a:p>
            <a:r>
              <a:rPr lang="de-DE" dirty="0">
                <a:solidFill>
                  <a:srgbClr val="00497F"/>
                </a:solidFill>
                <a:effectLst/>
                <a:latin typeface="Verdana" charset="0"/>
              </a:rPr>
              <a:t>Literaturverzeichnis</a:t>
            </a:r>
          </a:p>
        </p:txBody>
      </p:sp>
      <p:sp>
        <p:nvSpPr>
          <p:cNvPr id="17" name="Textplatzhalter 16"/>
          <p:cNvSpPr>
            <a:spLocks noGrp="1"/>
          </p:cNvSpPr>
          <p:nvPr>
            <p:ph type="body" sz="quarter" idx="12" hasCustomPrompt="1"/>
          </p:nvPr>
        </p:nvSpPr>
        <p:spPr>
          <a:xfrm>
            <a:off x="720725" y="1800000"/>
            <a:ext cx="7523275" cy="3789240"/>
          </a:xfrm>
        </p:spPr>
        <p:txBody>
          <a:bodyPr>
            <a:noAutofit/>
          </a:bodyPr>
          <a:lstStyle>
            <a:lvl1pPr marL="182563" indent="-182563">
              <a:lnSpc>
                <a:spcPct val="100000"/>
              </a:lnSpc>
              <a:buFont typeface="Arial" charset="0"/>
              <a:buChar char="•"/>
              <a:tabLst/>
              <a:defRPr lang="de-DE" sz="1200" smtClean="0">
                <a:effectLst/>
              </a:defRPr>
            </a:lvl1pPr>
          </a:lstStyle>
          <a:p>
            <a:r>
              <a:rPr lang="de-DE" dirty="0">
                <a:solidFill>
                  <a:srgbClr val="00497F"/>
                </a:solidFill>
                <a:effectLst/>
                <a:latin typeface="Verdana" charset="0"/>
              </a:rPr>
              <a:t>Schrift </a:t>
            </a:r>
            <a:r>
              <a:rPr lang="de-DE" dirty="0" err="1">
                <a:solidFill>
                  <a:srgbClr val="00497F"/>
                </a:solidFill>
                <a:effectLst/>
                <a:latin typeface="Verdana" charset="0"/>
              </a:rPr>
              <a:t>Verdana</a:t>
            </a:r>
            <a:r>
              <a:rPr lang="de-DE" dirty="0">
                <a:solidFill>
                  <a:srgbClr val="00497F"/>
                </a:solidFill>
                <a:effectLst/>
                <a:latin typeface="Verdana" charset="0"/>
              </a:rPr>
              <a:t>, Regulare</a:t>
            </a:r>
          </a:p>
          <a:p>
            <a:r>
              <a:rPr lang="de-DE" dirty="0">
                <a:solidFill>
                  <a:srgbClr val="00497F"/>
                </a:solidFill>
                <a:effectLst/>
                <a:latin typeface="Verdana" charset="0"/>
              </a:rPr>
              <a:t>Ausrichtung: rechtsbündig</a:t>
            </a:r>
          </a:p>
          <a:p>
            <a:r>
              <a:rPr lang="de-DE" dirty="0">
                <a:solidFill>
                  <a:srgbClr val="00497F"/>
                </a:solidFill>
                <a:effectLst/>
                <a:latin typeface="Verdana" charset="0"/>
              </a:rPr>
              <a:t>Schriftgröße: 14 </a:t>
            </a:r>
            <a:r>
              <a:rPr lang="de-DE" dirty="0" err="1">
                <a:solidFill>
                  <a:srgbClr val="00497F"/>
                </a:solidFill>
                <a:effectLst/>
                <a:latin typeface="Verdana" charset="0"/>
              </a:rPr>
              <a:t>pt</a:t>
            </a:r>
            <a:endParaRPr lang="de-DE" dirty="0">
              <a:solidFill>
                <a:srgbClr val="00497F"/>
              </a:solidFill>
              <a:effectLst/>
              <a:latin typeface="Verdana" charset="0"/>
            </a:endParaRPr>
          </a:p>
          <a:p>
            <a:r>
              <a:rPr lang="de-DE" dirty="0">
                <a:solidFill>
                  <a:srgbClr val="00497F"/>
                </a:solidFill>
                <a:effectLst/>
                <a:latin typeface="Verdana" charset="0"/>
              </a:rPr>
              <a:t>Zeilenabstand: einfach, vor Text 6 </a:t>
            </a:r>
            <a:r>
              <a:rPr lang="de-DE" dirty="0" err="1">
                <a:solidFill>
                  <a:srgbClr val="00497F"/>
                </a:solidFill>
                <a:effectLst/>
                <a:latin typeface="Verdana" charset="0"/>
              </a:rPr>
              <a:t>pt</a:t>
            </a:r>
            <a:endParaRPr lang="de-DE" dirty="0">
              <a:solidFill>
                <a:srgbClr val="00497F"/>
              </a:solidFill>
              <a:effectLst/>
              <a:latin typeface="Verdana" charset="0"/>
            </a:endParaRPr>
          </a:p>
          <a:p>
            <a:r>
              <a:rPr lang="de-DE" dirty="0">
                <a:solidFill>
                  <a:srgbClr val="00497F"/>
                </a:solidFill>
                <a:effectLst/>
                <a:latin typeface="Verdana" charset="0"/>
              </a:rPr>
              <a:t>Schriftfarbe: RGB 0/55/108</a:t>
            </a:r>
          </a:p>
        </p:txBody>
      </p:sp>
      <p:sp>
        <p:nvSpPr>
          <p:cNvPr id="19" name="Fußzeilenplatzhalter 18"/>
          <p:cNvSpPr>
            <a:spLocks noGrp="1"/>
          </p:cNvSpPr>
          <p:nvPr>
            <p:ph type="ftr" sz="quarter" idx="13"/>
          </p:nvPr>
        </p:nvSpPr>
        <p:spPr/>
        <p:txBody>
          <a:bodyPr/>
          <a:lstStyle/>
          <a:p>
            <a:r>
              <a:rPr lang="de-DE"/>
              <a:t>Hier steht z.B. der Titel der Präsentation (über Kopf- u. Fußzeile eintragen)</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chluss-Folie Vielen Dank">
    <p:spTree>
      <p:nvGrpSpPr>
        <p:cNvPr id="1" name=""/>
        <p:cNvGrpSpPr/>
        <p:nvPr/>
      </p:nvGrpSpPr>
      <p:grpSpPr>
        <a:xfrm>
          <a:off x="0" y="0"/>
          <a:ext cx="0" cy="0"/>
          <a:chOff x="0" y="0"/>
          <a:chExt cx="0" cy="0"/>
        </a:xfrm>
      </p:grpSpPr>
      <p:sp>
        <p:nvSpPr>
          <p:cNvPr id="6" name="Rechteck 5"/>
          <p:cNvSpPr>
            <a:spLocks noChangeAspect="1"/>
          </p:cNvSpPr>
          <p:nvPr userDrawn="1"/>
        </p:nvSpPr>
        <p:spPr>
          <a:xfrm>
            <a:off x="0" y="0"/>
            <a:ext cx="9144000" cy="5400000"/>
          </a:xfrm>
          <a:prstGeom prst="rect">
            <a:avLst/>
          </a:prstGeom>
          <a:solidFill>
            <a:srgbClr val="00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15" name="Bild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0" y="810000"/>
            <a:ext cx="1764792" cy="673608"/>
          </a:xfrm>
          <a:prstGeom prst="rect">
            <a:avLst/>
          </a:prstGeom>
        </p:spPr>
      </p:pic>
      <p:pic>
        <p:nvPicPr>
          <p:cNvPr id="19" name="Bild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3000" y="4057200"/>
            <a:ext cx="4221480" cy="2014728"/>
          </a:xfrm>
          <a:prstGeom prst="rect">
            <a:avLst/>
          </a:prstGeom>
        </p:spPr>
      </p:pic>
      <p:sp>
        <p:nvSpPr>
          <p:cNvPr id="5" name="Textplatzhalter 4"/>
          <p:cNvSpPr>
            <a:spLocks noGrp="1"/>
          </p:cNvSpPr>
          <p:nvPr>
            <p:ph type="body" sz="quarter" idx="10" hasCustomPrompt="1"/>
          </p:nvPr>
        </p:nvSpPr>
        <p:spPr>
          <a:xfrm>
            <a:off x="-480" y="2160000"/>
            <a:ext cx="9144480" cy="1296715"/>
          </a:xfrm>
        </p:spPr>
        <p:txBody>
          <a:bodyPr>
            <a:noAutofit/>
          </a:bodyPr>
          <a:lstStyle>
            <a:lvl1pPr marL="0" indent="0" algn="ctr">
              <a:buNone/>
              <a:defRPr sz="3200" b="1">
                <a:solidFill>
                  <a:schemeClr val="bg1"/>
                </a:solidFill>
              </a:defRPr>
            </a:lvl1pPr>
          </a:lstStyle>
          <a:p>
            <a:pPr lvl="0"/>
            <a:r>
              <a:rPr lang="de-DE" dirty="0"/>
              <a:t>Vielen Dank!</a:t>
            </a:r>
          </a:p>
        </p:txBody>
      </p:sp>
      <p:pic>
        <p:nvPicPr>
          <p:cNvPr id="18" name="Bild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pic>
        <p:nvPicPr>
          <p:cNvPr id="22" name="Bild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chluss-Folie Kontakt">
    <p:spTree>
      <p:nvGrpSpPr>
        <p:cNvPr id="1" name=""/>
        <p:cNvGrpSpPr/>
        <p:nvPr/>
      </p:nvGrpSpPr>
      <p:grpSpPr>
        <a:xfrm>
          <a:off x="0" y="0"/>
          <a:ext cx="0" cy="0"/>
          <a:chOff x="0" y="0"/>
          <a:chExt cx="0" cy="0"/>
        </a:xfrm>
      </p:grpSpPr>
      <p:sp>
        <p:nvSpPr>
          <p:cNvPr id="6" name="Rechteck 5"/>
          <p:cNvSpPr>
            <a:spLocks noChangeAspect="1"/>
          </p:cNvSpPr>
          <p:nvPr userDrawn="1"/>
        </p:nvSpPr>
        <p:spPr>
          <a:xfrm>
            <a:off x="0" y="0"/>
            <a:ext cx="9144000" cy="5400000"/>
          </a:xfrm>
          <a:prstGeom prst="rect">
            <a:avLst/>
          </a:prstGeom>
          <a:solidFill>
            <a:srgbClr val="00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15" name="Bild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0000" y="810000"/>
            <a:ext cx="1764792" cy="673608"/>
          </a:xfrm>
          <a:prstGeom prst="rect">
            <a:avLst/>
          </a:prstGeom>
        </p:spPr>
      </p:pic>
      <p:pic>
        <p:nvPicPr>
          <p:cNvPr id="19" name="Bild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3000" y="4057200"/>
            <a:ext cx="4221480" cy="2014728"/>
          </a:xfrm>
          <a:prstGeom prst="rect">
            <a:avLst/>
          </a:prstGeom>
        </p:spPr>
      </p:pic>
      <p:sp>
        <p:nvSpPr>
          <p:cNvPr id="3" name="Textplatzhalter 2"/>
          <p:cNvSpPr>
            <a:spLocks noGrp="1"/>
          </p:cNvSpPr>
          <p:nvPr>
            <p:ph type="body" sz="quarter" idx="10" hasCustomPrompt="1"/>
          </p:nvPr>
        </p:nvSpPr>
        <p:spPr>
          <a:xfrm>
            <a:off x="720000" y="2340000"/>
            <a:ext cx="3852000" cy="224904"/>
          </a:xfrm>
          <a:ln>
            <a:noFill/>
          </a:ln>
        </p:spPr>
        <p:txBody>
          <a:bodyPr lIns="0" tIns="0" rIns="0" bIns="0">
            <a:noAutofit/>
          </a:bodyPr>
          <a:lstStyle>
            <a:lvl1pPr>
              <a:buFontTx/>
              <a:buNone/>
              <a:defRPr lang="de-DE" sz="1200" b="1" i="0" smtClean="0">
                <a:solidFill>
                  <a:schemeClr val="bg1"/>
                </a:solidFill>
                <a:effectLst/>
                <a:latin typeface="Verdana" charset="0"/>
                <a:ea typeface="Verdana" charset="0"/>
                <a:cs typeface="Verdana" charset="0"/>
              </a:defRPr>
            </a:lvl1pPr>
          </a:lstStyle>
          <a:p>
            <a:r>
              <a:rPr lang="de-DE" b="1" dirty="0">
                <a:effectLst/>
                <a:latin typeface="Verdana" charset="0"/>
              </a:rPr>
              <a:t>Kontakt</a:t>
            </a:r>
          </a:p>
        </p:txBody>
      </p:sp>
      <p:sp>
        <p:nvSpPr>
          <p:cNvPr id="5" name="Textplatzhalter 4"/>
          <p:cNvSpPr>
            <a:spLocks noGrp="1"/>
          </p:cNvSpPr>
          <p:nvPr>
            <p:ph type="body" sz="quarter" idx="11" hasCustomPrompt="1"/>
          </p:nvPr>
        </p:nvSpPr>
        <p:spPr>
          <a:xfrm>
            <a:off x="720000" y="2808000"/>
            <a:ext cx="3816350" cy="2089150"/>
          </a:xfrm>
        </p:spPr>
        <p:txBody>
          <a:bodyPr>
            <a:noAutofit/>
          </a:bodyPr>
          <a:lstStyle>
            <a:lvl1pPr marL="0" indent="0">
              <a:buNone/>
              <a:defRPr sz="1200">
                <a:solidFill>
                  <a:schemeClr val="bg1"/>
                </a:solidFill>
              </a:defRPr>
            </a:lvl1pPr>
          </a:lstStyle>
          <a:p>
            <a:r>
              <a:rPr lang="de-DE" dirty="0">
                <a:effectLst/>
                <a:latin typeface="Verdana" charset="0"/>
              </a:rPr>
              <a:t>Vorname, Name</a:t>
            </a:r>
            <a:br>
              <a:rPr lang="de-DE" dirty="0">
                <a:effectLst/>
                <a:latin typeface="Verdana" charset="0"/>
              </a:rPr>
            </a:br>
            <a:r>
              <a:rPr lang="de-DE" dirty="0">
                <a:effectLst/>
                <a:latin typeface="Verdana" charset="0"/>
              </a:rPr>
              <a:t>Position </a:t>
            </a:r>
            <a:r>
              <a:rPr lang="de-DE" dirty="0" err="1">
                <a:effectLst/>
                <a:latin typeface="Verdana" charset="0"/>
              </a:rPr>
              <a:t>xyz</a:t>
            </a:r>
            <a:r>
              <a:rPr lang="de-DE" dirty="0">
                <a:effectLst/>
                <a:latin typeface="Verdana" charset="0"/>
              </a:rPr>
              <a:t/>
            </a:r>
            <a:br>
              <a:rPr lang="de-DE" dirty="0">
                <a:effectLst/>
                <a:latin typeface="Verdana" charset="0"/>
              </a:rPr>
            </a:br>
            <a:r>
              <a:rPr lang="de-DE" dirty="0">
                <a:effectLst/>
                <a:latin typeface="Verdana" charset="0"/>
              </a:rPr>
              <a:t>Professional School </a:t>
            </a:r>
            <a:r>
              <a:rPr lang="de-DE" dirty="0" err="1">
                <a:effectLst/>
                <a:latin typeface="Verdana" charset="0"/>
              </a:rPr>
              <a:t>of</a:t>
            </a:r>
            <a:r>
              <a:rPr lang="de-DE" dirty="0">
                <a:effectLst/>
                <a:latin typeface="Verdana" charset="0"/>
              </a:rPr>
              <a:t> Education (PSE)</a:t>
            </a:r>
            <a:br>
              <a:rPr lang="de-DE" dirty="0">
                <a:effectLst/>
                <a:latin typeface="Verdana" charset="0"/>
              </a:rPr>
            </a:br>
            <a:r>
              <a:rPr lang="de-DE" dirty="0">
                <a:effectLst/>
                <a:latin typeface="Verdana" charset="0"/>
              </a:rPr>
              <a:t>Humboldt-Universität Berlin</a:t>
            </a:r>
            <a:br>
              <a:rPr lang="de-DE" dirty="0">
                <a:effectLst/>
                <a:latin typeface="Verdana" charset="0"/>
              </a:rPr>
            </a:br>
            <a:r>
              <a:rPr lang="de-DE" dirty="0">
                <a:effectLst/>
                <a:latin typeface="Verdana" charset="0"/>
              </a:rPr>
              <a:t/>
            </a:r>
            <a:br>
              <a:rPr lang="de-DE" dirty="0">
                <a:effectLst/>
                <a:latin typeface="Verdana" charset="0"/>
              </a:rPr>
            </a:br>
            <a:r>
              <a:rPr lang="de-DE" dirty="0">
                <a:effectLst/>
                <a:latin typeface="Verdana" charset="0"/>
              </a:rPr>
              <a:t>Telefon: +49 (0)30 0000 0000</a:t>
            </a:r>
            <a:br>
              <a:rPr lang="de-DE" dirty="0">
                <a:effectLst/>
                <a:latin typeface="Verdana" charset="0"/>
              </a:rPr>
            </a:br>
            <a:r>
              <a:rPr lang="de-DE" dirty="0">
                <a:effectLst/>
                <a:latin typeface="Verdana" charset="0"/>
              </a:rPr>
              <a:t>E-Mail: </a:t>
            </a:r>
            <a:r>
              <a:rPr lang="de-DE" dirty="0" err="1">
                <a:effectLst/>
                <a:latin typeface="Verdana" charset="0"/>
              </a:rPr>
              <a:t>vorname.name@hu-berlin.de</a:t>
            </a:r>
            <a:endParaRPr lang="de-DE" dirty="0">
              <a:effectLst/>
              <a:latin typeface="Verdana" charset="0"/>
            </a:endParaRPr>
          </a:p>
        </p:txBody>
      </p:sp>
      <p:pic>
        <p:nvPicPr>
          <p:cNvPr id="12" name="Bild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pic>
        <p:nvPicPr>
          <p:cNvPr id="13" name="Bild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Titelfolie">
    <p:spTree>
      <p:nvGrpSpPr>
        <p:cNvPr id="1" name=""/>
        <p:cNvGrpSpPr/>
        <p:nvPr/>
      </p:nvGrpSpPr>
      <p:grpSpPr>
        <a:xfrm>
          <a:off x="0" y="0"/>
          <a:ext cx="0" cy="0"/>
          <a:chOff x="0" y="0"/>
          <a:chExt cx="0" cy="0"/>
        </a:xfrm>
      </p:grpSpPr>
      <p:sp>
        <p:nvSpPr>
          <p:cNvPr id="6" name="Rechteck 5"/>
          <p:cNvSpPr>
            <a:spLocks/>
          </p:cNvSpPr>
          <p:nvPr userDrawn="1"/>
        </p:nvSpPr>
        <p:spPr>
          <a:xfrm>
            <a:off x="0" y="1620000"/>
            <a:ext cx="9144000" cy="3600000"/>
          </a:xfrm>
          <a:prstGeom prst="rect">
            <a:avLst/>
          </a:prstGeom>
          <a:solidFill>
            <a:srgbClr val="00376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15" name="Bild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5040" y="1124744"/>
            <a:ext cx="1764792" cy="673608"/>
          </a:xfrm>
          <a:prstGeom prst="rect">
            <a:avLst/>
          </a:prstGeom>
        </p:spPr>
      </p:pic>
      <p:pic>
        <p:nvPicPr>
          <p:cNvPr id="17" name="Bild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20" name="Bild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pic>
        <p:nvPicPr>
          <p:cNvPr id="2" name="Bild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450000"/>
            <a:ext cx="2813304" cy="1344168"/>
          </a:xfrm>
          <a:prstGeom prst="rect">
            <a:avLst/>
          </a:prstGeom>
        </p:spPr>
      </p:pic>
      <p:pic>
        <p:nvPicPr>
          <p:cNvPr id="4" name="Bild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24800" y="3866400"/>
            <a:ext cx="4221480" cy="2014728"/>
          </a:xfrm>
          <a:prstGeom prst="rect">
            <a:avLst/>
          </a:prstGeom>
        </p:spPr>
      </p:pic>
      <p:sp>
        <p:nvSpPr>
          <p:cNvPr id="12" name="Textplatzhalter 2"/>
          <p:cNvSpPr>
            <a:spLocks noGrp="1"/>
          </p:cNvSpPr>
          <p:nvPr>
            <p:ph type="body" sz="quarter" idx="10" hasCustomPrompt="1"/>
          </p:nvPr>
        </p:nvSpPr>
        <p:spPr>
          <a:xfrm>
            <a:off x="720000" y="2952000"/>
            <a:ext cx="3852000" cy="189332"/>
          </a:xfrm>
        </p:spPr>
        <p:txBody>
          <a:bodyPr lIns="0" tIns="0" rIns="0" bIns="0">
            <a:noAutofit/>
          </a:bodyPr>
          <a:lstStyle>
            <a:lvl1pPr>
              <a:buFontTx/>
              <a:buNone/>
              <a:defRPr lang="de-DE" sz="1200" b="1" i="0" smtClean="0">
                <a:solidFill>
                  <a:srgbClr val="00376C"/>
                </a:solidFill>
                <a:effectLst/>
                <a:latin typeface="Verdana" charset="0"/>
                <a:ea typeface="Verdana" charset="0"/>
                <a:cs typeface="Verdana" charset="0"/>
              </a:defRPr>
            </a:lvl1pPr>
          </a:lstStyle>
          <a:p>
            <a:r>
              <a:rPr lang="de-DE" b="1" dirty="0">
                <a:effectLst/>
                <a:latin typeface="Verdana" charset="0"/>
              </a:rPr>
              <a:t>Kontakt</a:t>
            </a:r>
            <a:endParaRPr lang="de-DE" dirty="0">
              <a:effectLst/>
              <a:latin typeface="Verdana" charset="0"/>
            </a:endParaRPr>
          </a:p>
        </p:txBody>
      </p:sp>
      <p:sp>
        <p:nvSpPr>
          <p:cNvPr id="3" name="Rechteck 2"/>
          <p:cNvSpPr/>
          <p:nvPr userDrawn="1"/>
        </p:nvSpPr>
        <p:spPr>
          <a:xfrm>
            <a:off x="720000" y="2160000"/>
            <a:ext cx="2192908" cy="369332"/>
          </a:xfrm>
          <a:prstGeom prst="rect">
            <a:avLst/>
          </a:prstGeom>
        </p:spPr>
        <p:txBody>
          <a:bodyPr wrap="none" lIns="0" tIns="0" rIns="0" bIns="0">
            <a:spAutoFit/>
          </a:bodyPr>
          <a:lstStyle/>
          <a:p>
            <a:r>
              <a:rPr lang="de-DE" sz="2400" b="1" dirty="0">
                <a:solidFill>
                  <a:srgbClr val="00497F"/>
                </a:solidFill>
                <a:effectLst/>
                <a:latin typeface="Verdana" charset="0"/>
              </a:rPr>
              <a:t>Vielen Dank!</a:t>
            </a:r>
            <a:endParaRPr lang="de-DE" sz="2400" dirty="0">
              <a:solidFill>
                <a:srgbClr val="00497F"/>
              </a:solidFill>
              <a:effectLst/>
              <a:latin typeface="Verdana" charset="0"/>
            </a:endParaRPr>
          </a:p>
        </p:txBody>
      </p:sp>
      <p:sp>
        <p:nvSpPr>
          <p:cNvPr id="7" name="Textplatzhalter 6"/>
          <p:cNvSpPr>
            <a:spLocks noGrp="1"/>
          </p:cNvSpPr>
          <p:nvPr>
            <p:ph type="body" sz="quarter" idx="11" hasCustomPrompt="1"/>
          </p:nvPr>
        </p:nvSpPr>
        <p:spPr>
          <a:xfrm>
            <a:off x="720725" y="3204000"/>
            <a:ext cx="3922713" cy="1935162"/>
          </a:xfrm>
        </p:spPr>
        <p:txBody>
          <a:bodyPr>
            <a:noAutofit/>
          </a:bodyPr>
          <a:lstStyle>
            <a:lvl1pPr marL="0" indent="0">
              <a:lnSpc>
                <a:spcPct val="150000"/>
              </a:lnSpc>
              <a:spcBef>
                <a:spcPts val="0"/>
              </a:spcBef>
              <a:buNone/>
              <a:defRPr sz="1200"/>
            </a:lvl1pPr>
          </a:lstStyle>
          <a:p>
            <a:r>
              <a:rPr lang="de-DE" dirty="0">
                <a:effectLst/>
                <a:latin typeface="Verdana" charset="0"/>
              </a:rPr>
              <a:t>Vorname, Name</a:t>
            </a:r>
            <a:br>
              <a:rPr lang="de-DE" dirty="0">
                <a:effectLst/>
                <a:latin typeface="Verdana" charset="0"/>
              </a:rPr>
            </a:br>
            <a:r>
              <a:rPr lang="de-DE" dirty="0">
                <a:effectLst/>
                <a:latin typeface="Verdana" charset="0"/>
              </a:rPr>
              <a:t>Position </a:t>
            </a:r>
            <a:r>
              <a:rPr lang="de-DE" dirty="0" err="1">
                <a:effectLst/>
                <a:latin typeface="Verdana" charset="0"/>
              </a:rPr>
              <a:t>xyz</a:t>
            </a:r>
            <a:r>
              <a:rPr lang="de-DE" dirty="0">
                <a:effectLst/>
                <a:latin typeface="Verdana" charset="0"/>
              </a:rPr>
              <a:t/>
            </a:r>
            <a:br>
              <a:rPr lang="de-DE" dirty="0">
                <a:effectLst/>
                <a:latin typeface="Verdana" charset="0"/>
              </a:rPr>
            </a:br>
            <a:r>
              <a:rPr lang="de-DE" dirty="0">
                <a:effectLst/>
                <a:latin typeface="Verdana" charset="0"/>
              </a:rPr>
              <a:t>Professional School </a:t>
            </a:r>
            <a:r>
              <a:rPr lang="de-DE" dirty="0" err="1">
                <a:effectLst/>
                <a:latin typeface="Verdana" charset="0"/>
              </a:rPr>
              <a:t>of</a:t>
            </a:r>
            <a:r>
              <a:rPr lang="de-DE" dirty="0">
                <a:effectLst/>
                <a:latin typeface="Verdana" charset="0"/>
              </a:rPr>
              <a:t> Education (PSE)</a:t>
            </a:r>
            <a:br>
              <a:rPr lang="de-DE" dirty="0">
                <a:effectLst/>
                <a:latin typeface="Verdana" charset="0"/>
              </a:rPr>
            </a:br>
            <a:r>
              <a:rPr lang="de-DE" dirty="0">
                <a:effectLst/>
                <a:latin typeface="Verdana" charset="0"/>
              </a:rPr>
              <a:t>Humboldt-Universität Berlin</a:t>
            </a:r>
            <a:br>
              <a:rPr lang="de-DE" dirty="0">
                <a:effectLst/>
                <a:latin typeface="Verdana" charset="0"/>
              </a:rPr>
            </a:br>
            <a:r>
              <a:rPr lang="de-DE" dirty="0">
                <a:effectLst/>
                <a:latin typeface="Verdana" charset="0"/>
              </a:rPr>
              <a:t>Telefon: +49 (0)30 0000 0000</a:t>
            </a:r>
            <a:br>
              <a:rPr lang="de-DE" dirty="0">
                <a:effectLst/>
                <a:latin typeface="Verdana" charset="0"/>
              </a:rPr>
            </a:br>
            <a:r>
              <a:rPr lang="de-DE" dirty="0">
                <a:effectLst/>
                <a:latin typeface="Verdana" charset="0"/>
              </a:rPr>
              <a:t>E-Mail: </a:t>
            </a:r>
            <a:r>
              <a:rPr lang="de-DE" dirty="0" err="1">
                <a:effectLst/>
                <a:latin typeface="Verdana" charset="0"/>
              </a:rPr>
              <a:t>vorname.name@hu-berlin.de</a:t>
            </a:r>
            <a:endParaRPr lang="de-DE" dirty="0">
              <a:effectLst/>
              <a:latin typeface="Verdana"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9CD089F9-0E1F-4442-B85E-B49F3E75C4BA}"/>
              </a:ext>
            </a:extLst>
          </p:cNvPr>
          <p:cNvSpPr>
            <a:spLocks noGrp="1"/>
          </p:cNvSpPr>
          <p:nvPr>
            <p:ph type="dt" sz="half" idx="10"/>
          </p:nvPr>
        </p:nvSpPr>
        <p:spPr/>
        <p:txBody>
          <a:bodyPr/>
          <a:lstStyle/>
          <a:p>
            <a:fld id="{010C1260-169B-F94F-A319-C9E6F93F68E5}" type="datetimeFigureOut">
              <a:rPr lang="de-DE" smtClean="0"/>
              <a:pPr/>
              <a:t>07.12.2020</a:t>
            </a:fld>
            <a:endParaRPr lang="de-DE"/>
          </a:p>
        </p:txBody>
      </p:sp>
      <p:sp>
        <p:nvSpPr>
          <p:cNvPr id="3" name="Fußzeilenplatzhalter 2">
            <a:extLst>
              <a:ext uri="{FF2B5EF4-FFF2-40B4-BE49-F238E27FC236}">
                <a16:creationId xmlns:a16="http://schemas.microsoft.com/office/drawing/2014/main" xmlns="" id="{50DA87B8-0ECB-5848-86B1-764B1A2D20B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xmlns="" id="{E538CF55-A0C1-D241-9A9B-E2970AF2D16D}"/>
              </a:ext>
            </a:extLst>
          </p:cNvPr>
          <p:cNvSpPr>
            <a:spLocks noGrp="1"/>
          </p:cNvSpPr>
          <p:nvPr>
            <p:ph type="sldNum" sz="quarter" idx="12"/>
          </p:nvPr>
        </p:nvSpPr>
        <p:spPr/>
        <p:txBody>
          <a:bodyPr/>
          <a:lstStyle/>
          <a:p>
            <a:fld id="{3ADD6857-5549-1449-AF68-0718718A48C5}" type="slidenum">
              <a:rPr lang="de-DE" smtClean="0"/>
              <a:pPr/>
              <a:t>‹Nr.›</a:t>
            </a:fld>
            <a:endParaRPr lang="de-DE"/>
          </a:p>
        </p:txBody>
      </p:sp>
    </p:spTree>
    <p:extLst>
      <p:ext uri="{BB962C8B-B14F-4D97-AF65-F5344CB8AC3E}">
        <p14:creationId xmlns:p14="http://schemas.microsoft.com/office/powerpoint/2010/main" val="156619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HU Berlin mit Bild">
    <p:spTree>
      <p:nvGrpSpPr>
        <p:cNvPr id="1" name=""/>
        <p:cNvGrpSpPr/>
        <p:nvPr/>
      </p:nvGrpSpPr>
      <p:grpSpPr>
        <a:xfrm>
          <a:off x="0" y="0"/>
          <a:ext cx="0" cy="0"/>
          <a:chOff x="0" y="0"/>
          <a:chExt cx="0" cy="0"/>
        </a:xfrm>
      </p:grpSpPr>
      <p:pic>
        <p:nvPicPr>
          <p:cNvPr id="2" name="Bild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6" y="-1056"/>
            <a:ext cx="9144000" cy="5401056"/>
          </a:xfrm>
          <a:prstGeom prst="rect">
            <a:avLst/>
          </a:prstGeom>
        </p:spPr>
      </p:pic>
      <p:sp>
        <p:nvSpPr>
          <p:cNvPr id="6" name="Rechteck 5"/>
          <p:cNvSpPr>
            <a:spLocks/>
          </p:cNvSpPr>
          <p:nvPr userDrawn="1"/>
        </p:nvSpPr>
        <p:spPr>
          <a:xfrm>
            <a:off x="0" y="2169000"/>
            <a:ext cx="9144000" cy="3240000"/>
          </a:xfrm>
          <a:prstGeom prst="rect">
            <a:avLst/>
          </a:prstGeom>
          <a:solidFill>
            <a:srgbClr val="00376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14" name="Bild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60000"/>
            <a:ext cx="2118360" cy="911352"/>
          </a:xfrm>
          <a:prstGeom prst="rect">
            <a:avLst/>
          </a:prstGeom>
        </p:spPr>
      </p:pic>
      <p:pic>
        <p:nvPicPr>
          <p:cNvPr id="19" name="Bild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23000" y="4057200"/>
            <a:ext cx="4221480" cy="2014728"/>
          </a:xfrm>
          <a:prstGeom prst="rect">
            <a:avLst/>
          </a:prstGeom>
        </p:spPr>
      </p:pic>
      <p:pic>
        <p:nvPicPr>
          <p:cNvPr id="18" name="Bild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00000" y="1663200"/>
            <a:ext cx="1764792" cy="673608"/>
          </a:xfrm>
          <a:prstGeom prst="rect">
            <a:avLst/>
          </a:prstGeom>
        </p:spPr>
      </p:pic>
      <p:sp>
        <p:nvSpPr>
          <p:cNvPr id="23" name="Textplatzhalter 26"/>
          <p:cNvSpPr>
            <a:spLocks noGrp="1"/>
          </p:cNvSpPr>
          <p:nvPr>
            <p:ph type="body" sz="quarter" idx="11" hasCustomPrompt="1"/>
          </p:nvPr>
        </p:nvSpPr>
        <p:spPr>
          <a:xfrm>
            <a:off x="720000" y="4212000"/>
            <a:ext cx="7164000" cy="295200"/>
          </a:xfrm>
        </p:spPr>
        <p:txBody>
          <a:bodyPr>
            <a:noAutofit/>
          </a:bodyPr>
          <a:lstStyle>
            <a:lvl1pPr marL="0" indent="0">
              <a:buNone/>
              <a:defRPr lang="de-DE" sz="1800" smtClean="0">
                <a:solidFill>
                  <a:schemeClr val="bg1"/>
                </a:solidFill>
                <a:effectLst/>
              </a:defRPr>
            </a:lvl1pPr>
          </a:lstStyle>
          <a:p>
            <a:r>
              <a:rPr lang="de-DE" dirty="0">
                <a:effectLst/>
                <a:latin typeface="Verdana" charset="0"/>
              </a:rPr>
              <a:t>Name der/des Dozierenden</a:t>
            </a:r>
          </a:p>
        </p:txBody>
      </p:sp>
      <p:sp>
        <p:nvSpPr>
          <p:cNvPr id="24" name="Textplatzhalter 28"/>
          <p:cNvSpPr>
            <a:spLocks noGrp="1"/>
          </p:cNvSpPr>
          <p:nvPr>
            <p:ph type="body" sz="quarter" idx="12" hasCustomPrompt="1"/>
          </p:nvPr>
        </p:nvSpPr>
        <p:spPr>
          <a:xfrm>
            <a:off x="720725" y="4716000"/>
            <a:ext cx="4320000" cy="410952"/>
          </a:xfrm>
        </p:spPr>
        <p:txBody>
          <a:bodyPr>
            <a:noAutofit/>
          </a:bodyPr>
          <a:lstStyle>
            <a:lvl1pPr marL="0" indent="0">
              <a:buNone/>
              <a:defRPr lang="de-DE" sz="1200" smtClean="0">
                <a:solidFill>
                  <a:schemeClr val="bg1"/>
                </a:solidFill>
                <a:effectLst/>
              </a:defRPr>
            </a:lvl1pPr>
          </a:lstStyle>
          <a:p>
            <a:r>
              <a:rPr lang="de-DE" dirty="0">
                <a:effectLst/>
                <a:latin typeface="Verdana" charset="0"/>
              </a:rPr>
              <a:t>Veranstaltung │ Datum │ Ort</a:t>
            </a:r>
          </a:p>
        </p:txBody>
      </p:sp>
      <p:pic>
        <p:nvPicPr>
          <p:cNvPr id="25" name="Bild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26" name="Bild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
        <p:nvSpPr>
          <p:cNvPr id="28" name="Textplatzhalter 23"/>
          <p:cNvSpPr>
            <a:spLocks noGrp="1"/>
          </p:cNvSpPr>
          <p:nvPr>
            <p:ph type="body" sz="quarter" idx="10" hasCustomPrompt="1"/>
          </p:nvPr>
        </p:nvSpPr>
        <p:spPr>
          <a:xfrm>
            <a:off x="720000" y="2736000"/>
            <a:ext cx="6660312" cy="1439863"/>
          </a:xfrm>
          <a:ln>
            <a:noFill/>
          </a:ln>
        </p:spPr>
        <p:txBody>
          <a:bodyPr/>
          <a:lstStyle>
            <a:lvl1pPr marL="0" indent="0">
              <a:lnSpc>
                <a:spcPts val="2880"/>
              </a:lnSpc>
              <a:buNone/>
              <a:defRPr lang="de-DE" sz="2800" b="1" kern="1200" smtClean="0">
                <a:solidFill>
                  <a:schemeClr val="bg1"/>
                </a:solidFill>
                <a:effectLst/>
                <a:latin typeface="Arial" charset="0"/>
              </a:defRPr>
            </a:lvl1pPr>
          </a:lstStyle>
          <a:p>
            <a:r>
              <a:rPr lang="de-DE" sz="2400" b="1" kern="1200" dirty="0">
                <a:solidFill>
                  <a:schemeClr val="bg1"/>
                </a:solidFill>
                <a:effectLst/>
                <a:latin typeface="Arial" charset="0"/>
                <a:ea typeface="+mn-ea"/>
                <a:cs typeface="+mn-cs"/>
              </a:rPr>
              <a:t>Herzlich Willkommen</a:t>
            </a:r>
            <a:br>
              <a:rPr lang="de-DE" sz="2400" b="1" kern="1200" dirty="0">
                <a:solidFill>
                  <a:schemeClr val="bg1"/>
                </a:solidFill>
                <a:effectLst/>
                <a:latin typeface="Arial" charset="0"/>
                <a:ea typeface="+mn-ea"/>
                <a:cs typeface="+mn-cs"/>
              </a:rPr>
            </a:br>
            <a:r>
              <a:rPr lang="de-DE" sz="2400" b="1" kern="1200" dirty="0">
                <a:solidFill>
                  <a:schemeClr val="bg1"/>
                </a:solidFill>
                <a:effectLst/>
                <a:latin typeface="Arial" charset="0"/>
                <a:ea typeface="+mn-ea"/>
                <a:cs typeface="+mn-cs"/>
              </a:rPr>
              <a:t>Hier steht die Headline / der Titel der </a:t>
            </a:r>
            <a:r>
              <a:rPr lang="de-DE" sz="2400" b="1" kern="1200" dirty="0" err="1">
                <a:solidFill>
                  <a:schemeClr val="bg1"/>
                </a:solidFill>
                <a:effectLst/>
                <a:latin typeface="Arial" charset="0"/>
                <a:ea typeface="+mn-ea"/>
                <a:cs typeface="+mn-cs"/>
              </a:rPr>
              <a:t>Powerpoint</a:t>
            </a:r>
            <a:r>
              <a:rPr lang="de-DE" sz="2400" b="1" kern="1200" dirty="0">
                <a:solidFill>
                  <a:schemeClr val="bg1"/>
                </a:solidFill>
                <a:effectLst/>
                <a:latin typeface="Arial" charset="0"/>
                <a:ea typeface="+mn-ea"/>
                <a:cs typeface="+mn-cs"/>
              </a:rPr>
              <a:t>-Präsentation</a:t>
            </a:r>
            <a:endParaRPr lang="de-DE" sz="2400" kern="1200" dirty="0">
              <a:solidFill>
                <a:schemeClr val="bg1"/>
              </a:solidFill>
              <a:effectLst/>
              <a:latin typeface="Arial"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PSE mit Bild">
    <p:spTree>
      <p:nvGrpSpPr>
        <p:cNvPr id="1" name=""/>
        <p:cNvGrpSpPr/>
        <p:nvPr/>
      </p:nvGrpSpPr>
      <p:grpSpPr>
        <a:xfrm>
          <a:off x="0" y="0"/>
          <a:ext cx="0" cy="0"/>
          <a:chOff x="0" y="0"/>
          <a:chExt cx="0" cy="0"/>
        </a:xfrm>
      </p:grpSpPr>
      <p:pic>
        <p:nvPicPr>
          <p:cNvPr id="3" name="Bild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6629" cy="2170800"/>
          </a:xfrm>
          <a:prstGeom prst="rect">
            <a:avLst/>
          </a:prstGeom>
        </p:spPr>
      </p:pic>
      <p:sp>
        <p:nvSpPr>
          <p:cNvPr id="6" name="Rechteck 5"/>
          <p:cNvSpPr>
            <a:spLocks/>
          </p:cNvSpPr>
          <p:nvPr userDrawn="1"/>
        </p:nvSpPr>
        <p:spPr>
          <a:xfrm>
            <a:off x="0" y="2169000"/>
            <a:ext cx="9144000" cy="3240000"/>
          </a:xfrm>
          <a:prstGeom prst="rect">
            <a:avLst/>
          </a:prstGeom>
          <a:solidFill>
            <a:srgbClr val="00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14" name="Bild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60000"/>
            <a:ext cx="2118360" cy="911352"/>
          </a:xfrm>
          <a:prstGeom prst="rect">
            <a:avLst/>
          </a:prstGeom>
        </p:spPr>
      </p:pic>
      <p:pic>
        <p:nvPicPr>
          <p:cNvPr id="15" name="Bild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00000" y="1663200"/>
            <a:ext cx="1764792" cy="673608"/>
          </a:xfrm>
          <a:prstGeom prst="rect">
            <a:avLst/>
          </a:prstGeom>
        </p:spPr>
      </p:pic>
      <p:pic>
        <p:nvPicPr>
          <p:cNvPr id="19" name="Bild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23000" y="4057200"/>
            <a:ext cx="4221480" cy="2014728"/>
          </a:xfrm>
          <a:prstGeom prst="rect">
            <a:avLst/>
          </a:prstGeom>
        </p:spPr>
      </p:pic>
      <p:pic>
        <p:nvPicPr>
          <p:cNvPr id="24" name="Bild 2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25" name="Bild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
        <p:nvSpPr>
          <p:cNvPr id="26" name="Textplatzhalter 23"/>
          <p:cNvSpPr>
            <a:spLocks noGrp="1"/>
          </p:cNvSpPr>
          <p:nvPr>
            <p:ph type="body" sz="quarter" idx="10" hasCustomPrompt="1"/>
          </p:nvPr>
        </p:nvSpPr>
        <p:spPr>
          <a:xfrm>
            <a:off x="720000" y="2736000"/>
            <a:ext cx="6660312" cy="1439863"/>
          </a:xfrm>
          <a:ln>
            <a:noFill/>
          </a:ln>
        </p:spPr>
        <p:txBody>
          <a:bodyPr/>
          <a:lstStyle>
            <a:lvl1pPr marL="0" indent="0">
              <a:lnSpc>
                <a:spcPts val="2880"/>
              </a:lnSpc>
              <a:buNone/>
              <a:defRPr lang="de-DE" sz="2800" b="1" kern="1200" smtClean="0">
                <a:solidFill>
                  <a:schemeClr val="bg1"/>
                </a:solidFill>
                <a:effectLst/>
                <a:latin typeface="Arial" charset="0"/>
              </a:defRPr>
            </a:lvl1pPr>
          </a:lstStyle>
          <a:p>
            <a:r>
              <a:rPr lang="de-DE" sz="2400" b="1" kern="1200" dirty="0">
                <a:solidFill>
                  <a:schemeClr val="bg1"/>
                </a:solidFill>
                <a:effectLst/>
                <a:latin typeface="Arial" charset="0"/>
                <a:ea typeface="+mn-ea"/>
                <a:cs typeface="+mn-cs"/>
              </a:rPr>
              <a:t>Herzlich Willkommen</a:t>
            </a:r>
            <a:br>
              <a:rPr lang="de-DE" sz="2400" b="1" kern="1200" dirty="0">
                <a:solidFill>
                  <a:schemeClr val="bg1"/>
                </a:solidFill>
                <a:effectLst/>
                <a:latin typeface="Arial" charset="0"/>
                <a:ea typeface="+mn-ea"/>
                <a:cs typeface="+mn-cs"/>
              </a:rPr>
            </a:br>
            <a:r>
              <a:rPr lang="de-DE" sz="2400" b="1" kern="1200" dirty="0">
                <a:solidFill>
                  <a:schemeClr val="bg1"/>
                </a:solidFill>
                <a:effectLst/>
                <a:latin typeface="Arial" charset="0"/>
                <a:ea typeface="+mn-ea"/>
                <a:cs typeface="+mn-cs"/>
              </a:rPr>
              <a:t>Hier steht die Headline / der Titel der </a:t>
            </a:r>
            <a:r>
              <a:rPr lang="de-DE" sz="2400" b="1" kern="1200" dirty="0" err="1">
                <a:solidFill>
                  <a:schemeClr val="bg1"/>
                </a:solidFill>
                <a:effectLst/>
                <a:latin typeface="Arial" charset="0"/>
                <a:ea typeface="+mn-ea"/>
                <a:cs typeface="+mn-cs"/>
              </a:rPr>
              <a:t>Powerpoint</a:t>
            </a:r>
            <a:r>
              <a:rPr lang="de-DE" sz="2400" b="1" kern="1200" dirty="0">
                <a:solidFill>
                  <a:schemeClr val="bg1"/>
                </a:solidFill>
                <a:effectLst/>
                <a:latin typeface="Arial" charset="0"/>
                <a:ea typeface="+mn-ea"/>
                <a:cs typeface="+mn-cs"/>
              </a:rPr>
              <a:t>-Präsentation</a:t>
            </a:r>
            <a:endParaRPr lang="de-DE" sz="2400" kern="1200" dirty="0">
              <a:solidFill>
                <a:schemeClr val="bg1"/>
              </a:solidFill>
              <a:effectLst/>
              <a:latin typeface="Arial" charset="0"/>
              <a:ea typeface="+mn-ea"/>
              <a:cs typeface="+mn-cs"/>
            </a:endParaRPr>
          </a:p>
        </p:txBody>
      </p:sp>
      <p:sp>
        <p:nvSpPr>
          <p:cNvPr id="27" name="Textplatzhalter 26"/>
          <p:cNvSpPr>
            <a:spLocks noGrp="1"/>
          </p:cNvSpPr>
          <p:nvPr>
            <p:ph type="body" sz="quarter" idx="11" hasCustomPrompt="1"/>
          </p:nvPr>
        </p:nvSpPr>
        <p:spPr>
          <a:xfrm>
            <a:off x="720000" y="4212000"/>
            <a:ext cx="7164000" cy="295200"/>
          </a:xfrm>
        </p:spPr>
        <p:txBody>
          <a:bodyPr>
            <a:noAutofit/>
          </a:bodyPr>
          <a:lstStyle>
            <a:lvl1pPr marL="0" indent="0">
              <a:buNone/>
              <a:defRPr lang="de-DE" sz="1800" smtClean="0">
                <a:solidFill>
                  <a:schemeClr val="bg1"/>
                </a:solidFill>
                <a:effectLst/>
              </a:defRPr>
            </a:lvl1pPr>
          </a:lstStyle>
          <a:p>
            <a:r>
              <a:rPr lang="de-DE" dirty="0">
                <a:effectLst/>
                <a:latin typeface="Verdana" charset="0"/>
              </a:rPr>
              <a:t>Name der/des Dozierenden</a:t>
            </a:r>
          </a:p>
        </p:txBody>
      </p:sp>
      <p:sp>
        <p:nvSpPr>
          <p:cNvPr id="28" name="Textplatzhalter 28"/>
          <p:cNvSpPr>
            <a:spLocks noGrp="1"/>
          </p:cNvSpPr>
          <p:nvPr>
            <p:ph type="body" sz="quarter" idx="12" hasCustomPrompt="1"/>
          </p:nvPr>
        </p:nvSpPr>
        <p:spPr>
          <a:xfrm>
            <a:off x="720725" y="4716000"/>
            <a:ext cx="4320000" cy="410952"/>
          </a:xfrm>
        </p:spPr>
        <p:txBody>
          <a:bodyPr>
            <a:noAutofit/>
          </a:bodyPr>
          <a:lstStyle>
            <a:lvl1pPr marL="0" indent="0">
              <a:buNone/>
              <a:defRPr lang="de-DE" sz="1200" smtClean="0">
                <a:solidFill>
                  <a:schemeClr val="bg1"/>
                </a:solidFill>
                <a:effectLst/>
              </a:defRPr>
            </a:lvl1pPr>
          </a:lstStyle>
          <a:p>
            <a:r>
              <a:rPr lang="de-DE" dirty="0">
                <a:effectLst/>
                <a:latin typeface="Verdana" charset="0"/>
              </a:rPr>
              <a:t>Veranstaltung │ Datum │ Ort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allgemein">
    <p:spTree>
      <p:nvGrpSpPr>
        <p:cNvPr id="1" name=""/>
        <p:cNvGrpSpPr/>
        <p:nvPr/>
      </p:nvGrpSpPr>
      <p:grpSpPr>
        <a:xfrm>
          <a:off x="0" y="0"/>
          <a:ext cx="0" cy="0"/>
          <a:chOff x="0" y="0"/>
          <a:chExt cx="0" cy="0"/>
        </a:xfrm>
      </p:grpSpPr>
      <p:sp>
        <p:nvSpPr>
          <p:cNvPr id="32" name="Rechteck 31"/>
          <p:cNvSpPr>
            <a:spLocks/>
          </p:cNvSpPr>
          <p:nvPr userDrawn="1"/>
        </p:nvSpPr>
        <p:spPr>
          <a:xfrm>
            <a:off x="0" y="1620000"/>
            <a:ext cx="9144000" cy="3600000"/>
          </a:xfrm>
          <a:prstGeom prst="rect">
            <a:avLst/>
          </a:prstGeom>
          <a:solidFill>
            <a:srgbClr val="00376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15" name="Bild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5040" y="1124744"/>
            <a:ext cx="1764792" cy="673608"/>
          </a:xfrm>
          <a:prstGeom prst="rect">
            <a:avLst/>
          </a:prstGeom>
        </p:spPr>
      </p:pic>
      <p:pic>
        <p:nvPicPr>
          <p:cNvPr id="4" name="Bild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24800" y="3866400"/>
            <a:ext cx="4221480" cy="2014728"/>
          </a:xfrm>
          <a:prstGeom prst="rect">
            <a:avLst/>
          </a:prstGeom>
        </p:spPr>
      </p:pic>
      <p:pic>
        <p:nvPicPr>
          <p:cNvPr id="22" name="Bild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23" name="Bild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
        <p:nvSpPr>
          <p:cNvPr id="26" name="Textplatzhalter 25"/>
          <p:cNvSpPr>
            <a:spLocks noGrp="1"/>
          </p:cNvSpPr>
          <p:nvPr>
            <p:ph type="body" sz="quarter" idx="10" hasCustomPrompt="1"/>
          </p:nvPr>
        </p:nvSpPr>
        <p:spPr>
          <a:xfrm>
            <a:off x="720000" y="2376000"/>
            <a:ext cx="7164000" cy="1418320"/>
          </a:xfrm>
        </p:spPr>
        <p:txBody>
          <a:bodyPr/>
          <a:lstStyle>
            <a:lvl1pPr marL="0" indent="0">
              <a:lnSpc>
                <a:spcPct val="100000"/>
              </a:lnSpc>
              <a:buNone/>
              <a:defRPr lang="de-DE" sz="2400" b="1" smtClean="0">
                <a:effectLst/>
              </a:defRPr>
            </a:lvl1pPr>
          </a:lstStyle>
          <a:p>
            <a:r>
              <a:rPr lang="de-DE" b="1" dirty="0">
                <a:solidFill>
                  <a:srgbClr val="00497F"/>
                </a:solidFill>
                <a:effectLst/>
                <a:latin typeface="Verdana" charset="0"/>
              </a:rPr>
              <a:t>Herzlich Willkommen</a:t>
            </a:r>
            <a:br>
              <a:rPr lang="de-DE" b="1" dirty="0">
                <a:solidFill>
                  <a:srgbClr val="00497F"/>
                </a:solidFill>
                <a:effectLst/>
                <a:latin typeface="Verdana" charset="0"/>
              </a:rPr>
            </a:br>
            <a:r>
              <a:rPr lang="de-DE" b="1" dirty="0">
                <a:solidFill>
                  <a:srgbClr val="00497F"/>
                </a:solidFill>
                <a:effectLst/>
                <a:latin typeface="Verdana" charset="0"/>
              </a:rPr>
              <a:t>Hier steht die Headline / der Titel der </a:t>
            </a:r>
            <a:r>
              <a:rPr lang="de-DE" b="1" dirty="0" err="1">
                <a:solidFill>
                  <a:srgbClr val="00497F"/>
                </a:solidFill>
                <a:effectLst/>
                <a:latin typeface="Verdana" charset="0"/>
              </a:rPr>
              <a:t>Powerpoint</a:t>
            </a:r>
            <a:r>
              <a:rPr lang="de-DE" b="1" dirty="0">
                <a:solidFill>
                  <a:srgbClr val="00497F"/>
                </a:solidFill>
                <a:effectLst/>
                <a:latin typeface="Verdana" charset="0"/>
              </a:rPr>
              <a:t>-Präsentation</a:t>
            </a:r>
            <a:endParaRPr lang="de-DE" dirty="0">
              <a:solidFill>
                <a:srgbClr val="00497F"/>
              </a:solidFill>
              <a:effectLst/>
              <a:latin typeface="Verdana" charset="0"/>
            </a:endParaRPr>
          </a:p>
        </p:txBody>
      </p:sp>
      <p:sp>
        <p:nvSpPr>
          <p:cNvPr id="28" name="Textplatzhalter 27"/>
          <p:cNvSpPr>
            <a:spLocks noGrp="1"/>
          </p:cNvSpPr>
          <p:nvPr>
            <p:ph type="body" sz="quarter" idx="11" hasCustomPrompt="1"/>
          </p:nvPr>
        </p:nvSpPr>
        <p:spPr>
          <a:xfrm>
            <a:off x="720725" y="3852000"/>
            <a:ext cx="4067176" cy="294323"/>
          </a:xfrm>
        </p:spPr>
        <p:txBody>
          <a:bodyPr/>
          <a:lstStyle>
            <a:lvl1pPr marL="0" indent="0">
              <a:buNone/>
              <a:defRPr lang="de-DE" sz="1800" smtClean="0">
                <a:effectLst/>
              </a:defRPr>
            </a:lvl1pPr>
          </a:lstStyle>
          <a:p>
            <a:r>
              <a:rPr lang="de-DE" dirty="0">
                <a:solidFill>
                  <a:srgbClr val="00497F"/>
                </a:solidFill>
                <a:effectLst/>
                <a:latin typeface="Verdana" charset="0"/>
              </a:rPr>
              <a:t>Name der/des Dozierenden</a:t>
            </a:r>
          </a:p>
        </p:txBody>
      </p:sp>
      <p:sp>
        <p:nvSpPr>
          <p:cNvPr id="30" name="Textplatzhalter 29"/>
          <p:cNvSpPr>
            <a:spLocks noGrp="1"/>
          </p:cNvSpPr>
          <p:nvPr>
            <p:ph type="body" sz="quarter" idx="12" hasCustomPrompt="1"/>
          </p:nvPr>
        </p:nvSpPr>
        <p:spPr>
          <a:xfrm>
            <a:off x="720001" y="4356000"/>
            <a:ext cx="4067900" cy="647700"/>
          </a:xfrm>
        </p:spPr>
        <p:txBody>
          <a:bodyPr/>
          <a:lstStyle>
            <a:lvl1pPr marL="0" indent="0">
              <a:buNone/>
              <a:defRPr lang="de-DE" sz="1200" smtClean="0">
                <a:effectLst/>
              </a:defRPr>
            </a:lvl1pPr>
          </a:lstStyle>
          <a:p>
            <a:r>
              <a:rPr lang="de-DE" dirty="0">
                <a:solidFill>
                  <a:srgbClr val="00497F"/>
                </a:solidFill>
                <a:effectLst/>
                <a:latin typeface="Verdana" charset="0"/>
              </a:rPr>
              <a:t>Veranstaltung │ Datum │ Ort </a:t>
            </a:r>
          </a:p>
        </p:txBody>
      </p:sp>
      <p:pic>
        <p:nvPicPr>
          <p:cNvPr id="31" name="Bild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50000"/>
            <a:ext cx="2813304" cy="134416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allgemein mit PSE Bild">
    <p:spTree>
      <p:nvGrpSpPr>
        <p:cNvPr id="1" name=""/>
        <p:cNvGrpSpPr/>
        <p:nvPr/>
      </p:nvGrpSpPr>
      <p:grpSpPr>
        <a:xfrm>
          <a:off x="0" y="0"/>
          <a:ext cx="0" cy="0"/>
          <a:chOff x="0" y="0"/>
          <a:chExt cx="0" cy="0"/>
        </a:xfrm>
      </p:grpSpPr>
      <p:sp>
        <p:nvSpPr>
          <p:cNvPr id="6" name="Rechteck 5"/>
          <p:cNvSpPr>
            <a:spLocks/>
          </p:cNvSpPr>
          <p:nvPr userDrawn="1"/>
        </p:nvSpPr>
        <p:spPr>
          <a:xfrm>
            <a:off x="0" y="1620000"/>
            <a:ext cx="9144000" cy="3600000"/>
          </a:xfrm>
          <a:prstGeom prst="rect">
            <a:avLst/>
          </a:prstGeom>
          <a:solidFill>
            <a:srgbClr val="00376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2" name="Bild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0000"/>
            <a:ext cx="2813304" cy="1344168"/>
          </a:xfrm>
          <a:prstGeom prst="rect">
            <a:avLst/>
          </a:prstGeom>
        </p:spPr>
      </p:pic>
      <p:sp>
        <p:nvSpPr>
          <p:cNvPr id="24" name="Textplatzhalter 23"/>
          <p:cNvSpPr>
            <a:spLocks noGrp="1"/>
          </p:cNvSpPr>
          <p:nvPr>
            <p:ph type="body" sz="quarter" idx="10" hasCustomPrompt="1"/>
          </p:nvPr>
        </p:nvSpPr>
        <p:spPr>
          <a:xfrm>
            <a:off x="720000" y="2484000"/>
            <a:ext cx="3635976" cy="1197032"/>
          </a:xfrm>
        </p:spPr>
        <p:txBody>
          <a:bodyPr/>
          <a:lstStyle>
            <a:lvl1pPr marL="0" indent="0">
              <a:lnSpc>
                <a:spcPct val="100000"/>
              </a:lnSpc>
              <a:buNone/>
              <a:defRPr lang="de-DE" b="1" smtClean="0">
                <a:effectLst/>
              </a:defRPr>
            </a:lvl1pPr>
          </a:lstStyle>
          <a:p>
            <a:r>
              <a:rPr lang="de-DE" b="1" dirty="0">
                <a:solidFill>
                  <a:srgbClr val="00497F"/>
                </a:solidFill>
                <a:effectLst/>
                <a:latin typeface="Verdana" charset="0"/>
              </a:rPr>
              <a:t>Herzlich Willkommen</a:t>
            </a:r>
            <a:br>
              <a:rPr lang="de-DE" b="1" dirty="0">
                <a:solidFill>
                  <a:srgbClr val="00497F"/>
                </a:solidFill>
                <a:effectLst/>
                <a:latin typeface="Verdana" charset="0"/>
              </a:rPr>
            </a:br>
            <a:r>
              <a:rPr lang="de-DE" b="1" dirty="0">
                <a:solidFill>
                  <a:srgbClr val="00497F"/>
                </a:solidFill>
                <a:effectLst/>
                <a:latin typeface="Verdana" charset="0"/>
              </a:rPr>
              <a:t>Hier steht Headline der PPT-Präsentation</a:t>
            </a:r>
            <a:endParaRPr lang="de-DE" dirty="0">
              <a:solidFill>
                <a:srgbClr val="00497F"/>
              </a:solidFill>
              <a:effectLst/>
              <a:latin typeface="Verdana" charset="0"/>
            </a:endParaRPr>
          </a:p>
        </p:txBody>
      </p:sp>
      <p:sp>
        <p:nvSpPr>
          <p:cNvPr id="26" name="Textplatzhalter 25"/>
          <p:cNvSpPr>
            <a:spLocks noGrp="1"/>
          </p:cNvSpPr>
          <p:nvPr>
            <p:ph type="body" sz="quarter" idx="11" hasCustomPrompt="1"/>
          </p:nvPr>
        </p:nvSpPr>
        <p:spPr>
          <a:xfrm>
            <a:off x="720000" y="3780001"/>
            <a:ext cx="3635976" cy="396288"/>
          </a:xfrm>
        </p:spPr>
        <p:txBody>
          <a:bodyPr>
            <a:noAutofit/>
          </a:bodyPr>
          <a:lstStyle>
            <a:lvl1pPr marL="0" indent="0">
              <a:buNone/>
              <a:defRPr lang="de-DE" sz="1800" smtClean="0">
                <a:effectLst/>
              </a:defRPr>
            </a:lvl1pPr>
          </a:lstStyle>
          <a:p>
            <a:r>
              <a:rPr lang="de-DE" dirty="0">
                <a:solidFill>
                  <a:srgbClr val="00497F"/>
                </a:solidFill>
                <a:effectLst/>
                <a:latin typeface="Verdana" charset="0"/>
              </a:rPr>
              <a:t>Name der/des Dozierenden</a:t>
            </a:r>
          </a:p>
        </p:txBody>
      </p:sp>
      <p:sp>
        <p:nvSpPr>
          <p:cNvPr id="28" name="Textplatzhalter 27"/>
          <p:cNvSpPr>
            <a:spLocks noGrp="1"/>
          </p:cNvSpPr>
          <p:nvPr>
            <p:ph type="body" sz="quarter" idx="12" hasCustomPrompt="1"/>
          </p:nvPr>
        </p:nvSpPr>
        <p:spPr>
          <a:xfrm>
            <a:off x="720000" y="4266000"/>
            <a:ext cx="3635976" cy="522289"/>
          </a:xfrm>
        </p:spPr>
        <p:txBody>
          <a:bodyPr>
            <a:normAutofit/>
          </a:bodyPr>
          <a:lstStyle>
            <a:lvl1pPr marL="0" indent="0">
              <a:buNone/>
              <a:defRPr lang="de-DE" sz="1200" smtClean="0">
                <a:effectLst/>
              </a:defRPr>
            </a:lvl1pPr>
          </a:lstStyle>
          <a:p>
            <a:r>
              <a:rPr lang="de-DE" dirty="0">
                <a:solidFill>
                  <a:srgbClr val="00497F"/>
                </a:solidFill>
                <a:effectLst/>
                <a:latin typeface="Verdana" charset="0"/>
              </a:rPr>
              <a:t>Veranstaltung │ Datum │ Ort </a:t>
            </a:r>
          </a:p>
        </p:txBody>
      </p:sp>
      <p:pic>
        <p:nvPicPr>
          <p:cNvPr id="31" name="Bild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0" y="1620312"/>
            <a:ext cx="4572000" cy="3599688"/>
          </a:xfrm>
          <a:prstGeom prst="rect">
            <a:avLst/>
          </a:prstGeom>
        </p:spPr>
      </p:pic>
      <p:pic>
        <p:nvPicPr>
          <p:cNvPr id="15" name="Bild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25040" y="1124744"/>
            <a:ext cx="1764792" cy="673608"/>
          </a:xfrm>
          <a:prstGeom prst="rect">
            <a:avLst/>
          </a:prstGeom>
        </p:spPr>
      </p:pic>
      <p:pic>
        <p:nvPicPr>
          <p:cNvPr id="4" name="Bild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24800" y="3866400"/>
            <a:ext cx="4221480" cy="2014728"/>
          </a:xfrm>
          <a:prstGeom prst="rect">
            <a:avLst/>
          </a:prstGeom>
        </p:spPr>
      </p:pic>
      <p:pic>
        <p:nvPicPr>
          <p:cNvPr id="32" name="Bild 3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33" name="Bild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allgemein mit HU Bild">
    <p:spTree>
      <p:nvGrpSpPr>
        <p:cNvPr id="1" name=""/>
        <p:cNvGrpSpPr/>
        <p:nvPr/>
      </p:nvGrpSpPr>
      <p:grpSpPr>
        <a:xfrm>
          <a:off x="0" y="0"/>
          <a:ext cx="0" cy="0"/>
          <a:chOff x="0" y="0"/>
          <a:chExt cx="0" cy="0"/>
        </a:xfrm>
      </p:grpSpPr>
      <p:sp>
        <p:nvSpPr>
          <p:cNvPr id="6" name="Rechteck 5"/>
          <p:cNvSpPr>
            <a:spLocks/>
          </p:cNvSpPr>
          <p:nvPr userDrawn="1"/>
        </p:nvSpPr>
        <p:spPr>
          <a:xfrm>
            <a:off x="0" y="1620000"/>
            <a:ext cx="9144000" cy="3600000"/>
          </a:xfrm>
          <a:prstGeom prst="rect">
            <a:avLst/>
          </a:prstGeom>
          <a:solidFill>
            <a:srgbClr val="00376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2" name="Bild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0000"/>
            <a:ext cx="2813304" cy="1344168"/>
          </a:xfrm>
          <a:prstGeom prst="rect">
            <a:avLst/>
          </a:prstGeom>
        </p:spPr>
      </p:pic>
      <p:sp>
        <p:nvSpPr>
          <p:cNvPr id="12" name="Textplatzhalter 25"/>
          <p:cNvSpPr>
            <a:spLocks noGrp="1"/>
          </p:cNvSpPr>
          <p:nvPr>
            <p:ph type="body" sz="quarter" idx="11" hasCustomPrompt="1"/>
          </p:nvPr>
        </p:nvSpPr>
        <p:spPr>
          <a:xfrm>
            <a:off x="720000" y="3780001"/>
            <a:ext cx="3635976" cy="396288"/>
          </a:xfrm>
        </p:spPr>
        <p:txBody>
          <a:bodyPr>
            <a:noAutofit/>
          </a:bodyPr>
          <a:lstStyle>
            <a:lvl1pPr marL="0" indent="0">
              <a:buNone/>
              <a:defRPr lang="de-DE" sz="1800" smtClean="0">
                <a:effectLst/>
              </a:defRPr>
            </a:lvl1pPr>
          </a:lstStyle>
          <a:p>
            <a:r>
              <a:rPr lang="de-DE" dirty="0">
                <a:solidFill>
                  <a:srgbClr val="00497F"/>
                </a:solidFill>
                <a:effectLst/>
                <a:latin typeface="Verdana" charset="0"/>
              </a:rPr>
              <a:t>Name der/des Dozierenden</a:t>
            </a:r>
          </a:p>
        </p:txBody>
      </p:sp>
      <p:sp>
        <p:nvSpPr>
          <p:cNvPr id="13" name="Textplatzhalter 27"/>
          <p:cNvSpPr>
            <a:spLocks noGrp="1"/>
          </p:cNvSpPr>
          <p:nvPr>
            <p:ph type="body" sz="quarter" idx="12" hasCustomPrompt="1"/>
          </p:nvPr>
        </p:nvSpPr>
        <p:spPr>
          <a:xfrm>
            <a:off x="720000" y="4266000"/>
            <a:ext cx="3635976" cy="522289"/>
          </a:xfrm>
        </p:spPr>
        <p:txBody>
          <a:bodyPr>
            <a:noAutofit/>
          </a:bodyPr>
          <a:lstStyle>
            <a:lvl1pPr marL="0" indent="0">
              <a:buNone/>
              <a:defRPr lang="de-DE" sz="1200" smtClean="0">
                <a:effectLst/>
              </a:defRPr>
            </a:lvl1pPr>
          </a:lstStyle>
          <a:p>
            <a:r>
              <a:rPr lang="de-DE" dirty="0">
                <a:solidFill>
                  <a:srgbClr val="00497F"/>
                </a:solidFill>
                <a:effectLst/>
                <a:latin typeface="Verdana" charset="0"/>
              </a:rPr>
              <a:t>Veranstaltung │ Datum │ Ort </a:t>
            </a:r>
          </a:p>
        </p:txBody>
      </p:sp>
      <p:sp>
        <p:nvSpPr>
          <p:cNvPr id="14" name="Textplatzhalter 23"/>
          <p:cNvSpPr>
            <a:spLocks noGrp="1"/>
          </p:cNvSpPr>
          <p:nvPr>
            <p:ph type="body" sz="quarter" idx="10" hasCustomPrompt="1"/>
          </p:nvPr>
        </p:nvSpPr>
        <p:spPr>
          <a:xfrm>
            <a:off x="720000" y="2484000"/>
            <a:ext cx="3635976" cy="1197032"/>
          </a:xfrm>
        </p:spPr>
        <p:txBody>
          <a:bodyPr/>
          <a:lstStyle>
            <a:lvl1pPr marL="0" indent="0">
              <a:lnSpc>
                <a:spcPct val="100000"/>
              </a:lnSpc>
              <a:buNone/>
              <a:defRPr lang="de-DE" b="1" smtClean="0">
                <a:effectLst/>
              </a:defRPr>
            </a:lvl1pPr>
          </a:lstStyle>
          <a:p>
            <a:r>
              <a:rPr lang="de-DE" b="1" dirty="0">
                <a:solidFill>
                  <a:srgbClr val="00497F"/>
                </a:solidFill>
                <a:effectLst/>
                <a:latin typeface="Verdana" charset="0"/>
              </a:rPr>
              <a:t>Herzlich Willkommen</a:t>
            </a:r>
            <a:br>
              <a:rPr lang="de-DE" b="1" dirty="0">
                <a:solidFill>
                  <a:srgbClr val="00497F"/>
                </a:solidFill>
                <a:effectLst/>
                <a:latin typeface="Verdana" charset="0"/>
              </a:rPr>
            </a:br>
            <a:r>
              <a:rPr lang="de-DE" b="1" dirty="0">
                <a:solidFill>
                  <a:srgbClr val="00497F"/>
                </a:solidFill>
                <a:effectLst/>
                <a:latin typeface="Verdana" charset="0"/>
              </a:rPr>
              <a:t>Hier steht Headline der PPT-Präsentation</a:t>
            </a:r>
            <a:endParaRPr lang="de-DE" dirty="0">
              <a:solidFill>
                <a:srgbClr val="00497F"/>
              </a:solidFill>
              <a:effectLst/>
              <a:latin typeface="Verdana" charset="0"/>
            </a:endParaRPr>
          </a:p>
        </p:txBody>
      </p:sp>
      <p:pic>
        <p:nvPicPr>
          <p:cNvPr id="5" name="Bild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0" y="1620312"/>
            <a:ext cx="4572000" cy="3599688"/>
          </a:xfrm>
          <a:prstGeom prst="rect">
            <a:avLst/>
          </a:prstGeom>
        </p:spPr>
      </p:pic>
      <p:pic>
        <p:nvPicPr>
          <p:cNvPr id="15" name="Bild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25040" y="1124744"/>
            <a:ext cx="1764792" cy="673608"/>
          </a:xfrm>
          <a:prstGeom prst="rect">
            <a:avLst/>
          </a:prstGeom>
        </p:spPr>
      </p:pic>
      <p:pic>
        <p:nvPicPr>
          <p:cNvPr id="4" name="Bild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24800" y="3866400"/>
            <a:ext cx="4221480" cy="2014728"/>
          </a:xfrm>
          <a:prstGeom prst="rect">
            <a:avLst/>
          </a:prstGeom>
        </p:spPr>
      </p:pic>
      <p:pic>
        <p:nvPicPr>
          <p:cNvPr id="18" name="Bild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19" name="Bild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altsverzeichnis 1">
    <p:spTree>
      <p:nvGrpSpPr>
        <p:cNvPr id="1" name=""/>
        <p:cNvGrpSpPr/>
        <p:nvPr/>
      </p:nvGrpSpPr>
      <p:grpSpPr>
        <a:xfrm>
          <a:off x="0" y="0"/>
          <a:ext cx="0" cy="0"/>
          <a:chOff x="0" y="0"/>
          <a:chExt cx="0" cy="0"/>
        </a:xfrm>
      </p:grpSpPr>
      <p:sp>
        <p:nvSpPr>
          <p:cNvPr id="9" name="Rechteck 8"/>
          <p:cNvSpPr/>
          <p:nvPr userDrawn="1"/>
        </p:nvSpPr>
        <p:spPr>
          <a:xfrm>
            <a:off x="0" y="0"/>
            <a:ext cx="9144000" cy="6120000"/>
          </a:xfrm>
          <a:prstGeom prst="rect">
            <a:avLst/>
          </a:prstGeom>
          <a:solidFill>
            <a:srgbClr val="00376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a:spLocks noChangeAspect="1"/>
          </p:cNvSpPr>
          <p:nvPr userDrawn="1"/>
        </p:nvSpPr>
        <p:spPr>
          <a:xfrm>
            <a:off x="0" y="0"/>
            <a:ext cx="9144000" cy="1080000"/>
          </a:xfrm>
          <a:prstGeom prst="rect">
            <a:avLst/>
          </a:prstGeom>
          <a:solidFill>
            <a:srgbClr val="00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2"/>
          <p:cNvSpPr>
            <a:spLocks noGrp="1" noChangeArrowheads="1"/>
          </p:cNvSpPr>
          <p:nvPr>
            <p:ph type="title" hasCustomPrompt="1"/>
          </p:nvPr>
        </p:nvSpPr>
        <p:spPr bwMode="auto">
          <a:xfrm>
            <a:off x="611188" y="0"/>
            <a:ext cx="7632812"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sz="2200">
                <a:solidFill>
                  <a:schemeClr val="bg1"/>
                </a:solidFill>
              </a:defRPr>
            </a:lvl1pPr>
          </a:lstStyle>
          <a:p>
            <a:pPr lvl="0"/>
            <a:r>
              <a:rPr lang="de-DE" altLang="en-US" dirty="0" err="1"/>
              <a:t>Inhaltsverzeichniss</a:t>
            </a:r>
            <a:endParaRPr lang="de-DE" altLang="en-US" dirty="0"/>
          </a:p>
        </p:txBody>
      </p:sp>
      <p:pic>
        <p:nvPicPr>
          <p:cNvPr id="14" name="Bild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000" y="180000"/>
            <a:ext cx="719328" cy="719328"/>
          </a:xfrm>
          <a:prstGeom prst="rect">
            <a:avLst/>
          </a:prstGeom>
        </p:spPr>
      </p:pic>
      <p:pic>
        <p:nvPicPr>
          <p:cNvPr id="18" name="Bild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0400" y="6246000"/>
            <a:ext cx="719328" cy="557784"/>
          </a:xfrm>
          <a:prstGeom prst="rect">
            <a:avLst/>
          </a:prstGeom>
        </p:spPr>
      </p:pic>
      <p:sp>
        <p:nvSpPr>
          <p:cNvPr id="7" name="Textplatzhalter 6"/>
          <p:cNvSpPr>
            <a:spLocks noGrp="1"/>
          </p:cNvSpPr>
          <p:nvPr>
            <p:ph type="body" sz="quarter" idx="12" hasCustomPrompt="1"/>
          </p:nvPr>
        </p:nvSpPr>
        <p:spPr>
          <a:xfrm>
            <a:off x="611188" y="1773238"/>
            <a:ext cx="7632812" cy="3887787"/>
          </a:xfrm>
        </p:spPr>
        <p:txBody>
          <a:bodyPr/>
          <a:lstStyle>
            <a:lvl1pPr marL="457200" indent="-457200">
              <a:lnSpc>
                <a:spcPts val="3800"/>
              </a:lnSpc>
              <a:buFont typeface="+mj-lt"/>
              <a:buAutoNum type="arabicParenR"/>
              <a:defRPr lang="de-DE" b="0" smtClean="0">
                <a:effectLst/>
              </a:defRPr>
            </a:lvl1pPr>
            <a:lvl2pPr>
              <a:defRPr baseline="0"/>
            </a:lvl2pPr>
          </a:lstStyle>
          <a:p>
            <a:r>
              <a:rPr lang="de-DE" dirty="0">
                <a:solidFill>
                  <a:srgbClr val="00497F"/>
                </a:solidFill>
                <a:effectLst/>
                <a:latin typeface="Verdana" charset="0"/>
              </a:rPr>
              <a:t>Gliederungspunkt</a:t>
            </a:r>
          </a:p>
          <a:p>
            <a:pPr lvl="1"/>
            <a:r>
              <a:rPr lang="de-DE" dirty="0">
                <a:solidFill>
                  <a:srgbClr val="00497F"/>
                </a:solidFill>
                <a:effectLst/>
                <a:latin typeface="Verdana" charset="0"/>
              </a:rPr>
              <a:t>Erster Unterpunkt</a:t>
            </a:r>
          </a:p>
          <a:p>
            <a:pPr lvl="2"/>
            <a:r>
              <a:rPr lang="de-DE" dirty="0">
                <a:solidFill>
                  <a:srgbClr val="00497F"/>
                </a:solidFill>
                <a:effectLst/>
                <a:latin typeface="Verdana" charset="0"/>
              </a:rPr>
              <a:t>Zweiter Unterpunkt</a:t>
            </a:r>
          </a:p>
          <a:p>
            <a:r>
              <a:rPr lang="de-DE" dirty="0">
                <a:solidFill>
                  <a:srgbClr val="00497F"/>
                </a:solidFill>
                <a:effectLst/>
                <a:latin typeface="Verdana" charset="0"/>
              </a:rPr>
              <a:t>Gliederungspunkt</a:t>
            </a:r>
          </a:p>
          <a:p>
            <a:r>
              <a:rPr lang="de-DE" dirty="0">
                <a:solidFill>
                  <a:srgbClr val="00497F"/>
                </a:solidFill>
                <a:effectLst/>
                <a:latin typeface="Verdana" charset="0"/>
              </a:rPr>
              <a:t>Gliederungspunkt</a:t>
            </a:r>
          </a:p>
          <a:p>
            <a:r>
              <a:rPr lang="de-DE" dirty="0">
                <a:solidFill>
                  <a:srgbClr val="00497F"/>
                </a:solidFill>
                <a:effectLst/>
                <a:latin typeface="Verdana" charset="0"/>
              </a:rPr>
              <a:t>Gliederungspunkt</a:t>
            </a:r>
          </a:p>
          <a:p>
            <a:r>
              <a:rPr lang="de-DE" dirty="0">
                <a:solidFill>
                  <a:srgbClr val="00497F"/>
                </a:solidFill>
                <a:effectLst/>
                <a:latin typeface="Verdana" charset="0"/>
              </a:rPr>
              <a:t>Gliederungspunkt</a:t>
            </a:r>
          </a:p>
        </p:txBody>
      </p:sp>
      <p:pic>
        <p:nvPicPr>
          <p:cNvPr id="10" name="Bild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67000" y="594000"/>
            <a:ext cx="1764792" cy="673608"/>
          </a:xfrm>
          <a:prstGeom prst="rect">
            <a:avLst/>
          </a:prstGeom>
        </p:spPr>
      </p:pic>
      <p:pic>
        <p:nvPicPr>
          <p:cNvPr id="22" name="Bild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32400" y="5130000"/>
            <a:ext cx="2813304" cy="1179576"/>
          </a:xfrm>
          <a:prstGeom prst="rect">
            <a:avLst/>
          </a:prstGeom>
        </p:spPr>
      </p:pic>
      <p:sp>
        <p:nvSpPr>
          <p:cNvPr id="24" name="Foliennummernplatzhalter 23"/>
          <p:cNvSpPr>
            <a:spLocks noGrp="1"/>
          </p:cNvSpPr>
          <p:nvPr>
            <p:ph type="sldNum" sz="quarter" idx="14"/>
          </p:nvPr>
        </p:nvSpPr>
        <p:spPr/>
        <p:txBody>
          <a:bodyPr/>
          <a:lstStyle/>
          <a:p>
            <a:fld id="{30B5E4E8-4D8F-B148-B96B-8DD5FFB7AF62}" type="slidenum">
              <a:rPr lang="de-DE" smtClean="0"/>
              <a:pPr/>
              <a:t>‹Nr.›</a:t>
            </a:fld>
            <a:endParaRPr lang="de-DE" dirty="0"/>
          </a:p>
        </p:txBody>
      </p:sp>
      <p:sp>
        <p:nvSpPr>
          <p:cNvPr id="27" name="Fußzeilenplatzhalter 26"/>
          <p:cNvSpPr>
            <a:spLocks noGrp="1"/>
          </p:cNvSpPr>
          <p:nvPr>
            <p:ph type="ftr" sz="quarter" idx="15"/>
          </p:nvPr>
        </p:nvSpPr>
        <p:spPr/>
        <p:txBody>
          <a:bodyPr/>
          <a:lstStyle/>
          <a:p>
            <a:r>
              <a:rPr lang="de-DE"/>
              <a:t>Hier steht z.B. der Titel der Präsentation (über Kopf- u. Fußzeile eintragen)</a:t>
            </a:r>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ie Inhalt 1">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sz="2200"/>
            </a:lvl1pPr>
          </a:lstStyle>
          <a:p>
            <a:r>
              <a:rPr lang="de-DE"/>
              <a:t>Mastertitelformat bearbeiten</a:t>
            </a:r>
            <a:endParaRPr lang="de-DE" dirty="0"/>
          </a:p>
        </p:txBody>
      </p:sp>
      <p:sp>
        <p:nvSpPr>
          <p:cNvPr id="8" name="Foliennummernplatzhalter 7"/>
          <p:cNvSpPr>
            <a:spLocks noGrp="1"/>
          </p:cNvSpPr>
          <p:nvPr>
            <p:ph type="sldNum" sz="quarter" idx="11"/>
          </p:nvPr>
        </p:nvSpPr>
        <p:spPr/>
        <p:txBody>
          <a:bodyPr/>
          <a:lstStyle/>
          <a:p>
            <a:fld id="{30B5E4E8-4D8F-B148-B96B-8DD5FFB7AF62}" type="slidenum">
              <a:rPr lang="de-DE" smtClean="0"/>
              <a:pPr/>
              <a:t>‹Nr.›</a:t>
            </a:fld>
            <a:endParaRPr lang="de-DE" dirty="0"/>
          </a:p>
        </p:txBody>
      </p:sp>
      <p:sp>
        <p:nvSpPr>
          <p:cNvPr id="13" name="Textplatzhalter 12"/>
          <p:cNvSpPr>
            <a:spLocks noGrp="1"/>
          </p:cNvSpPr>
          <p:nvPr>
            <p:ph type="body" sz="quarter" idx="13" hasCustomPrompt="1"/>
          </p:nvPr>
        </p:nvSpPr>
        <p:spPr>
          <a:xfrm>
            <a:off x="720724" y="1800000"/>
            <a:ext cx="7523275" cy="404864"/>
          </a:xfrm>
        </p:spPr>
        <p:txBody>
          <a:bodyPr/>
          <a:lstStyle>
            <a:lvl1pPr marL="0" indent="0">
              <a:buNone/>
              <a:defRPr sz="2000" b="1"/>
            </a:lvl1pPr>
          </a:lstStyle>
          <a:p>
            <a:pPr lvl="0"/>
            <a:r>
              <a:rPr lang="de-DE" dirty="0"/>
              <a:t>Headline</a:t>
            </a:r>
          </a:p>
        </p:txBody>
      </p:sp>
      <p:sp>
        <p:nvSpPr>
          <p:cNvPr id="15" name="Textplatzhalter 14"/>
          <p:cNvSpPr>
            <a:spLocks noGrp="1"/>
          </p:cNvSpPr>
          <p:nvPr>
            <p:ph type="body" sz="quarter" idx="14" hasCustomPrompt="1"/>
          </p:nvPr>
        </p:nvSpPr>
        <p:spPr>
          <a:xfrm>
            <a:off x="720725" y="2340000"/>
            <a:ext cx="7523274" cy="2952750"/>
          </a:xfrm>
        </p:spPr>
        <p:txBody>
          <a:bodyPr>
            <a:noAutofit/>
          </a:bodyPr>
          <a:lstStyle>
            <a:lvl1pPr marL="0" indent="0">
              <a:lnSpc>
                <a:spcPct val="150000"/>
              </a:lnSpc>
              <a:buNone/>
              <a:defRPr sz="1600">
                <a:solidFill>
                  <a:srgbClr val="000000"/>
                </a:solidFill>
              </a:defRPr>
            </a:lvl1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p:txBody>
      </p:sp>
      <p:sp>
        <p:nvSpPr>
          <p:cNvPr id="16" name="Fußzeilenplatzhalter 15"/>
          <p:cNvSpPr>
            <a:spLocks noGrp="1"/>
          </p:cNvSpPr>
          <p:nvPr>
            <p:ph type="ftr" sz="quarter" idx="15"/>
          </p:nvPr>
        </p:nvSpPr>
        <p:spPr/>
        <p:txBody>
          <a:bodyPr/>
          <a:lstStyle/>
          <a:p>
            <a:r>
              <a:rPr lang="de-DE"/>
              <a:t>Hier steht z.B. der Titel der Präsentation (über Kopf- u. Fußzeile eintragen)</a:t>
            </a:r>
            <a:endParaRPr lang="de-DE" dirty="0"/>
          </a:p>
        </p:txBody>
      </p:sp>
    </p:spTree>
    <p:extLst>
      <p:ext uri="{BB962C8B-B14F-4D97-AF65-F5344CB8AC3E}">
        <p14:creationId xmlns:p14="http://schemas.microsoft.com/office/powerpoint/2010/main" val="343781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olie Inhalt 1">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sz="2200"/>
            </a:lvl1pPr>
          </a:lstStyle>
          <a:p>
            <a:r>
              <a:rPr lang="de-DE"/>
              <a:t>Mastertitelformat bearbeiten</a:t>
            </a:r>
            <a:endParaRPr lang="de-DE" dirty="0"/>
          </a:p>
        </p:txBody>
      </p:sp>
      <p:sp>
        <p:nvSpPr>
          <p:cNvPr id="8" name="Foliennummernplatzhalter 7"/>
          <p:cNvSpPr>
            <a:spLocks noGrp="1"/>
          </p:cNvSpPr>
          <p:nvPr>
            <p:ph type="sldNum" sz="quarter" idx="11"/>
          </p:nvPr>
        </p:nvSpPr>
        <p:spPr/>
        <p:txBody>
          <a:bodyPr/>
          <a:lstStyle/>
          <a:p>
            <a:fld id="{30B5E4E8-4D8F-B148-B96B-8DD5FFB7AF62}" type="slidenum">
              <a:rPr lang="de-DE" smtClean="0"/>
              <a:pPr/>
              <a:t>‹Nr.›</a:t>
            </a:fld>
            <a:endParaRPr lang="de-DE" dirty="0"/>
          </a:p>
        </p:txBody>
      </p:sp>
      <p:sp>
        <p:nvSpPr>
          <p:cNvPr id="11" name="Inhaltsplatzhalter 10"/>
          <p:cNvSpPr>
            <a:spLocks noGrp="1"/>
          </p:cNvSpPr>
          <p:nvPr>
            <p:ph sz="quarter" idx="12"/>
          </p:nvPr>
        </p:nvSpPr>
        <p:spPr>
          <a:xfrm>
            <a:off x="720000" y="1800000"/>
            <a:ext cx="7523999" cy="3789240"/>
          </a:xfrm>
        </p:spPr>
        <p:txBody>
          <a:bodyPr/>
          <a:lstStyle/>
          <a:p>
            <a:pPr lvl="0"/>
            <a:r>
              <a:rPr lang="de-DE"/>
              <a:t>Mastertextformat bearbeiten
Zweite Ebene
Dritte Ebene
Vierte Ebene
Fünfte Ebene</a:t>
            </a:r>
            <a:endParaRPr lang="de-DE" dirty="0"/>
          </a:p>
        </p:txBody>
      </p:sp>
      <p:sp>
        <p:nvSpPr>
          <p:cNvPr id="2" name="Fußzeilenplatzhalter 1"/>
          <p:cNvSpPr>
            <a:spLocks noGrp="1"/>
          </p:cNvSpPr>
          <p:nvPr>
            <p:ph type="ftr" sz="quarter" idx="13"/>
          </p:nvPr>
        </p:nvSpPr>
        <p:spPr/>
        <p:txBody>
          <a:bodyPr/>
          <a:lstStyle/>
          <a:p>
            <a:r>
              <a:rPr lang="de-DE"/>
              <a:t>Hier steht z.B. der Titel der Präsentation (über Kopf- u. Fußzeile eintragen)</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eck 2"/>
          <p:cNvSpPr>
            <a:spLocks noChangeAspect="1"/>
          </p:cNvSpPr>
          <p:nvPr userDrawn="1"/>
        </p:nvSpPr>
        <p:spPr>
          <a:xfrm>
            <a:off x="0" y="0"/>
            <a:ext cx="9144000" cy="1080000"/>
          </a:xfrm>
          <a:prstGeom prst="rect">
            <a:avLst/>
          </a:prstGeom>
          <a:solidFill>
            <a:srgbClr val="00376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dirty="0"/>
          </a:p>
        </p:txBody>
      </p:sp>
      <p:sp>
        <p:nvSpPr>
          <p:cNvPr id="1026" name="Rectangle 2"/>
          <p:cNvSpPr>
            <a:spLocks noGrp="1" noChangeArrowheads="1"/>
          </p:cNvSpPr>
          <p:nvPr>
            <p:ph type="title"/>
          </p:nvPr>
        </p:nvSpPr>
        <p:spPr bwMode="auto">
          <a:xfrm>
            <a:off x="720000" y="0"/>
            <a:ext cx="7524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en-US" dirty="0"/>
              <a:t>Hier steht der Titel / die Headline</a:t>
            </a:r>
          </a:p>
        </p:txBody>
      </p:sp>
      <p:sp>
        <p:nvSpPr>
          <p:cNvPr id="14" name="Textplatzhalter 2"/>
          <p:cNvSpPr>
            <a:spLocks noGrp="1"/>
          </p:cNvSpPr>
          <p:nvPr>
            <p:ph type="body" idx="1"/>
          </p:nvPr>
        </p:nvSpPr>
        <p:spPr>
          <a:xfrm>
            <a:off x="720000" y="1800000"/>
            <a:ext cx="7524000" cy="3888432"/>
          </a:xfrm>
          <a:prstGeom prst="rect">
            <a:avLst/>
          </a:prstGeom>
        </p:spPr>
        <p:txBody>
          <a:bodyPr vert="horz" lIns="0" tIns="0" rIns="0" bIns="0" rtlCol="0">
            <a:noAutofit/>
          </a:bodyPr>
          <a:lstStyle/>
          <a:p>
            <a:pPr lvl="0"/>
            <a:r>
              <a:rPr lang="de-DE" dirty="0"/>
              <a:t>Text einfügen</a:t>
            </a:r>
          </a:p>
          <a:p>
            <a:pPr lvl="1"/>
            <a:r>
              <a:rPr lang="de-DE" dirty="0"/>
              <a:t>Zweite Ebene – Text einfügen</a:t>
            </a:r>
          </a:p>
          <a:p>
            <a:pPr lvl="2"/>
            <a:r>
              <a:rPr lang="de-DE" dirty="0"/>
              <a:t>Dritte Ebene – Text einfügen</a:t>
            </a:r>
          </a:p>
          <a:p>
            <a:pPr marL="1339850" marR="0" lvl="3" indent="-315913" algn="l" defTabSz="914400" rtl="0" eaLnBrk="0" fontAlgn="base" latinLnBrk="0" hangingPunct="0">
              <a:lnSpc>
                <a:spcPct val="100000"/>
              </a:lnSpc>
              <a:spcBef>
                <a:spcPct val="20000"/>
              </a:spcBef>
              <a:spcAft>
                <a:spcPct val="0"/>
              </a:spcAft>
              <a:buClr>
                <a:srgbClr val="00376C"/>
              </a:buClr>
              <a:buSzPct val="100000"/>
              <a:buFont typeface="Symbol" charset="2"/>
              <a:buChar char="-"/>
              <a:tabLst/>
              <a:defRPr/>
            </a:pPr>
            <a:r>
              <a:rPr lang="de-DE" dirty="0"/>
              <a:t>Vierte Ebene – Text einfügen</a:t>
            </a:r>
          </a:p>
        </p:txBody>
      </p:sp>
      <p:pic>
        <p:nvPicPr>
          <p:cNvPr id="4" name="Bild 3"/>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44000" y="180000"/>
            <a:ext cx="719328" cy="719328"/>
          </a:xfrm>
          <a:prstGeom prst="rect">
            <a:avLst/>
          </a:prstGeom>
        </p:spPr>
      </p:pic>
      <p:pic>
        <p:nvPicPr>
          <p:cNvPr id="5" name="Bild 4"/>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30400" y="6246000"/>
            <a:ext cx="719328" cy="557784"/>
          </a:xfrm>
          <a:prstGeom prst="rect">
            <a:avLst/>
          </a:prstGeom>
        </p:spPr>
      </p:pic>
      <p:sp>
        <p:nvSpPr>
          <p:cNvPr id="6" name="Foliennummernplatzhalter 5"/>
          <p:cNvSpPr>
            <a:spLocks noGrp="1"/>
          </p:cNvSpPr>
          <p:nvPr>
            <p:ph type="sldNum" sz="quarter" idx="4"/>
          </p:nvPr>
        </p:nvSpPr>
        <p:spPr>
          <a:xfrm>
            <a:off x="7524408" y="6120000"/>
            <a:ext cx="719592" cy="737999"/>
          </a:xfrm>
          <a:prstGeom prst="rect">
            <a:avLst/>
          </a:prstGeom>
        </p:spPr>
        <p:txBody>
          <a:bodyPr vert="horz" lIns="0" tIns="0" rIns="0" bIns="45720" rtlCol="0" anchor="ctr"/>
          <a:lstStyle>
            <a:lvl1pPr algn="r">
              <a:defRPr sz="1000">
                <a:solidFill>
                  <a:srgbClr val="00376C"/>
                </a:solidFill>
              </a:defRPr>
            </a:lvl1pPr>
          </a:lstStyle>
          <a:p>
            <a:fld id="{30B5E4E8-4D8F-B148-B96B-8DD5FFB7AF62}" type="slidenum">
              <a:rPr lang="de-DE" smtClean="0"/>
              <a:pPr/>
              <a:t>‹Nr.›</a:t>
            </a:fld>
            <a:endParaRPr lang="de-DE" dirty="0"/>
          </a:p>
        </p:txBody>
      </p:sp>
      <p:sp>
        <p:nvSpPr>
          <p:cNvPr id="8" name="Fußzeilenplatzhalter 7"/>
          <p:cNvSpPr>
            <a:spLocks noGrp="1"/>
          </p:cNvSpPr>
          <p:nvPr>
            <p:ph type="ftr" sz="quarter" idx="3"/>
          </p:nvPr>
        </p:nvSpPr>
        <p:spPr>
          <a:xfrm>
            <a:off x="2051720" y="6120000"/>
            <a:ext cx="5040560" cy="737999"/>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de-DE" dirty="0"/>
              <a:t>Hier steht z.B. der Titel der Präsentation (über Kopf- u. Fußzeile eintragen)</a:t>
            </a:r>
          </a:p>
        </p:txBody>
      </p:sp>
    </p:spTree>
  </p:cSld>
  <p:clrMap bg1="lt1" tx1="dk1" bg2="lt2" tx2="dk2" accent1="accent1" accent2="accent2" accent3="accent3" accent4="accent4" accent5="accent5" accent6="accent6" hlink="hlink" folHlink="folHlink"/>
  <p:sldLayoutIdLst>
    <p:sldLayoutId id="2147483961" r:id="rId1"/>
    <p:sldLayoutId id="2147483950" r:id="rId2"/>
    <p:sldLayoutId id="2147483954" r:id="rId3"/>
    <p:sldLayoutId id="2147483955" r:id="rId4"/>
    <p:sldLayoutId id="2147483957" r:id="rId5"/>
    <p:sldLayoutId id="2147483960" r:id="rId6"/>
    <p:sldLayoutId id="2147483956" r:id="rId7"/>
    <p:sldLayoutId id="2147483936" r:id="rId8"/>
    <p:sldLayoutId id="2147483964" r:id="rId9"/>
    <p:sldLayoutId id="2147483963" r:id="rId10"/>
    <p:sldLayoutId id="2147483938" r:id="rId11"/>
    <p:sldLayoutId id="2147483962" r:id="rId12"/>
    <p:sldLayoutId id="2147483949" r:id="rId13"/>
    <p:sldLayoutId id="2147483953" r:id="rId14"/>
    <p:sldLayoutId id="2147483959" r:id="rId15"/>
    <p:sldLayoutId id="2147483951" r:id="rId16"/>
    <p:sldLayoutId id="2147483952" r:id="rId17"/>
    <p:sldLayoutId id="2147483958" r:id="rId18"/>
    <p:sldLayoutId id="2147483965" r:id="rId19"/>
  </p:sldLayoutIdLst>
  <p:hf hdr="0" dt="0"/>
  <p:txStyles>
    <p:titleStyle>
      <a:lvl1pPr algn="l" rtl="0" eaLnBrk="1" fontAlgn="base" hangingPunct="1">
        <a:spcBef>
          <a:spcPct val="0"/>
        </a:spcBef>
        <a:spcAft>
          <a:spcPct val="0"/>
        </a:spcAft>
        <a:defRPr sz="1800" b="0">
          <a:solidFill>
            <a:srgbClr val="003366"/>
          </a:solidFill>
          <a:latin typeface="Verdana" charset="0"/>
          <a:ea typeface="Verdana" charset="0"/>
          <a:cs typeface="Verdana" charset="0"/>
        </a:defRPr>
      </a:lvl1pPr>
      <a:lvl2pPr algn="ctr" rtl="0" eaLnBrk="1" fontAlgn="base" hangingPunct="1">
        <a:spcBef>
          <a:spcPct val="0"/>
        </a:spcBef>
        <a:spcAft>
          <a:spcPct val="0"/>
        </a:spcAft>
        <a:defRPr sz="4200">
          <a:solidFill>
            <a:srgbClr val="800080"/>
          </a:solidFill>
          <a:latin typeface="Garamond" pitchFamily="18" charset="0"/>
        </a:defRPr>
      </a:lvl2pPr>
      <a:lvl3pPr algn="ctr" rtl="0" eaLnBrk="1" fontAlgn="base" hangingPunct="1">
        <a:spcBef>
          <a:spcPct val="0"/>
        </a:spcBef>
        <a:spcAft>
          <a:spcPct val="0"/>
        </a:spcAft>
        <a:defRPr sz="4200">
          <a:solidFill>
            <a:srgbClr val="800080"/>
          </a:solidFill>
          <a:latin typeface="Garamond" pitchFamily="18" charset="0"/>
        </a:defRPr>
      </a:lvl3pPr>
      <a:lvl4pPr algn="ctr" rtl="0" eaLnBrk="1" fontAlgn="base" hangingPunct="1">
        <a:spcBef>
          <a:spcPct val="0"/>
        </a:spcBef>
        <a:spcAft>
          <a:spcPct val="0"/>
        </a:spcAft>
        <a:defRPr sz="4200">
          <a:solidFill>
            <a:srgbClr val="800080"/>
          </a:solidFill>
          <a:latin typeface="Garamond" pitchFamily="18" charset="0"/>
        </a:defRPr>
      </a:lvl4pPr>
      <a:lvl5pPr algn="ctr" rtl="0" eaLnBrk="1" fontAlgn="base" hangingPunct="1">
        <a:spcBef>
          <a:spcPct val="0"/>
        </a:spcBef>
        <a:spcAft>
          <a:spcPct val="0"/>
        </a:spcAft>
        <a:defRPr sz="4200">
          <a:solidFill>
            <a:srgbClr val="800080"/>
          </a:solidFill>
          <a:latin typeface="Garamond" pitchFamily="18" charset="0"/>
        </a:defRPr>
      </a:lvl5pPr>
      <a:lvl6pPr marL="457200" algn="ctr" rtl="0" eaLnBrk="1" fontAlgn="base" hangingPunct="1">
        <a:spcBef>
          <a:spcPct val="0"/>
        </a:spcBef>
        <a:spcAft>
          <a:spcPct val="0"/>
        </a:spcAft>
        <a:defRPr sz="4200">
          <a:solidFill>
            <a:schemeClr val="tx2"/>
          </a:solidFill>
          <a:latin typeface="Garamond" pitchFamily="18" charset="0"/>
        </a:defRPr>
      </a:lvl6pPr>
      <a:lvl7pPr marL="914400" algn="ctr" rtl="0" eaLnBrk="1" fontAlgn="base" hangingPunct="1">
        <a:spcBef>
          <a:spcPct val="0"/>
        </a:spcBef>
        <a:spcAft>
          <a:spcPct val="0"/>
        </a:spcAft>
        <a:defRPr sz="4200">
          <a:solidFill>
            <a:schemeClr val="tx2"/>
          </a:solidFill>
          <a:latin typeface="Garamond" pitchFamily="18" charset="0"/>
        </a:defRPr>
      </a:lvl7pPr>
      <a:lvl8pPr marL="1371600" algn="ctr" rtl="0" eaLnBrk="1" fontAlgn="base" hangingPunct="1">
        <a:spcBef>
          <a:spcPct val="0"/>
        </a:spcBef>
        <a:spcAft>
          <a:spcPct val="0"/>
        </a:spcAft>
        <a:defRPr sz="4200">
          <a:solidFill>
            <a:schemeClr val="tx2"/>
          </a:solidFill>
          <a:latin typeface="Garamond" pitchFamily="18" charset="0"/>
        </a:defRPr>
      </a:lvl8pPr>
      <a:lvl9pPr marL="1828800" algn="ctr" rtl="0" eaLnBrk="1" fontAlgn="base" hangingPunct="1">
        <a:spcBef>
          <a:spcPct val="0"/>
        </a:spcBef>
        <a:spcAft>
          <a:spcPct val="0"/>
        </a:spcAft>
        <a:defRPr sz="4200">
          <a:solidFill>
            <a:schemeClr val="tx2"/>
          </a:solidFill>
          <a:latin typeface="Garamond" pitchFamily="18" charset="0"/>
        </a:defRPr>
      </a:lvl9pPr>
    </p:titleStyle>
    <p:bodyStyle>
      <a:lvl1pPr marL="457200" indent="-457200" algn="l" rtl="0" eaLnBrk="1" fontAlgn="base" hangingPunct="1">
        <a:spcBef>
          <a:spcPct val="35000"/>
        </a:spcBef>
        <a:spcAft>
          <a:spcPct val="0"/>
        </a:spcAft>
        <a:buClr>
          <a:srgbClr val="00376C"/>
        </a:buClr>
        <a:buSzPct val="100000"/>
        <a:buFont typeface="+mj-lt"/>
        <a:buAutoNum type="arabicPeriod"/>
        <a:defRPr lang="de-DE" altLang="en-US" sz="2000" baseline="0" dirty="0" smtClean="0">
          <a:solidFill>
            <a:srgbClr val="003366"/>
          </a:solidFill>
          <a:latin typeface="Verdana" panose="020B0604030504040204" pitchFamily="34" charset="0"/>
          <a:ea typeface="Verdana" pitchFamily="34" charset="0"/>
          <a:cs typeface="Verdana" pitchFamily="34" charset="0"/>
        </a:defRPr>
      </a:lvl1pPr>
      <a:lvl2pPr marL="687387" indent="-342900" algn="l" rtl="0" eaLnBrk="1" fontAlgn="base" hangingPunct="1">
        <a:spcBef>
          <a:spcPct val="20000"/>
        </a:spcBef>
        <a:spcAft>
          <a:spcPct val="0"/>
        </a:spcAft>
        <a:buClr>
          <a:srgbClr val="00376C"/>
        </a:buClr>
        <a:buSzPct val="100000"/>
        <a:buFont typeface="Arial" charset="0"/>
        <a:buChar char="•"/>
        <a:defRPr sz="2000">
          <a:solidFill>
            <a:srgbClr val="003366"/>
          </a:solidFill>
          <a:latin typeface="Verdana" panose="020B0604030504040204" pitchFamily="34" charset="0"/>
          <a:ea typeface="Verdana" pitchFamily="34" charset="0"/>
          <a:cs typeface="Verdana" pitchFamily="34" charset="0"/>
        </a:defRPr>
      </a:lvl2pPr>
      <a:lvl3pPr marL="1022350" indent="-350838" algn="l" rtl="0" eaLnBrk="1" fontAlgn="base" hangingPunct="1">
        <a:spcBef>
          <a:spcPct val="20000"/>
        </a:spcBef>
        <a:spcAft>
          <a:spcPct val="0"/>
        </a:spcAft>
        <a:buClr>
          <a:srgbClr val="00376C"/>
        </a:buClr>
        <a:buSzPct val="100000"/>
        <a:buFont typeface="Symbol" charset="2"/>
        <a:buChar char="-"/>
        <a:defRPr sz="2000">
          <a:solidFill>
            <a:srgbClr val="003366"/>
          </a:solidFill>
          <a:latin typeface="Verdana" panose="020B0604030504040204" pitchFamily="34" charset="0"/>
          <a:ea typeface="Verdana" pitchFamily="34" charset="0"/>
          <a:cs typeface="Verdana" pitchFamily="34" charset="0"/>
        </a:defRPr>
      </a:lvl3pPr>
      <a:lvl4pPr marL="1339850" marR="0" indent="-315913" algn="l" defTabSz="914400" rtl="0" eaLnBrk="1" fontAlgn="base" latinLnBrk="0" hangingPunct="1">
        <a:lnSpc>
          <a:spcPct val="100000"/>
        </a:lnSpc>
        <a:spcBef>
          <a:spcPct val="20000"/>
        </a:spcBef>
        <a:spcAft>
          <a:spcPct val="0"/>
        </a:spcAft>
        <a:buClr>
          <a:srgbClr val="00376C"/>
        </a:buClr>
        <a:buSzPct val="100000"/>
        <a:buFont typeface="Symbol" charset="2"/>
        <a:buChar char="-"/>
        <a:tabLst/>
        <a:defRPr sz="2000">
          <a:solidFill>
            <a:srgbClr val="003366"/>
          </a:solidFill>
          <a:latin typeface="Verdana" panose="020B0604030504040204" pitchFamily="34" charset="0"/>
          <a:ea typeface="Verdana" pitchFamily="34" charset="0"/>
          <a:cs typeface="Verdana" pitchFamily="34" charset="0"/>
        </a:defRPr>
      </a:lvl4pPr>
      <a:lvl5pPr marL="1681163" indent="-339725" algn="l" rtl="0" eaLnBrk="1" fontAlgn="base" hangingPunct="1">
        <a:spcBef>
          <a:spcPct val="20000"/>
        </a:spcBef>
        <a:spcAft>
          <a:spcPct val="0"/>
        </a:spcAft>
        <a:buClr>
          <a:srgbClr val="00376C"/>
        </a:buClr>
        <a:buSzPct val="100000"/>
        <a:buFont typeface="Symbol" charset="2"/>
        <a:buChar char="-"/>
        <a:defRPr sz="2000">
          <a:solidFill>
            <a:srgbClr val="003366"/>
          </a:solidFill>
          <a:latin typeface="Verdana" panose="020B0604030504040204" pitchFamily="34" charset="0"/>
          <a:ea typeface="Verdana" pitchFamily="34" charset="0"/>
          <a:cs typeface="Verdana"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3.tmp"/></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4.pn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hyperlink" Target="http://info.ub.hu-berlin.de/tutorials/informationskompetenz/index.html?accesspoint=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hyperlink" Target="https://bildungsserver.berlin-brandenburg.de/fileadmin/bbb/themen/berufs-_und_studienorientierung/seminarkurs/Kapitel_2.pdf" TargetMode="External"/><Relationship Id="rId2"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hyperlink" Target="https://www.humboldtschule-berlin.de/images/pdf/schullaufbahn/Hinweise5PK2013.pdf" TargetMode="External"/><Relationship Id="rId5" Type="http://schemas.openxmlformats.org/officeDocument/2006/relationships/hyperlink" Target="https://www.isb.bayern.de/download/10020/handreichung_wp.pdf" TargetMode="External"/><Relationship Id="rId4" Type="http://schemas.openxmlformats.org/officeDocument/2006/relationships/hyperlink" Target="http://dx.doi.org/10.1007/978-3-658-00658-7"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uni-bielefeld.de/OSK/NEOS_WissEinrichtung/Archiv/030221/PDF/E-Antw-Moegling.pdf" TargetMode="External"/><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hyperlink" Target="http://gesetze.berlin.de/jportal/?quelle=jlink&amp;query=GymOstV+BE&amp;psml=bsbeprod.psml&amp;max=true&amp;aiz=tru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p:txBody>
          <a:bodyPr/>
          <a:lstStyle/>
          <a:p>
            <a:r>
              <a:rPr lang="de-DE" dirty="0"/>
              <a:t>Workshop für Lehrer*innen zur</a:t>
            </a:r>
          </a:p>
          <a:p>
            <a:r>
              <a:rPr lang="de-DE" dirty="0"/>
              <a:t>Betreuung der fünften</a:t>
            </a:r>
          </a:p>
          <a:p>
            <a:r>
              <a:rPr lang="de-DE" dirty="0"/>
              <a:t>Prüfungskomponente im Abitur</a:t>
            </a:r>
          </a:p>
          <a:p>
            <a:endParaRPr lang="de-DE" altLang="en-US" dirty="0"/>
          </a:p>
        </p:txBody>
      </p:sp>
      <p:sp>
        <p:nvSpPr>
          <p:cNvPr id="6" name="Textplatzhalter 2">
            <a:extLst>
              <a:ext uri="{FF2B5EF4-FFF2-40B4-BE49-F238E27FC236}">
                <a16:creationId xmlns:a16="http://schemas.microsoft.com/office/drawing/2014/main" xmlns="" id="{310F2760-84C8-B44E-9C70-3E44C790A6C1}"/>
              </a:ext>
            </a:extLst>
          </p:cNvPr>
          <p:cNvSpPr txBox="1">
            <a:spLocks/>
          </p:cNvSpPr>
          <p:nvPr/>
        </p:nvSpPr>
        <p:spPr>
          <a:xfrm>
            <a:off x="720000" y="3717032"/>
            <a:ext cx="6155531" cy="869216"/>
          </a:xfrm>
          <a:prstGeom prst="rect">
            <a:avLst/>
          </a:prstGeom>
        </p:spPr>
        <p:txBody>
          <a:bodyPr vert="horz" lIns="0" tIns="0" rIns="0" bIns="0" rtlCol="0">
            <a:noAutofit/>
          </a:bodyPr>
          <a:lstStyle>
            <a:lvl1pPr marL="0" indent="0" algn="l" rtl="0" eaLnBrk="1" fontAlgn="base" hangingPunct="1">
              <a:spcBef>
                <a:spcPct val="35000"/>
              </a:spcBef>
              <a:spcAft>
                <a:spcPct val="0"/>
              </a:spcAft>
              <a:buClr>
                <a:srgbClr val="00376C"/>
              </a:buClr>
              <a:buSzPct val="100000"/>
              <a:buFont typeface="+mj-lt"/>
              <a:buNone/>
              <a:defRPr lang="de-DE" altLang="en-US" sz="1200" baseline="0" smtClean="0">
                <a:solidFill>
                  <a:schemeClr val="bg1"/>
                </a:solidFill>
                <a:effectLst/>
                <a:latin typeface="Verdana" panose="020B0604030504040204" pitchFamily="34" charset="0"/>
                <a:ea typeface="Verdana" pitchFamily="34" charset="0"/>
                <a:cs typeface="Verdana" pitchFamily="34" charset="0"/>
              </a:defRPr>
            </a:lvl1pPr>
            <a:lvl2pPr marL="687387" indent="-342900" algn="l" rtl="0" eaLnBrk="1" fontAlgn="base" hangingPunct="1">
              <a:spcBef>
                <a:spcPct val="20000"/>
              </a:spcBef>
              <a:spcAft>
                <a:spcPct val="0"/>
              </a:spcAft>
              <a:buClr>
                <a:srgbClr val="00376C"/>
              </a:buClr>
              <a:buSzPct val="100000"/>
              <a:buFont typeface="Arial" charset="0"/>
              <a:buChar char="•"/>
              <a:defRPr sz="2000">
                <a:solidFill>
                  <a:srgbClr val="003366"/>
                </a:solidFill>
                <a:latin typeface="Verdana" panose="020B0604030504040204" pitchFamily="34" charset="0"/>
                <a:ea typeface="Verdana" pitchFamily="34" charset="0"/>
                <a:cs typeface="Verdana" pitchFamily="34" charset="0"/>
              </a:defRPr>
            </a:lvl2pPr>
            <a:lvl3pPr marL="1022350" indent="-350838" algn="l" rtl="0" eaLnBrk="1" fontAlgn="base" hangingPunct="1">
              <a:spcBef>
                <a:spcPct val="20000"/>
              </a:spcBef>
              <a:spcAft>
                <a:spcPct val="0"/>
              </a:spcAft>
              <a:buClr>
                <a:srgbClr val="00376C"/>
              </a:buClr>
              <a:buSzPct val="100000"/>
              <a:buFont typeface="Symbol" charset="2"/>
              <a:buChar char="-"/>
              <a:defRPr sz="2000">
                <a:solidFill>
                  <a:srgbClr val="003366"/>
                </a:solidFill>
                <a:latin typeface="Verdana" panose="020B0604030504040204" pitchFamily="34" charset="0"/>
                <a:ea typeface="Verdana" pitchFamily="34" charset="0"/>
                <a:cs typeface="Verdana" pitchFamily="34" charset="0"/>
              </a:defRPr>
            </a:lvl3pPr>
            <a:lvl4pPr marL="1339850" marR="0" indent="-315913" algn="l" defTabSz="914400" rtl="0" eaLnBrk="1" fontAlgn="base" latinLnBrk="0" hangingPunct="1">
              <a:lnSpc>
                <a:spcPct val="100000"/>
              </a:lnSpc>
              <a:spcBef>
                <a:spcPct val="20000"/>
              </a:spcBef>
              <a:spcAft>
                <a:spcPct val="0"/>
              </a:spcAft>
              <a:buClr>
                <a:srgbClr val="00376C"/>
              </a:buClr>
              <a:buSzPct val="100000"/>
              <a:buFont typeface="Symbol" charset="2"/>
              <a:buChar char="-"/>
              <a:tabLst/>
              <a:defRPr sz="2000">
                <a:solidFill>
                  <a:srgbClr val="003366"/>
                </a:solidFill>
                <a:latin typeface="Verdana" panose="020B0604030504040204" pitchFamily="34" charset="0"/>
                <a:ea typeface="Verdana" pitchFamily="34" charset="0"/>
                <a:cs typeface="Verdana" pitchFamily="34" charset="0"/>
              </a:defRPr>
            </a:lvl4pPr>
            <a:lvl5pPr marL="1681163" indent="-339725" algn="l" rtl="0" eaLnBrk="1" fontAlgn="base" hangingPunct="1">
              <a:spcBef>
                <a:spcPct val="20000"/>
              </a:spcBef>
              <a:spcAft>
                <a:spcPct val="0"/>
              </a:spcAft>
              <a:buClr>
                <a:srgbClr val="00376C"/>
              </a:buClr>
              <a:buSzPct val="100000"/>
              <a:buFont typeface="Symbol" charset="2"/>
              <a:buChar char="-"/>
              <a:defRPr sz="2000">
                <a:solidFill>
                  <a:srgbClr val="003366"/>
                </a:solidFill>
                <a:latin typeface="Verdana" panose="020B0604030504040204" pitchFamily="34" charset="0"/>
                <a:ea typeface="Verdana" pitchFamily="34" charset="0"/>
                <a:cs typeface="Verdana"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fontAlgn="ctr"/>
            <a:r>
              <a:rPr lang="de-DE" b="1" kern="0" dirty="0"/>
              <a:t>Professional School of Education (PSE) Humboldt-Universität zu Berlin</a:t>
            </a:r>
            <a:endParaRPr lang="de-DE" kern="0" dirty="0"/>
          </a:p>
          <a:p>
            <a:pPr fontAlgn="ctr"/>
            <a:r>
              <a:rPr lang="de-DE" kern="0" dirty="0"/>
              <a:t>Projekt Übergänge | Teilprojekt Humboldt-Schüler*</a:t>
            </a:r>
            <a:r>
              <a:rPr lang="de-DE" kern="0" dirty="0" err="1"/>
              <a:t>innenkolleg</a:t>
            </a:r>
            <a:endParaRPr lang="de-DE" kern="0" dirty="0"/>
          </a:p>
          <a:p>
            <a:pPr fontAlgn="ctr"/>
            <a:r>
              <a:rPr lang="de-DE" kern="0" dirty="0"/>
              <a:t>Sitz: Hausvogteiplatz 5-7, 10117 Berlin | </a:t>
            </a:r>
            <a:r>
              <a:rPr lang="de-DE" kern="0" dirty="0" err="1"/>
              <a:t>pse.hu-berlin.de</a:t>
            </a:r>
            <a:endParaRPr lang="de-DE" kern="0" dirty="0"/>
          </a:p>
          <a:p>
            <a:endParaRPr lang="de-DE" kern="0" dirty="0"/>
          </a:p>
        </p:txBody>
      </p:sp>
    </p:spTree>
    <p:extLst>
      <p:ext uri="{BB962C8B-B14F-4D97-AF65-F5344CB8AC3E}">
        <p14:creationId xmlns:p14="http://schemas.microsoft.com/office/powerpoint/2010/main" val="763030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Theoretische Grundlagen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9</a:t>
            </a:fld>
            <a:endParaRPr lang="de-DE" dirty="0"/>
          </a:p>
        </p:txBody>
      </p:sp>
      <p:sp>
        <p:nvSpPr>
          <p:cNvPr id="4" name="Textplatzhalter 3"/>
          <p:cNvSpPr>
            <a:spLocks noGrp="1"/>
          </p:cNvSpPr>
          <p:nvPr>
            <p:ph type="body" sz="quarter" idx="13"/>
          </p:nvPr>
        </p:nvSpPr>
        <p:spPr>
          <a:xfrm>
            <a:off x="647716" y="1080000"/>
            <a:ext cx="7523275" cy="404864"/>
          </a:xfrm>
        </p:spPr>
        <p:txBody>
          <a:bodyPr/>
          <a:lstStyle/>
          <a:p>
            <a:r>
              <a:rPr lang="de-DE" dirty="0"/>
              <a:t>Modell der Wissenschaftspropädeutik</a:t>
            </a:r>
          </a:p>
          <a:p>
            <a:endParaRPr lang="de-DE" dirty="0"/>
          </a:p>
          <a:p>
            <a:endParaRPr lang="de-DE" dirty="0"/>
          </a:p>
        </p:txBody>
      </p:sp>
      <p:sp>
        <p:nvSpPr>
          <p:cNvPr id="6" name="Fußzeilenplatzhalter 5"/>
          <p:cNvSpPr>
            <a:spLocks noGrp="1"/>
          </p:cNvSpPr>
          <p:nvPr>
            <p:ph type="ftr" sz="quarter" idx="15"/>
          </p:nvPr>
        </p:nvSpPr>
        <p:spPr/>
        <p:txBody>
          <a:bodyPr/>
          <a:lstStyle/>
          <a:p>
            <a:r>
              <a:rPr lang="de-DE" dirty="0"/>
              <a:t>Workshop für Lehrer*innen zur Betreuung der 5. Prüfungskomponente im Abitur</a:t>
            </a:r>
          </a:p>
        </p:txBody>
      </p:sp>
      <p:pic>
        <p:nvPicPr>
          <p:cNvPr id="7"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sp>
        <p:nvSpPr>
          <p:cNvPr id="17" name="Ellipse 16"/>
          <p:cNvSpPr/>
          <p:nvPr/>
        </p:nvSpPr>
        <p:spPr>
          <a:xfrm>
            <a:off x="3625853" y="1665513"/>
            <a:ext cx="2128983" cy="2103418"/>
          </a:xfrm>
          <a:prstGeom prst="ellipse">
            <a:avLst/>
          </a:prstGeom>
          <a:solidFill>
            <a:schemeClr val="accent1">
              <a:lumMod val="60000"/>
              <a:lumOff val="4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t>Lernen an Wissenschaft</a:t>
            </a:r>
          </a:p>
        </p:txBody>
      </p:sp>
      <p:sp>
        <p:nvSpPr>
          <p:cNvPr id="18" name="Ellipse 17"/>
          <p:cNvSpPr/>
          <p:nvPr/>
        </p:nvSpPr>
        <p:spPr>
          <a:xfrm>
            <a:off x="5436096" y="1665513"/>
            <a:ext cx="2128983" cy="2103418"/>
          </a:xfrm>
          <a:prstGeom prst="ellipse">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t>Lernen in Wissenschaft</a:t>
            </a:r>
          </a:p>
        </p:txBody>
      </p:sp>
      <p:sp>
        <p:nvSpPr>
          <p:cNvPr id="19" name="Ellipse 18"/>
          <p:cNvSpPr/>
          <p:nvPr/>
        </p:nvSpPr>
        <p:spPr>
          <a:xfrm>
            <a:off x="4624366" y="3261469"/>
            <a:ext cx="2128983" cy="2103418"/>
          </a:xfrm>
          <a:prstGeom prst="ellipse">
            <a:avLst/>
          </a:prstGeom>
          <a:solidFill>
            <a:schemeClr val="accent5">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700" dirty="0"/>
              <a:t>Lernen über Wissenschaft</a:t>
            </a:r>
          </a:p>
        </p:txBody>
      </p:sp>
      <p:sp>
        <p:nvSpPr>
          <p:cNvPr id="21" name="Legende mit Linie 1 (Akzentuierungsbalken) 20"/>
          <p:cNvSpPr/>
          <p:nvPr/>
        </p:nvSpPr>
        <p:spPr>
          <a:xfrm>
            <a:off x="696264" y="4009471"/>
            <a:ext cx="3311609" cy="1869989"/>
          </a:xfrm>
          <a:prstGeom prst="accentCallout1">
            <a:avLst>
              <a:gd name="adj1" fmla="val 62764"/>
              <a:gd name="adj2" fmla="val 101222"/>
              <a:gd name="adj3" fmla="val 39912"/>
              <a:gd name="adj4" fmla="val 1191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„Grundlegend ist […] die Erkenntnis, dass jede Wissenschaft lediglich einen Ausschnitt aus der Lebenswirklichkeit mit ganz spezifischen Methoden erforscht und folglich keine generellen und absoluten Aussagen über die Welt treffen kann und will.“ </a:t>
            </a:r>
            <a:br>
              <a:rPr lang="de-DE" sz="1200" dirty="0"/>
            </a:br>
            <a:r>
              <a:rPr lang="de-DE" sz="1100" dirty="0"/>
              <a:t>(ISB München 2011: 9)</a:t>
            </a:r>
          </a:p>
        </p:txBody>
      </p:sp>
    </p:spTree>
    <p:extLst>
      <p:ext uri="{BB962C8B-B14F-4D97-AF65-F5344CB8AC3E}">
        <p14:creationId xmlns:p14="http://schemas.microsoft.com/office/powerpoint/2010/main" val="293384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6471" y="-124427"/>
            <a:ext cx="7524000" cy="1080000"/>
          </a:xfrm>
        </p:spPr>
        <p:txBody>
          <a:bodyPr/>
          <a:lstStyle/>
          <a:p>
            <a:r>
              <a:rPr lang="de-DE" dirty="0"/>
              <a:t>Theoretische Grundlagen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10</a:t>
            </a:fld>
            <a:endParaRPr lang="de-DE" dirty="0"/>
          </a:p>
        </p:txBody>
      </p:sp>
      <p:sp>
        <p:nvSpPr>
          <p:cNvPr id="4" name="Textplatzhalter 3"/>
          <p:cNvSpPr>
            <a:spLocks noGrp="1"/>
          </p:cNvSpPr>
          <p:nvPr>
            <p:ph type="body" sz="quarter" idx="13"/>
          </p:nvPr>
        </p:nvSpPr>
        <p:spPr>
          <a:xfrm>
            <a:off x="652230" y="720605"/>
            <a:ext cx="7523275" cy="404864"/>
          </a:xfrm>
        </p:spPr>
        <p:txBody>
          <a:bodyPr/>
          <a:lstStyle/>
          <a:p>
            <a:r>
              <a:rPr lang="de-DE" dirty="0"/>
              <a:t>Ziele der Wissenschaftspropädeutik</a:t>
            </a:r>
          </a:p>
        </p:txBody>
      </p:sp>
      <p:sp>
        <p:nvSpPr>
          <p:cNvPr id="6" name="Fußzeilenplatzhalter 5"/>
          <p:cNvSpPr>
            <a:spLocks noGrp="1"/>
          </p:cNvSpPr>
          <p:nvPr>
            <p:ph type="ftr" sz="quarter" idx="15"/>
          </p:nvPr>
        </p:nvSpPr>
        <p:spPr/>
        <p:txBody>
          <a:bodyPr/>
          <a:lstStyle/>
          <a:p>
            <a:endParaRPr lang="de-DE" dirty="0"/>
          </a:p>
          <a:p>
            <a:endParaRPr lang="de-DE" dirty="0"/>
          </a:p>
          <a:p>
            <a:endParaRPr lang="de-DE" dirty="0"/>
          </a:p>
          <a:p>
            <a:r>
              <a:rPr lang="de-DE" dirty="0"/>
              <a:t>Workshop für Lehrer*innen zur Betreuung der 5. Prüfungskomponente im Abitur</a:t>
            </a:r>
          </a:p>
        </p:txBody>
      </p:sp>
      <p:pic>
        <p:nvPicPr>
          <p:cNvPr id="7"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sp>
        <p:nvSpPr>
          <p:cNvPr id="9" name="AutoShape 3"/>
          <p:cNvSpPr>
            <a:spLocks noChangeAspect="1" noChangeArrowheads="1" noTextEdit="1"/>
          </p:cNvSpPr>
          <p:nvPr/>
        </p:nvSpPr>
        <p:spPr bwMode="auto">
          <a:xfrm>
            <a:off x="890067" y="1215922"/>
            <a:ext cx="77946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a:solidFill>
                <a:prstClr val="black"/>
              </a:solidFill>
              <a:latin typeface="Calibri" panose="020F0502020204030204"/>
            </a:endParaRPr>
          </a:p>
        </p:txBody>
      </p:sp>
      <p:sp>
        <p:nvSpPr>
          <p:cNvPr id="10" name="Freeform 5"/>
          <p:cNvSpPr>
            <a:spLocks/>
          </p:cNvSpPr>
          <p:nvPr/>
        </p:nvSpPr>
        <p:spPr bwMode="auto">
          <a:xfrm>
            <a:off x="899592" y="1104797"/>
            <a:ext cx="3892550" cy="2547938"/>
          </a:xfrm>
          <a:custGeom>
            <a:avLst/>
            <a:gdLst>
              <a:gd name="T0" fmla="*/ 0 w 20424"/>
              <a:gd name="T1" fmla="*/ 13368 h 13368"/>
              <a:gd name="T2" fmla="*/ 0 w 20424"/>
              <a:gd name="T3" fmla="*/ 2229 h 13368"/>
              <a:gd name="T4" fmla="*/ 2229 w 20424"/>
              <a:gd name="T5" fmla="*/ 0 h 13368"/>
              <a:gd name="T6" fmla="*/ 20424 w 20424"/>
              <a:gd name="T7" fmla="*/ 0 h 13368"/>
              <a:gd name="T8" fmla="*/ 20424 w 20424"/>
              <a:gd name="T9" fmla="*/ 13368 h 13368"/>
              <a:gd name="T10" fmla="*/ 0 w 20424"/>
              <a:gd name="T11" fmla="*/ 13368 h 13368"/>
            </a:gdLst>
            <a:ahLst/>
            <a:cxnLst>
              <a:cxn ang="0">
                <a:pos x="T0" y="T1"/>
              </a:cxn>
              <a:cxn ang="0">
                <a:pos x="T2" y="T3"/>
              </a:cxn>
              <a:cxn ang="0">
                <a:pos x="T4" y="T5"/>
              </a:cxn>
              <a:cxn ang="0">
                <a:pos x="T6" y="T7"/>
              </a:cxn>
              <a:cxn ang="0">
                <a:pos x="T8" y="T9"/>
              </a:cxn>
              <a:cxn ang="0">
                <a:pos x="T10" y="T11"/>
              </a:cxn>
            </a:cxnLst>
            <a:rect l="0" t="0" r="r" b="b"/>
            <a:pathLst>
              <a:path w="20424" h="13368">
                <a:moveTo>
                  <a:pt x="0" y="13368"/>
                </a:moveTo>
                <a:lnTo>
                  <a:pt x="0" y="2229"/>
                </a:lnTo>
                <a:cubicBezTo>
                  <a:pt x="0" y="998"/>
                  <a:pt x="998" y="0"/>
                  <a:pt x="2229" y="0"/>
                </a:cubicBezTo>
                <a:lnTo>
                  <a:pt x="20424" y="0"/>
                </a:lnTo>
                <a:lnTo>
                  <a:pt x="20424" y="13368"/>
                </a:lnTo>
                <a:lnTo>
                  <a:pt x="0" y="13368"/>
                </a:lnTo>
                <a:close/>
              </a:path>
            </a:pathLst>
          </a:custGeom>
          <a:solidFill>
            <a:srgbClr val="ED7D3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a:solidFill>
                <a:prstClr val="black"/>
              </a:solidFill>
              <a:latin typeface="Calibri" panose="020F0502020204030204"/>
            </a:endParaRPr>
          </a:p>
        </p:txBody>
      </p:sp>
      <p:sp>
        <p:nvSpPr>
          <p:cNvPr id="11" name="Freeform 6"/>
          <p:cNvSpPr>
            <a:spLocks/>
          </p:cNvSpPr>
          <p:nvPr/>
        </p:nvSpPr>
        <p:spPr bwMode="auto">
          <a:xfrm>
            <a:off x="899592" y="1104797"/>
            <a:ext cx="3892550" cy="2547938"/>
          </a:xfrm>
          <a:custGeom>
            <a:avLst/>
            <a:gdLst>
              <a:gd name="T0" fmla="*/ 0 w 20424"/>
              <a:gd name="T1" fmla="*/ 13368 h 13368"/>
              <a:gd name="T2" fmla="*/ 0 w 20424"/>
              <a:gd name="T3" fmla="*/ 2229 h 13368"/>
              <a:gd name="T4" fmla="*/ 2229 w 20424"/>
              <a:gd name="T5" fmla="*/ 0 h 13368"/>
              <a:gd name="T6" fmla="*/ 20424 w 20424"/>
              <a:gd name="T7" fmla="*/ 0 h 13368"/>
              <a:gd name="T8" fmla="*/ 20424 w 20424"/>
              <a:gd name="T9" fmla="*/ 13368 h 13368"/>
              <a:gd name="T10" fmla="*/ 0 w 20424"/>
              <a:gd name="T11" fmla="*/ 13368 h 13368"/>
            </a:gdLst>
            <a:ahLst/>
            <a:cxnLst>
              <a:cxn ang="0">
                <a:pos x="T0" y="T1"/>
              </a:cxn>
              <a:cxn ang="0">
                <a:pos x="T2" y="T3"/>
              </a:cxn>
              <a:cxn ang="0">
                <a:pos x="T4" y="T5"/>
              </a:cxn>
              <a:cxn ang="0">
                <a:pos x="T6" y="T7"/>
              </a:cxn>
              <a:cxn ang="0">
                <a:pos x="T8" y="T9"/>
              </a:cxn>
              <a:cxn ang="0">
                <a:pos x="T10" y="T11"/>
              </a:cxn>
            </a:cxnLst>
            <a:rect l="0" t="0" r="r" b="b"/>
            <a:pathLst>
              <a:path w="20424" h="13368">
                <a:moveTo>
                  <a:pt x="0" y="13368"/>
                </a:moveTo>
                <a:lnTo>
                  <a:pt x="0" y="2229"/>
                </a:lnTo>
                <a:cubicBezTo>
                  <a:pt x="0" y="998"/>
                  <a:pt x="998" y="0"/>
                  <a:pt x="2229" y="0"/>
                </a:cubicBezTo>
                <a:lnTo>
                  <a:pt x="20424" y="0"/>
                </a:lnTo>
                <a:lnTo>
                  <a:pt x="20424" y="13368"/>
                </a:lnTo>
                <a:lnTo>
                  <a:pt x="0" y="13368"/>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a:solidFill>
                <a:prstClr val="black"/>
              </a:solidFill>
              <a:latin typeface="Calibri" panose="020F0502020204030204"/>
            </a:endParaRPr>
          </a:p>
        </p:txBody>
      </p:sp>
      <p:sp>
        <p:nvSpPr>
          <p:cNvPr id="12" name="Rectangle 7"/>
          <p:cNvSpPr>
            <a:spLocks noChangeArrowheads="1"/>
          </p:cNvSpPr>
          <p:nvPr/>
        </p:nvSpPr>
        <p:spPr bwMode="auto">
          <a:xfrm>
            <a:off x="1434579" y="1300059"/>
            <a:ext cx="30448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2800" b="1" i="0" u="none" strike="noStrike" kern="0" cap="none" spc="0" normalizeH="0" baseline="0" noProof="0" dirty="0">
                <a:ln>
                  <a:noFill/>
                </a:ln>
                <a:solidFill>
                  <a:srgbClr val="FFFFFF"/>
                </a:solidFill>
                <a:effectLst/>
                <a:uLnTx/>
                <a:uFillTx/>
                <a:latin typeface="Calibri" panose="020F0502020204030204" pitchFamily="34" charset="0"/>
              </a:rPr>
              <a:t>Literaturrecherche:</a:t>
            </a:r>
            <a:endParaRPr kumimoji="0" lang="de-DE" altLang="de-DE"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3" name="Freeform 8"/>
          <p:cNvSpPr>
            <a:spLocks/>
          </p:cNvSpPr>
          <p:nvPr/>
        </p:nvSpPr>
        <p:spPr bwMode="auto">
          <a:xfrm>
            <a:off x="1434579" y="1676297"/>
            <a:ext cx="2822575" cy="23813"/>
          </a:xfrm>
          <a:custGeom>
            <a:avLst/>
            <a:gdLst>
              <a:gd name="T0" fmla="*/ 0 w 1778"/>
              <a:gd name="T1" fmla="*/ 0 h 15"/>
              <a:gd name="T2" fmla="*/ 444 w 1778"/>
              <a:gd name="T3" fmla="*/ 0 h 15"/>
              <a:gd name="T4" fmla="*/ 889 w 1778"/>
              <a:gd name="T5" fmla="*/ 0 h 15"/>
              <a:gd name="T6" fmla="*/ 1333 w 1778"/>
              <a:gd name="T7" fmla="*/ 0 h 15"/>
              <a:gd name="T8" fmla="*/ 1778 w 1778"/>
              <a:gd name="T9" fmla="*/ 0 h 15"/>
              <a:gd name="T10" fmla="*/ 1778 w 1778"/>
              <a:gd name="T11" fmla="*/ 15 h 15"/>
              <a:gd name="T12" fmla="*/ 1333 w 1778"/>
              <a:gd name="T13" fmla="*/ 15 h 15"/>
              <a:gd name="T14" fmla="*/ 889 w 1778"/>
              <a:gd name="T15" fmla="*/ 15 h 15"/>
              <a:gd name="T16" fmla="*/ 444 w 1778"/>
              <a:gd name="T17" fmla="*/ 15 h 15"/>
              <a:gd name="T18" fmla="*/ 0 w 1778"/>
              <a:gd name="T19" fmla="*/ 15 h 15"/>
              <a:gd name="T20" fmla="*/ 0 w 1778"/>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8" h="15">
                <a:moveTo>
                  <a:pt x="0" y="0"/>
                </a:moveTo>
                <a:lnTo>
                  <a:pt x="444" y="0"/>
                </a:lnTo>
                <a:lnTo>
                  <a:pt x="889" y="0"/>
                </a:lnTo>
                <a:lnTo>
                  <a:pt x="1333" y="0"/>
                </a:lnTo>
                <a:lnTo>
                  <a:pt x="1778" y="0"/>
                </a:lnTo>
                <a:lnTo>
                  <a:pt x="1778" y="15"/>
                </a:lnTo>
                <a:lnTo>
                  <a:pt x="1333" y="15"/>
                </a:lnTo>
                <a:lnTo>
                  <a:pt x="889" y="15"/>
                </a:lnTo>
                <a:lnTo>
                  <a:pt x="444" y="15"/>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a:solidFill>
                <a:prstClr val="black"/>
              </a:solidFill>
              <a:latin typeface="Calibri" panose="020F0502020204030204"/>
            </a:endParaRPr>
          </a:p>
        </p:txBody>
      </p:sp>
      <p:sp>
        <p:nvSpPr>
          <p:cNvPr id="14" name="Rectangle 9"/>
          <p:cNvSpPr>
            <a:spLocks noChangeArrowheads="1"/>
          </p:cNvSpPr>
          <p:nvPr/>
        </p:nvSpPr>
        <p:spPr bwMode="auto">
          <a:xfrm>
            <a:off x="1315517" y="1998559"/>
            <a:ext cx="32496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1800" b="0" i="0" u="none" strike="noStrike" kern="0" cap="none" spc="0" normalizeH="0" baseline="0" noProof="0" dirty="0">
                <a:ln>
                  <a:noFill/>
                </a:ln>
                <a:solidFill>
                  <a:srgbClr val="FFFFFF"/>
                </a:solidFill>
                <a:effectLst/>
                <a:uLnTx/>
                <a:uFillTx/>
                <a:latin typeface="Calibri" panose="020F0502020204030204" pitchFamily="34" charset="0"/>
              </a:rPr>
              <a:t>Recherchieren und Sammeln von </a:t>
            </a:r>
            <a:endParaRPr kumimoji="0" lang="de-DE" altLang="de-DE"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5" name="Rectangle 10"/>
          <p:cNvSpPr>
            <a:spLocks noChangeArrowheads="1"/>
          </p:cNvSpPr>
          <p:nvPr/>
        </p:nvSpPr>
        <p:spPr bwMode="auto">
          <a:xfrm>
            <a:off x="1171054" y="2247797"/>
            <a:ext cx="35417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1800" b="0" i="0" u="none" strike="noStrike" kern="0" cap="none" spc="0" normalizeH="0" baseline="0" noProof="0">
                <a:ln>
                  <a:noFill/>
                </a:ln>
                <a:solidFill>
                  <a:srgbClr val="FFFFFF"/>
                </a:solidFill>
                <a:effectLst/>
                <a:uLnTx/>
                <a:uFillTx/>
                <a:latin typeface="Calibri" panose="020F0502020204030204" pitchFamily="34" charset="0"/>
              </a:rPr>
              <a:t>Quellen/ Literatur und Aufbereitung </a:t>
            </a:r>
            <a:endParaRPr kumimoji="0" lang="de-DE" altLang="de-DE"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6" name="Rectangle 11"/>
          <p:cNvSpPr>
            <a:spLocks noChangeArrowheads="1"/>
          </p:cNvSpPr>
          <p:nvPr/>
        </p:nvSpPr>
        <p:spPr bwMode="auto">
          <a:xfrm>
            <a:off x="1994967" y="2501797"/>
            <a:ext cx="18303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1800" b="0" i="0" u="none" strike="noStrike" kern="0" cap="none" spc="0" normalizeH="0" baseline="0" noProof="0">
                <a:ln>
                  <a:noFill/>
                </a:ln>
                <a:solidFill>
                  <a:srgbClr val="FFFFFF"/>
                </a:solidFill>
                <a:effectLst/>
                <a:uLnTx/>
                <a:uFillTx/>
                <a:latin typeface="Calibri" panose="020F0502020204030204" pitchFamily="34" charset="0"/>
              </a:rPr>
              <a:t>der Informationen</a:t>
            </a:r>
            <a:endParaRPr kumimoji="0" lang="de-DE" altLang="de-DE"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7" name="Freeform 12"/>
          <p:cNvSpPr>
            <a:spLocks/>
          </p:cNvSpPr>
          <p:nvPr/>
        </p:nvSpPr>
        <p:spPr bwMode="auto">
          <a:xfrm>
            <a:off x="4792142" y="1104797"/>
            <a:ext cx="3892550" cy="2547938"/>
          </a:xfrm>
          <a:custGeom>
            <a:avLst/>
            <a:gdLst>
              <a:gd name="T0" fmla="*/ 0 w 10216"/>
              <a:gd name="T1" fmla="*/ 0 h 6684"/>
              <a:gd name="T2" fmla="*/ 9102 w 10216"/>
              <a:gd name="T3" fmla="*/ 0 h 6684"/>
              <a:gd name="T4" fmla="*/ 10216 w 10216"/>
              <a:gd name="T5" fmla="*/ 1114 h 6684"/>
              <a:gd name="T6" fmla="*/ 10216 w 10216"/>
              <a:gd name="T7" fmla="*/ 6684 h 6684"/>
              <a:gd name="T8" fmla="*/ 0 w 10216"/>
              <a:gd name="T9" fmla="*/ 6684 h 6684"/>
              <a:gd name="T10" fmla="*/ 0 w 10216"/>
              <a:gd name="T11" fmla="*/ 0 h 6684"/>
            </a:gdLst>
            <a:ahLst/>
            <a:cxnLst>
              <a:cxn ang="0">
                <a:pos x="T0" y="T1"/>
              </a:cxn>
              <a:cxn ang="0">
                <a:pos x="T2" y="T3"/>
              </a:cxn>
              <a:cxn ang="0">
                <a:pos x="T4" y="T5"/>
              </a:cxn>
              <a:cxn ang="0">
                <a:pos x="T6" y="T7"/>
              </a:cxn>
              <a:cxn ang="0">
                <a:pos x="T8" y="T9"/>
              </a:cxn>
              <a:cxn ang="0">
                <a:pos x="T10" y="T11"/>
              </a:cxn>
            </a:cxnLst>
            <a:rect l="0" t="0" r="r" b="b"/>
            <a:pathLst>
              <a:path w="10216" h="6684">
                <a:moveTo>
                  <a:pt x="0" y="0"/>
                </a:moveTo>
                <a:lnTo>
                  <a:pt x="9102" y="0"/>
                </a:lnTo>
                <a:cubicBezTo>
                  <a:pt x="9718" y="0"/>
                  <a:pt x="10216" y="499"/>
                  <a:pt x="10216" y="1114"/>
                </a:cubicBezTo>
                <a:lnTo>
                  <a:pt x="10216" y="6684"/>
                </a:lnTo>
                <a:lnTo>
                  <a:pt x="0" y="6684"/>
                </a:lnTo>
                <a:lnTo>
                  <a:pt x="0" y="0"/>
                </a:lnTo>
                <a:close/>
              </a:path>
            </a:pathLst>
          </a:custGeom>
          <a:solidFill>
            <a:srgbClr val="A5A5A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a:solidFill>
                <a:prstClr val="black"/>
              </a:solidFill>
              <a:latin typeface="Calibri" panose="020F0502020204030204"/>
            </a:endParaRPr>
          </a:p>
        </p:txBody>
      </p:sp>
      <p:sp>
        <p:nvSpPr>
          <p:cNvPr id="18" name="Freeform 13"/>
          <p:cNvSpPr>
            <a:spLocks/>
          </p:cNvSpPr>
          <p:nvPr/>
        </p:nvSpPr>
        <p:spPr bwMode="auto">
          <a:xfrm>
            <a:off x="4792142" y="1104797"/>
            <a:ext cx="3892550" cy="2547938"/>
          </a:xfrm>
          <a:custGeom>
            <a:avLst/>
            <a:gdLst>
              <a:gd name="T0" fmla="*/ 0 w 10216"/>
              <a:gd name="T1" fmla="*/ 0 h 6684"/>
              <a:gd name="T2" fmla="*/ 9102 w 10216"/>
              <a:gd name="T3" fmla="*/ 0 h 6684"/>
              <a:gd name="T4" fmla="*/ 10216 w 10216"/>
              <a:gd name="T5" fmla="*/ 1114 h 6684"/>
              <a:gd name="T6" fmla="*/ 10216 w 10216"/>
              <a:gd name="T7" fmla="*/ 6684 h 6684"/>
              <a:gd name="T8" fmla="*/ 0 w 10216"/>
              <a:gd name="T9" fmla="*/ 6684 h 6684"/>
              <a:gd name="T10" fmla="*/ 0 w 10216"/>
              <a:gd name="T11" fmla="*/ 0 h 6684"/>
            </a:gdLst>
            <a:ahLst/>
            <a:cxnLst>
              <a:cxn ang="0">
                <a:pos x="T0" y="T1"/>
              </a:cxn>
              <a:cxn ang="0">
                <a:pos x="T2" y="T3"/>
              </a:cxn>
              <a:cxn ang="0">
                <a:pos x="T4" y="T5"/>
              </a:cxn>
              <a:cxn ang="0">
                <a:pos x="T6" y="T7"/>
              </a:cxn>
              <a:cxn ang="0">
                <a:pos x="T8" y="T9"/>
              </a:cxn>
              <a:cxn ang="0">
                <a:pos x="T10" y="T11"/>
              </a:cxn>
            </a:cxnLst>
            <a:rect l="0" t="0" r="r" b="b"/>
            <a:pathLst>
              <a:path w="10216" h="6684">
                <a:moveTo>
                  <a:pt x="0" y="0"/>
                </a:moveTo>
                <a:lnTo>
                  <a:pt x="9102" y="0"/>
                </a:lnTo>
                <a:cubicBezTo>
                  <a:pt x="9718" y="0"/>
                  <a:pt x="10216" y="499"/>
                  <a:pt x="10216" y="1114"/>
                </a:cubicBezTo>
                <a:lnTo>
                  <a:pt x="10216" y="6684"/>
                </a:lnTo>
                <a:lnTo>
                  <a:pt x="0" y="6684"/>
                </a:lnTo>
                <a:lnTo>
                  <a:pt x="0" y="0"/>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a:solidFill>
                <a:prstClr val="black"/>
              </a:solidFill>
              <a:latin typeface="Calibri" panose="020F0502020204030204"/>
            </a:endParaRPr>
          </a:p>
        </p:txBody>
      </p:sp>
      <p:sp>
        <p:nvSpPr>
          <p:cNvPr id="19" name="Rectangle 14"/>
          <p:cNvSpPr>
            <a:spLocks noChangeArrowheads="1"/>
          </p:cNvSpPr>
          <p:nvPr/>
        </p:nvSpPr>
        <p:spPr bwMode="auto">
          <a:xfrm>
            <a:off x="5571604" y="1244497"/>
            <a:ext cx="254158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2800" b="1" i="0" u="none" strike="noStrike" kern="0" cap="none" spc="0" normalizeH="0" baseline="0" noProof="0">
                <a:ln>
                  <a:noFill/>
                </a:ln>
                <a:solidFill>
                  <a:srgbClr val="FFFFFF"/>
                </a:solidFill>
                <a:effectLst/>
                <a:uLnTx/>
                <a:uFillTx/>
                <a:latin typeface="Calibri" panose="020F0502020204030204" pitchFamily="34" charset="0"/>
              </a:rPr>
              <a:t>Argumentation:</a:t>
            </a:r>
            <a:endParaRPr kumimoji="0" lang="de-DE" altLang="de-DE"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20" name="Freeform 15"/>
          <p:cNvSpPr>
            <a:spLocks/>
          </p:cNvSpPr>
          <p:nvPr/>
        </p:nvSpPr>
        <p:spPr bwMode="auto">
          <a:xfrm>
            <a:off x="5571604" y="1622322"/>
            <a:ext cx="2332038" cy="22225"/>
          </a:xfrm>
          <a:custGeom>
            <a:avLst/>
            <a:gdLst>
              <a:gd name="T0" fmla="*/ 0 w 1469"/>
              <a:gd name="T1" fmla="*/ 0 h 14"/>
              <a:gd name="T2" fmla="*/ 490 w 1469"/>
              <a:gd name="T3" fmla="*/ 0 h 14"/>
              <a:gd name="T4" fmla="*/ 979 w 1469"/>
              <a:gd name="T5" fmla="*/ 0 h 14"/>
              <a:gd name="T6" fmla="*/ 1469 w 1469"/>
              <a:gd name="T7" fmla="*/ 0 h 14"/>
              <a:gd name="T8" fmla="*/ 1469 w 1469"/>
              <a:gd name="T9" fmla="*/ 14 h 14"/>
              <a:gd name="T10" fmla="*/ 979 w 1469"/>
              <a:gd name="T11" fmla="*/ 14 h 14"/>
              <a:gd name="T12" fmla="*/ 490 w 1469"/>
              <a:gd name="T13" fmla="*/ 14 h 14"/>
              <a:gd name="T14" fmla="*/ 0 w 1469"/>
              <a:gd name="T15" fmla="*/ 14 h 14"/>
              <a:gd name="T16" fmla="*/ 0 w 1469"/>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9" h="14">
                <a:moveTo>
                  <a:pt x="0" y="0"/>
                </a:moveTo>
                <a:lnTo>
                  <a:pt x="490" y="0"/>
                </a:lnTo>
                <a:lnTo>
                  <a:pt x="979" y="0"/>
                </a:lnTo>
                <a:lnTo>
                  <a:pt x="1469" y="0"/>
                </a:lnTo>
                <a:lnTo>
                  <a:pt x="1469" y="14"/>
                </a:lnTo>
                <a:lnTo>
                  <a:pt x="979" y="14"/>
                </a:lnTo>
                <a:lnTo>
                  <a:pt x="490" y="14"/>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a:solidFill>
                <a:prstClr val="black"/>
              </a:solidFill>
              <a:latin typeface="Calibri" panose="020F0502020204030204"/>
            </a:endParaRPr>
          </a:p>
        </p:txBody>
      </p:sp>
      <p:sp>
        <p:nvSpPr>
          <p:cNvPr id="21" name="Rectangle 16"/>
          <p:cNvSpPr>
            <a:spLocks noChangeArrowheads="1"/>
          </p:cNvSpPr>
          <p:nvPr/>
        </p:nvSpPr>
        <p:spPr bwMode="auto">
          <a:xfrm>
            <a:off x="5077892" y="1803297"/>
            <a:ext cx="3508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1800" b="0" i="0" u="none" strike="noStrike" kern="0" cap="none" spc="0" normalizeH="0" baseline="0" noProof="0" dirty="0">
                <a:ln>
                  <a:noFill/>
                </a:ln>
                <a:solidFill>
                  <a:srgbClr val="FFFFFF"/>
                </a:solidFill>
                <a:effectLst/>
                <a:uLnTx/>
                <a:uFillTx/>
                <a:latin typeface="Calibri" panose="020F0502020204030204" pitchFamily="34" charset="0"/>
              </a:rPr>
              <a:t>Nachvollziehen und Analysieren der </a:t>
            </a:r>
            <a:endParaRPr kumimoji="0" lang="de-DE" altLang="de-DE"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22" name="Rectangle 17"/>
          <p:cNvSpPr>
            <a:spLocks noChangeArrowheads="1"/>
          </p:cNvSpPr>
          <p:nvPr/>
        </p:nvSpPr>
        <p:spPr bwMode="auto">
          <a:xfrm>
            <a:off x="5062017" y="2050947"/>
            <a:ext cx="35607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1800" b="0" i="0" u="none" strike="noStrike" kern="0" cap="none" spc="0" normalizeH="0" baseline="0" noProof="0" dirty="0">
                <a:ln>
                  <a:noFill/>
                </a:ln>
                <a:solidFill>
                  <a:srgbClr val="FFFFFF"/>
                </a:solidFill>
                <a:effectLst/>
                <a:uLnTx/>
                <a:uFillTx/>
                <a:latin typeface="Calibri" panose="020F0502020204030204" pitchFamily="34" charset="0"/>
              </a:rPr>
              <a:t>Argumentationen anderer, logisches </a:t>
            </a:r>
            <a:endParaRPr kumimoji="0" lang="de-DE" altLang="de-DE"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23" name="Rectangle 18"/>
          <p:cNvSpPr>
            <a:spLocks noChangeArrowheads="1"/>
          </p:cNvSpPr>
          <p:nvPr/>
        </p:nvSpPr>
        <p:spPr bwMode="auto">
          <a:xfrm>
            <a:off x="5220767" y="2304947"/>
            <a:ext cx="32226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1800" b="0" i="0" u="none" strike="noStrike" kern="0" cap="none" spc="0" normalizeH="0" baseline="0" noProof="0" dirty="0">
                <a:ln>
                  <a:noFill/>
                </a:ln>
                <a:solidFill>
                  <a:srgbClr val="FFFFFF"/>
                </a:solidFill>
                <a:effectLst/>
                <a:uLnTx/>
                <a:uFillTx/>
                <a:latin typeface="Calibri" panose="020F0502020204030204" pitchFamily="34" charset="0"/>
              </a:rPr>
              <a:t>Begründen und Hinterfragen des </a:t>
            </a:r>
            <a:endParaRPr kumimoji="0" lang="de-DE" altLang="de-DE"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24" name="Rectangle 19"/>
          <p:cNvSpPr>
            <a:spLocks noChangeArrowheads="1"/>
          </p:cNvSpPr>
          <p:nvPr/>
        </p:nvSpPr>
        <p:spPr bwMode="auto">
          <a:xfrm>
            <a:off x="5762104" y="2554184"/>
            <a:ext cx="20780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1800" b="0" i="0" u="none" strike="noStrike" kern="0" cap="none" spc="0" normalizeH="0" baseline="0" noProof="0" dirty="0">
                <a:ln>
                  <a:noFill/>
                </a:ln>
                <a:solidFill>
                  <a:srgbClr val="FFFFFF"/>
                </a:solidFill>
                <a:effectLst/>
                <a:uLnTx/>
                <a:uFillTx/>
                <a:latin typeface="Calibri" panose="020F0502020204030204" pitchFamily="34" charset="0"/>
              </a:rPr>
              <a:t>eigenen Standpunkts</a:t>
            </a:r>
            <a:endParaRPr kumimoji="0" lang="de-DE" altLang="de-DE"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25" name="Freeform 20"/>
          <p:cNvSpPr>
            <a:spLocks/>
          </p:cNvSpPr>
          <p:nvPr/>
        </p:nvSpPr>
        <p:spPr bwMode="auto">
          <a:xfrm>
            <a:off x="899592" y="3652734"/>
            <a:ext cx="3892550" cy="2547938"/>
          </a:xfrm>
          <a:custGeom>
            <a:avLst/>
            <a:gdLst>
              <a:gd name="T0" fmla="*/ 20424 w 20424"/>
              <a:gd name="T1" fmla="*/ 13368 h 13368"/>
              <a:gd name="T2" fmla="*/ 2229 w 20424"/>
              <a:gd name="T3" fmla="*/ 13368 h 13368"/>
              <a:gd name="T4" fmla="*/ 0 w 20424"/>
              <a:gd name="T5" fmla="*/ 11140 h 13368"/>
              <a:gd name="T6" fmla="*/ 0 w 20424"/>
              <a:gd name="T7" fmla="*/ 0 h 13368"/>
              <a:gd name="T8" fmla="*/ 20424 w 20424"/>
              <a:gd name="T9" fmla="*/ 0 h 13368"/>
              <a:gd name="T10" fmla="*/ 20424 w 20424"/>
              <a:gd name="T11" fmla="*/ 13368 h 13368"/>
            </a:gdLst>
            <a:ahLst/>
            <a:cxnLst>
              <a:cxn ang="0">
                <a:pos x="T0" y="T1"/>
              </a:cxn>
              <a:cxn ang="0">
                <a:pos x="T2" y="T3"/>
              </a:cxn>
              <a:cxn ang="0">
                <a:pos x="T4" y="T5"/>
              </a:cxn>
              <a:cxn ang="0">
                <a:pos x="T6" y="T7"/>
              </a:cxn>
              <a:cxn ang="0">
                <a:pos x="T8" y="T9"/>
              </a:cxn>
              <a:cxn ang="0">
                <a:pos x="T10" y="T11"/>
              </a:cxn>
            </a:cxnLst>
            <a:rect l="0" t="0" r="r" b="b"/>
            <a:pathLst>
              <a:path w="20424" h="13368">
                <a:moveTo>
                  <a:pt x="20424" y="13368"/>
                </a:moveTo>
                <a:lnTo>
                  <a:pt x="2229" y="13368"/>
                </a:lnTo>
                <a:cubicBezTo>
                  <a:pt x="998" y="13368"/>
                  <a:pt x="0" y="12371"/>
                  <a:pt x="0" y="11140"/>
                </a:cubicBezTo>
                <a:lnTo>
                  <a:pt x="0" y="0"/>
                </a:lnTo>
                <a:lnTo>
                  <a:pt x="20424" y="0"/>
                </a:lnTo>
                <a:lnTo>
                  <a:pt x="20424" y="13368"/>
                </a:ln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a:solidFill>
                <a:prstClr val="black"/>
              </a:solidFill>
              <a:latin typeface="Calibri" panose="020F0502020204030204"/>
            </a:endParaRPr>
          </a:p>
        </p:txBody>
      </p:sp>
      <p:sp>
        <p:nvSpPr>
          <p:cNvPr id="26" name="Freeform 21"/>
          <p:cNvSpPr>
            <a:spLocks/>
          </p:cNvSpPr>
          <p:nvPr/>
        </p:nvSpPr>
        <p:spPr bwMode="auto">
          <a:xfrm>
            <a:off x="899592" y="3652734"/>
            <a:ext cx="3892550" cy="2547938"/>
          </a:xfrm>
          <a:custGeom>
            <a:avLst/>
            <a:gdLst>
              <a:gd name="T0" fmla="*/ 20424 w 20424"/>
              <a:gd name="T1" fmla="*/ 13368 h 13368"/>
              <a:gd name="T2" fmla="*/ 2229 w 20424"/>
              <a:gd name="T3" fmla="*/ 13368 h 13368"/>
              <a:gd name="T4" fmla="*/ 0 w 20424"/>
              <a:gd name="T5" fmla="*/ 11140 h 13368"/>
              <a:gd name="T6" fmla="*/ 0 w 20424"/>
              <a:gd name="T7" fmla="*/ 0 h 13368"/>
              <a:gd name="T8" fmla="*/ 20424 w 20424"/>
              <a:gd name="T9" fmla="*/ 0 h 13368"/>
              <a:gd name="T10" fmla="*/ 20424 w 20424"/>
              <a:gd name="T11" fmla="*/ 13368 h 13368"/>
            </a:gdLst>
            <a:ahLst/>
            <a:cxnLst>
              <a:cxn ang="0">
                <a:pos x="T0" y="T1"/>
              </a:cxn>
              <a:cxn ang="0">
                <a:pos x="T2" y="T3"/>
              </a:cxn>
              <a:cxn ang="0">
                <a:pos x="T4" y="T5"/>
              </a:cxn>
              <a:cxn ang="0">
                <a:pos x="T6" y="T7"/>
              </a:cxn>
              <a:cxn ang="0">
                <a:pos x="T8" y="T9"/>
              </a:cxn>
              <a:cxn ang="0">
                <a:pos x="T10" y="T11"/>
              </a:cxn>
            </a:cxnLst>
            <a:rect l="0" t="0" r="r" b="b"/>
            <a:pathLst>
              <a:path w="20424" h="13368">
                <a:moveTo>
                  <a:pt x="20424" y="13368"/>
                </a:moveTo>
                <a:lnTo>
                  <a:pt x="2229" y="13368"/>
                </a:lnTo>
                <a:cubicBezTo>
                  <a:pt x="998" y="13368"/>
                  <a:pt x="0" y="12371"/>
                  <a:pt x="0" y="11140"/>
                </a:cubicBezTo>
                <a:lnTo>
                  <a:pt x="0" y="0"/>
                </a:lnTo>
                <a:lnTo>
                  <a:pt x="20424" y="0"/>
                </a:lnTo>
                <a:lnTo>
                  <a:pt x="20424" y="13368"/>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a:solidFill>
                <a:prstClr val="black"/>
              </a:solidFill>
              <a:latin typeface="Calibri" panose="020F0502020204030204"/>
            </a:endParaRPr>
          </a:p>
        </p:txBody>
      </p:sp>
      <p:sp>
        <p:nvSpPr>
          <p:cNvPr id="27" name="Rectangle 22"/>
          <p:cNvSpPr>
            <a:spLocks noChangeArrowheads="1"/>
          </p:cNvSpPr>
          <p:nvPr/>
        </p:nvSpPr>
        <p:spPr bwMode="auto">
          <a:xfrm>
            <a:off x="1956867" y="4298847"/>
            <a:ext cx="19843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2800" b="1" i="0" u="none" strike="noStrike" kern="0" cap="none" spc="0" normalizeH="0" baseline="0" noProof="0" dirty="0">
                <a:ln>
                  <a:noFill/>
                </a:ln>
                <a:solidFill>
                  <a:srgbClr val="FFFFFF"/>
                </a:solidFill>
                <a:effectLst/>
                <a:uLnTx/>
                <a:uFillTx/>
                <a:latin typeface="Calibri" panose="020F0502020204030204" pitchFamily="34" charset="0"/>
              </a:rPr>
              <a:t>Darstellung:</a:t>
            </a:r>
            <a:endParaRPr kumimoji="0" lang="de-DE" altLang="de-DE"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28" name="Freeform 23"/>
          <p:cNvSpPr>
            <a:spLocks/>
          </p:cNvSpPr>
          <p:nvPr/>
        </p:nvSpPr>
        <p:spPr bwMode="auto">
          <a:xfrm>
            <a:off x="1956867" y="4675084"/>
            <a:ext cx="1776413" cy="23813"/>
          </a:xfrm>
          <a:custGeom>
            <a:avLst/>
            <a:gdLst>
              <a:gd name="T0" fmla="*/ 0 w 1119"/>
              <a:gd name="T1" fmla="*/ 0 h 15"/>
              <a:gd name="T2" fmla="*/ 373 w 1119"/>
              <a:gd name="T3" fmla="*/ 0 h 15"/>
              <a:gd name="T4" fmla="*/ 746 w 1119"/>
              <a:gd name="T5" fmla="*/ 0 h 15"/>
              <a:gd name="T6" fmla="*/ 1119 w 1119"/>
              <a:gd name="T7" fmla="*/ 0 h 15"/>
              <a:gd name="T8" fmla="*/ 1119 w 1119"/>
              <a:gd name="T9" fmla="*/ 15 h 15"/>
              <a:gd name="T10" fmla="*/ 746 w 1119"/>
              <a:gd name="T11" fmla="*/ 15 h 15"/>
              <a:gd name="T12" fmla="*/ 373 w 1119"/>
              <a:gd name="T13" fmla="*/ 15 h 15"/>
              <a:gd name="T14" fmla="*/ 0 w 1119"/>
              <a:gd name="T15" fmla="*/ 15 h 15"/>
              <a:gd name="T16" fmla="*/ 0 w 1119"/>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9" h="15">
                <a:moveTo>
                  <a:pt x="0" y="0"/>
                </a:moveTo>
                <a:lnTo>
                  <a:pt x="373" y="0"/>
                </a:lnTo>
                <a:lnTo>
                  <a:pt x="746" y="0"/>
                </a:lnTo>
                <a:lnTo>
                  <a:pt x="1119" y="0"/>
                </a:lnTo>
                <a:lnTo>
                  <a:pt x="1119" y="15"/>
                </a:lnTo>
                <a:lnTo>
                  <a:pt x="746" y="15"/>
                </a:lnTo>
                <a:lnTo>
                  <a:pt x="373" y="15"/>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a:solidFill>
                <a:prstClr val="black"/>
              </a:solidFill>
              <a:latin typeface="Calibri" panose="020F0502020204030204"/>
            </a:endParaRPr>
          </a:p>
        </p:txBody>
      </p:sp>
      <p:sp>
        <p:nvSpPr>
          <p:cNvPr id="29" name="Rectangle 24"/>
          <p:cNvSpPr>
            <a:spLocks noChangeArrowheads="1"/>
          </p:cNvSpPr>
          <p:nvPr/>
        </p:nvSpPr>
        <p:spPr bwMode="auto">
          <a:xfrm>
            <a:off x="1328217" y="4854472"/>
            <a:ext cx="8477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1800" b="0" i="0" u="none" strike="noStrike" kern="0" cap="none" spc="0" normalizeH="0" baseline="0" noProof="0">
                <a:ln>
                  <a:noFill/>
                </a:ln>
                <a:solidFill>
                  <a:srgbClr val="FFFFFF"/>
                </a:solidFill>
                <a:effectLst/>
                <a:uLnTx/>
                <a:uFillTx/>
                <a:latin typeface="Calibri" panose="020F0502020204030204" pitchFamily="34" charset="0"/>
              </a:rPr>
              <a:t>themen</a:t>
            </a:r>
            <a:endParaRPr kumimoji="0" lang="de-DE" altLang="de-DE"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0" name="Rectangle 25"/>
          <p:cNvSpPr>
            <a:spLocks noChangeArrowheads="1"/>
          </p:cNvSpPr>
          <p:nvPr/>
        </p:nvSpPr>
        <p:spPr bwMode="auto">
          <a:xfrm>
            <a:off x="2056879" y="4854472"/>
            <a:ext cx="1889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1800" b="0" i="0" u="none" strike="noStrike" kern="0" cap="none" spc="0" normalizeH="0" baseline="0" noProof="0">
                <a:ln>
                  <a:noFill/>
                </a:ln>
                <a:solidFill>
                  <a:srgbClr val="FFFFFF"/>
                </a:solidFill>
                <a:effectLst/>
                <a:uLnTx/>
                <a:uFillTx/>
                <a:latin typeface="Calibri" panose="020F0502020204030204" pitchFamily="34" charset="0"/>
              </a:rPr>
              <a:t>-</a:t>
            </a:r>
            <a:endParaRPr kumimoji="0" lang="de-DE" altLang="de-DE"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1" name="Rectangle 26"/>
          <p:cNvSpPr>
            <a:spLocks noChangeArrowheads="1"/>
          </p:cNvSpPr>
          <p:nvPr/>
        </p:nvSpPr>
        <p:spPr bwMode="auto">
          <a:xfrm>
            <a:off x="2177529" y="4854472"/>
            <a:ext cx="23749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1800" b="0" i="0" u="none" strike="noStrike" kern="0" cap="none" spc="0" normalizeH="0" baseline="0" noProof="0">
                <a:ln>
                  <a:noFill/>
                </a:ln>
                <a:solidFill>
                  <a:srgbClr val="FFFFFF"/>
                </a:solidFill>
                <a:effectLst/>
                <a:uLnTx/>
                <a:uFillTx/>
                <a:latin typeface="Calibri" panose="020F0502020204030204" pitchFamily="34" charset="0"/>
              </a:rPr>
              <a:t>und adressatengerecht, </a:t>
            </a:r>
            <a:endParaRPr kumimoji="0" lang="de-DE" altLang="de-DE"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2" name="Rectangle 27"/>
          <p:cNvSpPr>
            <a:spLocks noChangeArrowheads="1"/>
          </p:cNvSpPr>
          <p:nvPr/>
        </p:nvSpPr>
        <p:spPr bwMode="auto">
          <a:xfrm>
            <a:off x="1215504" y="5106884"/>
            <a:ext cx="3413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1800" b="0" i="0" u="none" strike="noStrike" kern="0" cap="none" spc="0" normalizeH="0" baseline="0" noProof="0">
                <a:ln>
                  <a:noFill/>
                </a:ln>
                <a:solidFill>
                  <a:srgbClr val="FFFFFF"/>
                </a:solidFill>
                <a:effectLst/>
                <a:uLnTx/>
                <a:uFillTx/>
                <a:latin typeface="Calibri" panose="020F0502020204030204" pitchFamily="34" charset="0"/>
              </a:rPr>
              <a:t>präzise, fachlich und formal korrekt</a:t>
            </a:r>
            <a:endParaRPr kumimoji="0" lang="de-DE" altLang="de-DE"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3" name="Freeform 28"/>
          <p:cNvSpPr>
            <a:spLocks/>
          </p:cNvSpPr>
          <p:nvPr/>
        </p:nvSpPr>
        <p:spPr bwMode="auto">
          <a:xfrm>
            <a:off x="4792142" y="3652734"/>
            <a:ext cx="3892550" cy="2547938"/>
          </a:xfrm>
          <a:custGeom>
            <a:avLst/>
            <a:gdLst>
              <a:gd name="T0" fmla="*/ 10216 w 10216"/>
              <a:gd name="T1" fmla="*/ 0 h 6684"/>
              <a:gd name="T2" fmla="*/ 10216 w 10216"/>
              <a:gd name="T3" fmla="*/ 5570 h 6684"/>
              <a:gd name="T4" fmla="*/ 9102 w 10216"/>
              <a:gd name="T5" fmla="*/ 6684 h 6684"/>
              <a:gd name="T6" fmla="*/ 0 w 10216"/>
              <a:gd name="T7" fmla="*/ 6684 h 6684"/>
              <a:gd name="T8" fmla="*/ 0 w 10216"/>
              <a:gd name="T9" fmla="*/ 0 h 6684"/>
              <a:gd name="T10" fmla="*/ 10216 w 10216"/>
              <a:gd name="T11" fmla="*/ 0 h 6684"/>
            </a:gdLst>
            <a:ahLst/>
            <a:cxnLst>
              <a:cxn ang="0">
                <a:pos x="T0" y="T1"/>
              </a:cxn>
              <a:cxn ang="0">
                <a:pos x="T2" y="T3"/>
              </a:cxn>
              <a:cxn ang="0">
                <a:pos x="T4" y="T5"/>
              </a:cxn>
              <a:cxn ang="0">
                <a:pos x="T6" y="T7"/>
              </a:cxn>
              <a:cxn ang="0">
                <a:pos x="T8" y="T9"/>
              </a:cxn>
              <a:cxn ang="0">
                <a:pos x="T10" y="T11"/>
              </a:cxn>
            </a:cxnLst>
            <a:rect l="0" t="0" r="r" b="b"/>
            <a:pathLst>
              <a:path w="10216" h="6684">
                <a:moveTo>
                  <a:pt x="10216" y="0"/>
                </a:moveTo>
                <a:lnTo>
                  <a:pt x="10216" y="5570"/>
                </a:lnTo>
                <a:cubicBezTo>
                  <a:pt x="10216" y="6186"/>
                  <a:pt x="9718" y="6684"/>
                  <a:pt x="9102" y="6684"/>
                </a:cubicBezTo>
                <a:lnTo>
                  <a:pt x="0" y="6684"/>
                </a:lnTo>
                <a:lnTo>
                  <a:pt x="0" y="0"/>
                </a:lnTo>
                <a:lnTo>
                  <a:pt x="10216" y="0"/>
                </a:lnTo>
                <a:close/>
              </a:path>
            </a:pathLst>
          </a:custGeom>
          <a:solidFill>
            <a:srgbClr val="4472C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a:solidFill>
                <a:prstClr val="black"/>
              </a:solidFill>
              <a:latin typeface="Calibri" panose="020F0502020204030204"/>
            </a:endParaRPr>
          </a:p>
        </p:txBody>
      </p:sp>
      <p:sp>
        <p:nvSpPr>
          <p:cNvPr id="34" name="Freeform 29"/>
          <p:cNvSpPr>
            <a:spLocks/>
          </p:cNvSpPr>
          <p:nvPr/>
        </p:nvSpPr>
        <p:spPr bwMode="auto">
          <a:xfrm>
            <a:off x="4792142" y="3652734"/>
            <a:ext cx="3892550" cy="2547938"/>
          </a:xfrm>
          <a:custGeom>
            <a:avLst/>
            <a:gdLst>
              <a:gd name="T0" fmla="*/ 10216 w 10216"/>
              <a:gd name="T1" fmla="*/ 0 h 6684"/>
              <a:gd name="T2" fmla="*/ 10216 w 10216"/>
              <a:gd name="T3" fmla="*/ 5570 h 6684"/>
              <a:gd name="T4" fmla="*/ 9102 w 10216"/>
              <a:gd name="T5" fmla="*/ 6684 h 6684"/>
              <a:gd name="T6" fmla="*/ 0 w 10216"/>
              <a:gd name="T7" fmla="*/ 6684 h 6684"/>
              <a:gd name="T8" fmla="*/ 0 w 10216"/>
              <a:gd name="T9" fmla="*/ 0 h 6684"/>
              <a:gd name="T10" fmla="*/ 10216 w 10216"/>
              <a:gd name="T11" fmla="*/ 0 h 6684"/>
            </a:gdLst>
            <a:ahLst/>
            <a:cxnLst>
              <a:cxn ang="0">
                <a:pos x="T0" y="T1"/>
              </a:cxn>
              <a:cxn ang="0">
                <a:pos x="T2" y="T3"/>
              </a:cxn>
              <a:cxn ang="0">
                <a:pos x="T4" y="T5"/>
              </a:cxn>
              <a:cxn ang="0">
                <a:pos x="T6" y="T7"/>
              </a:cxn>
              <a:cxn ang="0">
                <a:pos x="T8" y="T9"/>
              </a:cxn>
              <a:cxn ang="0">
                <a:pos x="T10" y="T11"/>
              </a:cxn>
            </a:cxnLst>
            <a:rect l="0" t="0" r="r" b="b"/>
            <a:pathLst>
              <a:path w="10216" h="6684">
                <a:moveTo>
                  <a:pt x="10216" y="0"/>
                </a:moveTo>
                <a:lnTo>
                  <a:pt x="10216" y="5570"/>
                </a:lnTo>
                <a:cubicBezTo>
                  <a:pt x="10216" y="6186"/>
                  <a:pt x="9718" y="6684"/>
                  <a:pt x="9102" y="6684"/>
                </a:cubicBezTo>
                <a:lnTo>
                  <a:pt x="0" y="6684"/>
                </a:lnTo>
                <a:lnTo>
                  <a:pt x="0" y="0"/>
                </a:lnTo>
                <a:lnTo>
                  <a:pt x="10216" y="0"/>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a:solidFill>
                <a:prstClr val="black"/>
              </a:solidFill>
              <a:latin typeface="Calibri" panose="020F0502020204030204"/>
            </a:endParaRPr>
          </a:p>
        </p:txBody>
      </p:sp>
      <p:sp>
        <p:nvSpPr>
          <p:cNvPr id="35" name="Rectangle 30"/>
          <p:cNvSpPr>
            <a:spLocks noChangeArrowheads="1"/>
          </p:cNvSpPr>
          <p:nvPr/>
        </p:nvSpPr>
        <p:spPr bwMode="auto">
          <a:xfrm>
            <a:off x="5762104" y="4352630"/>
            <a:ext cx="24648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2800" b="1" i="0" u="sng" strike="noStrike" kern="0" cap="none" spc="0" normalizeH="0" baseline="0" noProof="0" dirty="0">
                <a:ln>
                  <a:noFill/>
                </a:ln>
                <a:solidFill>
                  <a:srgbClr val="FFFFFF"/>
                </a:solidFill>
                <a:effectLst/>
                <a:uLnTx/>
                <a:uFillTx/>
                <a:latin typeface="Calibri" panose="020F0502020204030204" pitchFamily="34" charset="0"/>
              </a:rPr>
              <a:t>Organisation:</a:t>
            </a:r>
            <a:r>
              <a:rPr kumimoji="0" lang="de-DE" altLang="de-DE" sz="2800" b="1" i="0" u="none" strike="noStrike" kern="0" cap="none" spc="0" normalizeH="0" baseline="0" noProof="0" dirty="0">
                <a:ln>
                  <a:noFill/>
                </a:ln>
                <a:solidFill>
                  <a:srgbClr val="FFFFFF"/>
                </a:solidFill>
                <a:effectLst/>
                <a:uLnTx/>
                <a:uFillTx/>
                <a:latin typeface="Calibri" panose="020F0502020204030204" pitchFamily="34" charset="0"/>
              </a:rPr>
              <a:t> </a:t>
            </a:r>
            <a:endParaRPr kumimoji="0" lang="de-DE" altLang="de-DE" sz="1800" i="0" u="none" strike="noStrike" kern="0" cap="none" spc="0" normalizeH="0" baseline="0" noProof="0" dirty="0">
              <a:ln>
                <a:noFill/>
              </a:ln>
              <a:solidFill>
                <a:prstClr val="black"/>
              </a:solidFill>
              <a:effectLst/>
              <a:uLnTx/>
              <a:uFillTx/>
            </a:endParaRPr>
          </a:p>
        </p:txBody>
      </p:sp>
      <p:sp>
        <p:nvSpPr>
          <p:cNvPr id="37" name="Rectangle 32"/>
          <p:cNvSpPr>
            <a:spLocks noChangeArrowheads="1"/>
          </p:cNvSpPr>
          <p:nvPr/>
        </p:nvSpPr>
        <p:spPr bwMode="auto">
          <a:xfrm>
            <a:off x="5403329" y="4829885"/>
            <a:ext cx="28228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defRPr/>
            </a:pPr>
            <a:r>
              <a:rPr kumimoji="0" lang="de-DE" altLang="de-DE" sz="1800" b="0" i="0" u="none" strike="noStrike" kern="0" cap="none" spc="0" normalizeH="0" baseline="0" noProof="0" dirty="0">
                <a:ln>
                  <a:noFill/>
                </a:ln>
                <a:solidFill>
                  <a:srgbClr val="FFFFFF"/>
                </a:solidFill>
                <a:effectLst/>
                <a:uLnTx/>
                <a:uFillTx/>
                <a:latin typeface="Calibri" panose="020F0502020204030204" pitchFamily="34" charset="0"/>
              </a:rPr>
              <a:t>(und Reflexion) </a:t>
            </a:r>
          </a:p>
          <a:p>
            <a:pPr lvl="0" algn="ctr">
              <a:defRPr/>
            </a:pPr>
            <a:r>
              <a:rPr kumimoji="0" lang="de-DE" altLang="de-DE" sz="1800" b="0" i="0" u="none" strike="noStrike" kern="0" cap="none" spc="0" normalizeH="0" baseline="0" noProof="0" dirty="0">
                <a:ln>
                  <a:noFill/>
                </a:ln>
                <a:solidFill>
                  <a:srgbClr val="FFFFFF"/>
                </a:solidFill>
                <a:effectLst/>
                <a:uLnTx/>
                <a:uFillTx/>
                <a:latin typeface="Calibri" panose="020F0502020204030204" pitchFamily="34" charset="0"/>
              </a:rPr>
              <a:t>des </a:t>
            </a:r>
            <a:r>
              <a:rPr lang="de-DE" altLang="de-DE" kern="0" dirty="0">
                <a:solidFill>
                  <a:srgbClr val="FFFFFF"/>
                </a:solidFill>
                <a:latin typeface="Calibri" panose="020F0502020204030204" pitchFamily="34" charset="0"/>
              </a:rPr>
              <a:t>eigenen Arbeitsprozesses </a:t>
            </a:r>
            <a:endParaRPr kumimoji="0" lang="de-DE" altLang="de-DE"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39" name="Freeform 34"/>
          <p:cNvSpPr>
            <a:spLocks/>
          </p:cNvSpPr>
          <p:nvPr/>
        </p:nvSpPr>
        <p:spPr bwMode="auto">
          <a:xfrm>
            <a:off x="3626123" y="3016147"/>
            <a:ext cx="2335213" cy="1273175"/>
          </a:xfrm>
          <a:custGeom>
            <a:avLst/>
            <a:gdLst>
              <a:gd name="T0" fmla="*/ 0 w 12256"/>
              <a:gd name="T1" fmla="*/ 1115 h 6688"/>
              <a:gd name="T2" fmla="*/ 1115 w 12256"/>
              <a:gd name="T3" fmla="*/ 0 h 6688"/>
              <a:gd name="T4" fmla="*/ 11142 w 12256"/>
              <a:gd name="T5" fmla="*/ 0 h 6688"/>
              <a:gd name="T6" fmla="*/ 12256 w 12256"/>
              <a:gd name="T7" fmla="*/ 1115 h 6688"/>
              <a:gd name="T8" fmla="*/ 12256 w 12256"/>
              <a:gd name="T9" fmla="*/ 5574 h 6688"/>
              <a:gd name="T10" fmla="*/ 11142 w 12256"/>
              <a:gd name="T11" fmla="*/ 6688 h 6688"/>
              <a:gd name="T12" fmla="*/ 1115 w 12256"/>
              <a:gd name="T13" fmla="*/ 6688 h 6688"/>
              <a:gd name="T14" fmla="*/ 0 w 12256"/>
              <a:gd name="T15" fmla="*/ 5574 h 6688"/>
              <a:gd name="T16" fmla="*/ 0 w 12256"/>
              <a:gd name="T17" fmla="*/ 1115 h 6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56" h="6688">
                <a:moveTo>
                  <a:pt x="0" y="1115"/>
                </a:moveTo>
                <a:cubicBezTo>
                  <a:pt x="0" y="500"/>
                  <a:pt x="500" y="0"/>
                  <a:pt x="1115" y="0"/>
                </a:cubicBezTo>
                <a:lnTo>
                  <a:pt x="11142" y="0"/>
                </a:lnTo>
                <a:cubicBezTo>
                  <a:pt x="11757" y="0"/>
                  <a:pt x="12256" y="500"/>
                  <a:pt x="12256" y="1115"/>
                </a:cubicBezTo>
                <a:lnTo>
                  <a:pt x="12256" y="5574"/>
                </a:lnTo>
                <a:cubicBezTo>
                  <a:pt x="12256" y="6189"/>
                  <a:pt x="11757" y="6688"/>
                  <a:pt x="11142" y="6688"/>
                </a:cubicBezTo>
                <a:lnTo>
                  <a:pt x="1115" y="6688"/>
                </a:lnTo>
                <a:cubicBezTo>
                  <a:pt x="500" y="6688"/>
                  <a:pt x="0" y="6189"/>
                  <a:pt x="0" y="5574"/>
                </a:cubicBezTo>
                <a:lnTo>
                  <a:pt x="0" y="1115"/>
                </a:lnTo>
                <a:close/>
              </a:path>
            </a:pathLst>
          </a:custGeom>
          <a:solidFill>
            <a:srgbClr val="F8D7C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a:solidFill>
                <a:prstClr val="black"/>
              </a:solidFill>
              <a:latin typeface="Calibri" panose="020F0502020204030204"/>
            </a:endParaRPr>
          </a:p>
        </p:txBody>
      </p:sp>
      <p:sp>
        <p:nvSpPr>
          <p:cNvPr id="40" name="Freeform 35"/>
          <p:cNvSpPr>
            <a:spLocks/>
          </p:cNvSpPr>
          <p:nvPr/>
        </p:nvSpPr>
        <p:spPr bwMode="auto">
          <a:xfrm>
            <a:off x="3623742" y="3016147"/>
            <a:ext cx="2335213" cy="1273175"/>
          </a:xfrm>
          <a:custGeom>
            <a:avLst/>
            <a:gdLst>
              <a:gd name="T0" fmla="*/ 0 w 12256"/>
              <a:gd name="T1" fmla="*/ 1115 h 6688"/>
              <a:gd name="T2" fmla="*/ 1115 w 12256"/>
              <a:gd name="T3" fmla="*/ 0 h 6688"/>
              <a:gd name="T4" fmla="*/ 11142 w 12256"/>
              <a:gd name="T5" fmla="*/ 0 h 6688"/>
              <a:gd name="T6" fmla="*/ 12256 w 12256"/>
              <a:gd name="T7" fmla="*/ 1115 h 6688"/>
              <a:gd name="T8" fmla="*/ 12256 w 12256"/>
              <a:gd name="T9" fmla="*/ 5574 h 6688"/>
              <a:gd name="T10" fmla="*/ 11142 w 12256"/>
              <a:gd name="T11" fmla="*/ 6688 h 6688"/>
              <a:gd name="T12" fmla="*/ 1115 w 12256"/>
              <a:gd name="T13" fmla="*/ 6688 h 6688"/>
              <a:gd name="T14" fmla="*/ 0 w 12256"/>
              <a:gd name="T15" fmla="*/ 5574 h 6688"/>
              <a:gd name="T16" fmla="*/ 0 w 12256"/>
              <a:gd name="T17" fmla="*/ 1115 h 6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56" h="6688">
                <a:moveTo>
                  <a:pt x="0" y="1115"/>
                </a:moveTo>
                <a:cubicBezTo>
                  <a:pt x="0" y="500"/>
                  <a:pt x="500" y="0"/>
                  <a:pt x="1115" y="0"/>
                </a:cubicBezTo>
                <a:lnTo>
                  <a:pt x="11142" y="0"/>
                </a:lnTo>
                <a:cubicBezTo>
                  <a:pt x="11757" y="0"/>
                  <a:pt x="12256" y="500"/>
                  <a:pt x="12256" y="1115"/>
                </a:cubicBezTo>
                <a:lnTo>
                  <a:pt x="12256" y="5574"/>
                </a:lnTo>
                <a:cubicBezTo>
                  <a:pt x="12256" y="6189"/>
                  <a:pt x="11757" y="6688"/>
                  <a:pt x="11142" y="6688"/>
                </a:cubicBezTo>
                <a:lnTo>
                  <a:pt x="1115" y="6688"/>
                </a:lnTo>
                <a:cubicBezTo>
                  <a:pt x="500" y="6688"/>
                  <a:pt x="0" y="6189"/>
                  <a:pt x="0" y="5574"/>
                </a:cubicBezTo>
                <a:lnTo>
                  <a:pt x="0" y="1115"/>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a:solidFill>
                <a:prstClr val="black"/>
              </a:solidFill>
              <a:latin typeface="Calibri" panose="020F0502020204030204"/>
            </a:endParaRPr>
          </a:p>
        </p:txBody>
      </p:sp>
      <p:sp>
        <p:nvSpPr>
          <p:cNvPr id="41" name="Rectangle 36"/>
          <p:cNvSpPr>
            <a:spLocks noChangeArrowheads="1"/>
          </p:cNvSpPr>
          <p:nvPr/>
        </p:nvSpPr>
        <p:spPr bwMode="auto">
          <a:xfrm>
            <a:off x="3807892" y="3181247"/>
            <a:ext cx="219233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2100" b="0" i="0" u="none" strike="noStrike" kern="0" cap="none" spc="0" normalizeH="0" baseline="0" noProof="0" dirty="0">
                <a:ln>
                  <a:noFill/>
                </a:ln>
                <a:solidFill>
                  <a:srgbClr val="000000"/>
                </a:solidFill>
                <a:effectLst/>
                <a:uLnTx/>
                <a:uFillTx/>
                <a:latin typeface="Calibri" panose="020F0502020204030204" pitchFamily="34" charset="0"/>
              </a:rPr>
              <a:t>Kernkompetenzen </a:t>
            </a:r>
            <a:endParaRPr kumimoji="0" lang="de-DE" altLang="de-DE"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42" name="Rectangle 37"/>
          <p:cNvSpPr>
            <a:spLocks noChangeArrowheads="1"/>
          </p:cNvSpPr>
          <p:nvPr/>
        </p:nvSpPr>
        <p:spPr bwMode="auto">
          <a:xfrm>
            <a:off x="3769792" y="3473347"/>
            <a:ext cx="21050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2100" b="0" i="0" u="none" strike="noStrike" kern="0" cap="none" spc="0" normalizeH="0" baseline="0" noProof="0" dirty="0">
                <a:ln>
                  <a:noFill/>
                </a:ln>
                <a:solidFill>
                  <a:srgbClr val="000000"/>
                </a:solidFill>
                <a:effectLst/>
                <a:uLnTx/>
                <a:uFillTx/>
                <a:latin typeface="Calibri" panose="020F0502020204030204" pitchFamily="34" charset="0"/>
              </a:rPr>
              <a:t>der </a:t>
            </a:r>
            <a:r>
              <a:rPr kumimoji="0" lang="de-DE" altLang="de-DE" sz="2100" b="0" i="0" u="none" strike="noStrike" kern="0" cap="none" spc="0" normalizeH="0" baseline="0" noProof="0" dirty="0" err="1">
                <a:ln>
                  <a:noFill/>
                </a:ln>
                <a:solidFill>
                  <a:srgbClr val="000000"/>
                </a:solidFill>
                <a:effectLst/>
                <a:uLnTx/>
                <a:uFillTx/>
                <a:latin typeface="Calibri" panose="020F0502020204030204" pitchFamily="34" charset="0"/>
              </a:rPr>
              <a:t>Wissenschafts</a:t>
            </a:r>
            <a:endParaRPr kumimoji="0" lang="de-DE" altLang="de-DE"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43" name="Rectangle 38"/>
          <p:cNvSpPr>
            <a:spLocks noChangeArrowheads="1"/>
          </p:cNvSpPr>
          <p:nvPr/>
        </p:nvSpPr>
        <p:spPr bwMode="auto">
          <a:xfrm>
            <a:off x="5733529" y="3473347"/>
            <a:ext cx="2190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2100" b="0" i="0" u="none" strike="noStrike" kern="0" cap="none" spc="0" normalizeH="0" baseline="0" noProof="0" dirty="0">
                <a:ln>
                  <a:noFill/>
                </a:ln>
                <a:solidFill>
                  <a:srgbClr val="000000"/>
                </a:solidFill>
                <a:effectLst/>
                <a:uLnTx/>
                <a:uFillTx/>
                <a:latin typeface="Calibri" panose="020F0502020204030204" pitchFamily="34" charset="0"/>
              </a:rPr>
              <a:t>-</a:t>
            </a:r>
            <a:endParaRPr kumimoji="0" lang="de-DE" altLang="de-DE"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44" name="Rectangle 39"/>
          <p:cNvSpPr>
            <a:spLocks noChangeArrowheads="1"/>
          </p:cNvSpPr>
          <p:nvPr/>
        </p:nvSpPr>
        <p:spPr bwMode="auto">
          <a:xfrm>
            <a:off x="4131742" y="3768622"/>
            <a:ext cx="1463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2100" b="0" i="0" u="none" strike="noStrike" kern="0" cap="none" spc="0" normalizeH="0" baseline="0" noProof="0" dirty="0" err="1">
                <a:ln>
                  <a:noFill/>
                </a:ln>
                <a:solidFill>
                  <a:srgbClr val="000000"/>
                </a:solidFill>
                <a:effectLst/>
                <a:uLnTx/>
                <a:uFillTx/>
                <a:latin typeface="Calibri" panose="020F0502020204030204" pitchFamily="34" charset="0"/>
              </a:rPr>
              <a:t>propädeutik</a:t>
            </a:r>
            <a:endParaRPr kumimoji="0" lang="de-DE" altLang="de-DE"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45" name="Textfeld 44"/>
          <p:cNvSpPr txBox="1"/>
          <p:nvPr/>
        </p:nvSpPr>
        <p:spPr>
          <a:xfrm>
            <a:off x="1529255" y="6227335"/>
            <a:ext cx="8132324" cy="307777"/>
          </a:xfrm>
          <a:prstGeom prst="rect">
            <a:avLst/>
          </a:prstGeom>
          <a:noFill/>
        </p:spPr>
        <p:txBody>
          <a:bodyPr wrap="square" rtlCol="0">
            <a:spAutoFit/>
          </a:bodyPr>
          <a:lstStyle/>
          <a:p>
            <a:pPr fontAlgn="auto">
              <a:spcBef>
                <a:spcPts val="0"/>
              </a:spcBef>
              <a:spcAft>
                <a:spcPts val="0"/>
              </a:spcAft>
            </a:pPr>
            <a:r>
              <a:rPr lang="de-DE" sz="1400" dirty="0">
                <a:solidFill>
                  <a:prstClr val="black"/>
                </a:solidFill>
                <a:latin typeface="Calibri" panose="020F0502020204030204"/>
              </a:rPr>
              <a:t>Eigene Darstellung nach Kapitel 2 des Bildungsservers Berlin Brandenburg 2015</a:t>
            </a:r>
          </a:p>
        </p:txBody>
      </p:sp>
    </p:spTree>
    <p:extLst>
      <p:ext uri="{BB962C8B-B14F-4D97-AF65-F5344CB8AC3E}">
        <p14:creationId xmlns:p14="http://schemas.microsoft.com/office/powerpoint/2010/main" val="50342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ppt_x"/>
                                          </p:val>
                                        </p:tav>
                                        <p:tav tm="100000">
                                          <p:val>
                                            <p:strVal val="#ppt_x"/>
                                          </p:val>
                                        </p:tav>
                                      </p:tavLst>
                                    </p:anim>
                                    <p:anim calcmode="lin" valueType="num">
                                      <p:cBhvr additive="base">
                                        <p:cTn id="58" dur="500" fill="hold"/>
                                        <p:tgtEl>
                                          <p:spTgt spid="3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ppt_x"/>
                                          </p:val>
                                        </p:tav>
                                        <p:tav tm="100000">
                                          <p:val>
                                            <p:strVal val="#ppt_x"/>
                                          </p:val>
                                        </p:tav>
                                      </p:tavLst>
                                    </p:anim>
                                    <p:anim calcmode="lin" valueType="num">
                                      <p:cBhvr additive="base">
                                        <p:cTn id="62" dur="500" fill="hold"/>
                                        <p:tgtEl>
                                          <p:spTgt spid="4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fill="hold"/>
                                        <p:tgtEl>
                                          <p:spTgt spid="43"/>
                                        </p:tgtEl>
                                        <p:attrNameLst>
                                          <p:attrName>ppt_x</p:attrName>
                                        </p:attrNameLst>
                                      </p:cBhvr>
                                      <p:tavLst>
                                        <p:tav tm="0">
                                          <p:val>
                                            <p:strVal val="#ppt_x"/>
                                          </p:val>
                                        </p:tav>
                                        <p:tav tm="100000">
                                          <p:val>
                                            <p:strVal val="#ppt_x"/>
                                          </p:val>
                                        </p:tav>
                                      </p:tavLst>
                                    </p:anim>
                                    <p:anim calcmode="lin" valueType="num">
                                      <p:cBhvr additive="base">
                                        <p:cTn id="70" dur="500" fill="hold"/>
                                        <p:tgtEl>
                                          <p:spTgt spid="4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additive="base">
                                        <p:cTn id="73" dur="500" fill="hold"/>
                                        <p:tgtEl>
                                          <p:spTgt spid="44"/>
                                        </p:tgtEl>
                                        <p:attrNameLst>
                                          <p:attrName>ppt_x</p:attrName>
                                        </p:attrNameLst>
                                      </p:cBhvr>
                                      <p:tavLst>
                                        <p:tav tm="0">
                                          <p:val>
                                            <p:strVal val="#ppt_x"/>
                                          </p:val>
                                        </p:tav>
                                        <p:tav tm="100000">
                                          <p:val>
                                            <p:strVal val="#ppt_x"/>
                                          </p:val>
                                        </p:tav>
                                      </p:tavLst>
                                    </p:anim>
                                    <p:anim calcmode="lin" valueType="num">
                                      <p:cBhvr additive="base">
                                        <p:cTn id="7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5" grpId="0"/>
      <p:bldP spid="16" grpId="0"/>
      <p:bldP spid="17" grpId="0" animBg="1"/>
      <p:bldP spid="19" grpId="0"/>
      <p:bldP spid="21" grpId="0"/>
      <p:bldP spid="22" grpId="0"/>
      <p:bldP spid="23" grpId="0"/>
      <p:bldP spid="24" grpId="0"/>
      <p:bldP spid="25" grpId="0" animBg="1"/>
      <p:bldP spid="27" grpId="0"/>
      <p:bldP spid="29" grpId="0"/>
      <p:bldP spid="31" grpId="0"/>
      <p:bldP spid="32" grpId="0"/>
      <p:bldP spid="33" grpId="0" animBg="1"/>
      <p:bldP spid="35" grpId="0"/>
      <p:bldP spid="37" grpId="0"/>
      <p:bldP spid="39" grpId="0" animBg="1"/>
      <p:bldP spid="40" grpId="0" animBg="1"/>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Theoretische Grundlagen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11</a:t>
            </a:fld>
            <a:endParaRPr lang="de-DE" dirty="0"/>
          </a:p>
        </p:txBody>
      </p:sp>
      <p:sp>
        <p:nvSpPr>
          <p:cNvPr id="6" name="Fußzeilenplatzhalter 5"/>
          <p:cNvSpPr>
            <a:spLocks noGrp="1"/>
          </p:cNvSpPr>
          <p:nvPr>
            <p:ph type="ftr" sz="quarter" idx="15"/>
          </p:nvPr>
        </p:nvSpPr>
        <p:spPr/>
        <p:txBody>
          <a:bodyPr/>
          <a:lstStyle/>
          <a:p>
            <a:r>
              <a:rPr lang="de-DE" dirty="0"/>
              <a:t>Workshop für Lehrer*innen zur Betreuung der 5. Prüfungskomponente im Abitur</a:t>
            </a:r>
          </a:p>
        </p:txBody>
      </p:sp>
      <p:sp>
        <p:nvSpPr>
          <p:cNvPr id="7" name="Textplatzhalter 6"/>
          <p:cNvSpPr>
            <a:spLocks noGrp="1"/>
          </p:cNvSpPr>
          <p:nvPr>
            <p:ph type="body" sz="quarter" idx="13"/>
          </p:nvPr>
        </p:nvSpPr>
        <p:spPr/>
        <p:txBody>
          <a:bodyPr/>
          <a:lstStyle/>
          <a:p>
            <a:r>
              <a:rPr lang="de-DE" dirty="0"/>
              <a:t>Wissenschaftliches Arbeiten</a:t>
            </a:r>
          </a:p>
        </p:txBody>
      </p:sp>
      <p:pic>
        <p:nvPicPr>
          <p:cNvPr id="10"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cxnSp>
        <p:nvCxnSpPr>
          <p:cNvPr id="11" name="Gerade Verbindung mit Pfeil 10"/>
          <p:cNvCxnSpPr/>
          <p:nvPr/>
        </p:nvCxnSpPr>
        <p:spPr>
          <a:xfrm flipH="1">
            <a:off x="2447682" y="2724307"/>
            <a:ext cx="440432" cy="560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5436096" y="2766509"/>
            <a:ext cx="430279" cy="544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5" name="Gruppieren 14"/>
          <p:cNvGrpSpPr/>
          <p:nvPr/>
        </p:nvGrpSpPr>
        <p:grpSpPr>
          <a:xfrm>
            <a:off x="1575484" y="3681946"/>
            <a:ext cx="1556192" cy="426484"/>
            <a:chOff x="1575484" y="3681946"/>
            <a:chExt cx="1556192" cy="426484"/>
          </a:xfrm>
        </p:grpSpPr>
        <p:sp>
          <p:nvSpPr>
            <p:cNvPr id="14" name="Rechteck 13"/>
            <p:cNvSpPr/>
            <p:nvPr/>
          </p:nvSpPr>
          <p:spPr>
            <a:xfrm>
              <a:off x="1575484" y="3681946"/>
              <a:ext cx="1535804" cy="4264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17" name="Textfeld 16"/>
            <p:cNvSpPr txBox="1"/>
            <p:nvPr/>
          </p:nvSpPr>
          <p:spPr>
            <a:xfrm>
              <a:off x="1763688" y="3710522"/>
              <a:ext cx="1367988" cy="369332"/>
            </a:xfrm>
            <a:prstGeom prst="rect">
              <a:avLst/>
            </a:prstGeom>
            <a:noFill/>
          </p:spPr>
          <p:txBody>
            <a:bodyPr wrap="square" rtlCol="0">
              <a:spAutoFit/>
            </a:bodyPr>
            <a:lstStyle/>
            <a:p>
              <a:r>
                <a:rPr lang="de-DE" dirty="0"/>
                <a:t>empirisch</a:t>
              </a:r>
            </a:p>
          </p:txBody>
        </p:sp>
      </p:grpSp>
      <p:grpSp>
        <p:nvGrpSpPr>
          <p:cNvPr id="16" name="Gruppieren 15"/>
          <p:cNvGrpSpPr/>
          <p:nvPr/>
        </p:nvGrpSpPr>
        <p:grpSpPr>
          <a:xfrm>
            <a:off x="5098473" y="3636621"/>
            <a:ext cx="1535804" cy="426484"/>
            <a:chOff x="5098473" y="3636621"/>
            <a:chExt cx="1535804" cy="426484"/>
          </a:xfrm>
        </p:grpSpPr>
        <p:sp>
          <p:nvSpPr>
            <p:cNvPr id="4" name="Rechteck 3"/>
            <p:cNvSpPr/>
            <p:nvPr/>
          </p:nvSpPr>
          <p:spPr>
            <a:xfrm>
              <a:off x="5098473" y="3636621"/>
              <a:ext cx="1535804" cy="4264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18" name="Textfeld 17"/>
            <p:cNvSpPr txBox="1"/>
            <p:nvPr/>
          </p:nvSpPr>
          <p:spPr>
            <a:xfrm>
              <a:off x="5235510" y="3693773"/>
              <a:ext cx="1368152" cy="369332"/>
            </a:xfrm>
            <a:prstGeom prst="rect">
              <a:avLst/>
            </a:prstGeom>
            <a:noFill/>
          </p:spPr>
          <p:txBody>
            <a:bodyPr wrap="square" rtlCol="0">
              <a:spAutoFit/>
            </a:bodyPr>
            <a:lstStyle/>
            <a:p>
              <a:r>
                <a:rPr lang="de-DE" dirty="0"/>
                <a:t>analytisch</a:t>
              </a:r>
            </a:p>
          </p:txBody>
        </p:sp>
      </p:grpSp>
      <p:sp>
        <p:nvSpPr>
          <p:cNvPr id="19" name="Textfeld 18"/>
          <p:cNvSpPr txBox="1"/>
          <p:nvPr/>
        </p:nvSpPr>
        <p:spPr>
          <a:xfrm>
            <a:off x="6354616" y="5106324"/>
            <a:ext cx="2520280" cy="261610"/>
          </a:xfrm>
          <a:prstGeom prst="rect">
            <a:avLst/>
          </a:prstGeom>
          <a:noFill/>
        </p:spPr>
        <p:txBody>
          <a:bodyPr wrap="square" rtlCol="0">
            <a:spAutoFit/>
          </a:bodyPr>
          <a:lstStyle/>
          <a:p>
            <a:r>
              <a:rPr lang="de-DE" sz="1100" dirty="0">
                <a:solidFill>
                  <a:srgbClr val="000000"/>
                </a:solidFill>
                <a:latin typeface="Verdana" panose="020B0604030504040204" pitchFamily="34" charset="0"/>
                <a:ea typeface="Verdana" panose="020B0604030504040204" pitchFamily="34" charset="0"/>
                <a:cs typeface="Verdana" panose="020B0604030504040204" pitchFamily="34" charset="0"/>
              </a:rPr>
              <a:t>(nach Roos und </a:t>
            </a:r>
            <a:r>
              <a:rPr lang="de-DE" sz="1100" dirty="0" err="1">
                <a:solidFill>
                  <a:srgbClr val="000000"/>
                </a:solidFill>
                <a:latin typeface="Verdana" panose="020B0604030504040204" pitchFamily="34" charset="0"/>
                <a:ea typeface="Verdana" panose="020B0604030504040204" pitchFamily="34" charset="0"/>
                <a:cs typeface="Verdana" panose="020B0604030504040204" pitchFamily="34" charset="0"/>
              </a:rPr>
              <a:t>Leutwyler</a:t>
            </a:r>
            <a:r>
              <a:rPr lang="de-DE" sz="1100" dirty="0">
                <a:solidFill>
                  <a:srgbClr val="000000"/>
                </a:solidFill>
                <a:latin typeface="Verdana" panose="020B0604030504040204" pitchFamily="34" charset="0"/>
                <a:ea typeface="Verdana" panose="020B0604030504040204" pitchFamily="34" charset="0"/>
                <a:cs typeface="Verdana" panose="020B0604030504040204" pitchFamily="34" charset="0"/>
              </a:rPr>
              <a:t> 2017)</a:t>
            </a:r>
          </a:p>
        </p:txBody>
      </p:sp>
    </p:spTree>
    <p:extLst>
      <p:ext uri="{BB962C8B-B14F-4D97-AF65-F5344CB8AC3E}">
        <p14:creationId xmlns:p14="http://schemas.microsoft.com/office/powerpoint/2010/main" val="253328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Theoretische Grundlagen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12</a:t>
            </a:fld>
            <a:endParaRPr lang="de-DE" dirty="0"/>
          </a:p>
        </p:txBody>
      </p:sp>
      <p:sp>
        <p:nvSpPr>
          <p:cNvPr id="6" name="Fußzeilenplatzhalter 5"/>
          <p:cNvSpPr>
            <a:spLocks noGrp="1"/>
          </p:cNvSpPr>
          <p:nvPr>
            <p:ph type="ftr" sz="quarter" idx="15"/>
          </p:nvPr>
        </p:nvSpPr>
        <p:spPr/>
        <p:txBody>
          <a:bodyPr/>
          <a:lstStyle/>
          <a:p>
            <a:r>
              <a:rPr lang="de-DE" dirty="0"/>
              <a:t>Workshop für Lehrer*innen zur Betreuung der 5. Prüfungskomponente im Abitur</a:t>
            </a:r>
          </a:p>
        </p:txBody>
      </p:sp>
      <p:sp>
        <p:nvSpPr>
          <p:cNvPr id="7" name="Textplatzhalter 6"/>
          <p:cNvSpPr>
            <a:spLocks noGrp="1"/>
          </p:cNvSpPr>
          <p:nvPr>
            <p:ph type="body" sz="quarter" idx="13"/>
          </p:nvPr>
        </p:nvSpPr>
        <p:spPr/>
        <p:txBody>
          <a:bodyPr/>
          <a:lstStyle/>
          <a:p>
            <a:r>
              <a:rPr lang="de-DE" dirty="0"/>
              <a:t>Wissenschaftliches Arbeiten</a:t>
            </a:r>
          </a:p>
        </p:txBody>
      </p:sp>
      <p:sp>
        <p:nvSpPr>
          <p:cNvPr id="9" name="Textplatzhalter 8"/>
          <p:cNvSpPr>
            <a:spLocks noGrp="1"/>
          </p:cNvSpPr>
          <p:nvPr>
            <p:ph type="body" sz="quarter" idx="14"/>
          </p:nvPr>
        </p:nvSpPr>
        <p:spPr>
          <a:xfrm>
            <a:off x="720725" y="2339999"/>
            <a:ext cx="7523274" cy="3599351"/>
          </a:xfrm>
        </p:spPr>
        <p:txBody>
          <a:bodyPr/>
          <a:lstStyle/>
          <a:p>
            <a:pPr algn="just">
              <a:spcAft>
                <a:spcPts val="1200"/>
              </a:spcAft>
            </a:pPr>
            <a:r>
              <a:rPr lang="de-DE" dirty="0">
                <a:solidFill>
                  <a:srgbClr val="20201E"/>
                </a:solidFill>
                <a:sym typeface="Wingdings" panose="05000000000000000000" pitchFamily="2" charset="2"/>
              </a:rPr>
              <a:t> </a:t>
            </a:r>
            <a:r>
              <a:rPr lang="de-DE" dirty="0">
                <a:solidFill>
                  <a:srgbClr val="20201E"/>
                </a:solidFill>
              </a:rPr>
              <a:t>Analytische Fragestellungen </a:t>
            </a:r>
          </a:p>
          <a:p>
            <a:pPr algn="just">
              <a:spcAft>
                <a:spcPts val="0"/>
              </a:spcAft>
            </a:pPr>
            <a:r>
              <a:rPr lang="de-DE" sz="1400" i="1" dirty="0">
                <a:solidFill>
                  <a:srgbClr val="20201E"/>
                </a:solidFill>
              </a:rPr>
              <a:t>„</a:t>
            </a:r>
            <a:r>
              <a:rPr lang="de-DE" sz="1400" dirty="0">
                <a:solidFill>
                  <a:srgbClr val="20201E"/>
                </a:solidFill>
              </a:rPr>
              <a:t>können in der Regel </a:t>
            </a:r>
            <a:r>
              <a:rPr lang="de-DE" sz="1400" b="1" dirty="0">
                <a:solidFill>
                  <a:srgbClr val="20201E"/>
                </a:solidFill>
              </a:rPr>
              <a:t>auf der Grundlage von Fachliteratur </a:t>
            </a:r>
            <a:r>
              <a:rPr lang="de-DE" sz="1400" dirty="0">
                <a:solidFill>
                  <a:srgbClr val="20201E"/>
                </a:solidFill>
              </a:rPr>
              <a:t>beantwortet werden und brauchen </a:t>
            </a:r>
            <a:r>
              <a:rPr lang="de-DE" sz="1400" b="1" dirty="0">
                <a:solidFill>
                  <a:srgbClr val="20201E"/>
                </a:solidFill>
              </a:rPr>
              <a:t>keine eigene Überprüfung von Sachverhalten in der Umwelt</a:t>
            </a:r>
            <a:r>
              <a:rPr lang="de-DE" sz="1400" dirty="0">
                <a:solidFill>
                  <a:srgbClr val="20201E"/>
                </a:solidFill>
              </a:rPr>
              <a:t>. […] Gerade bei Studienarbeiten wird dabei meist kein Anspruch gestellt, etwas Neues herauszufinden. Der Erkenntnisgewinn der durchgeführten Analyse liegt in diesem Fall hauptsächlich bei der Studentin oder dem Studenten, allenfalls auch bei betreuenden Dozierenden. </a:t>
            </a:r>
            <a:r>
              <a:rPr lang="de-DE" sz="1400" b="1" dirty="0">
                <a:solidFill>
                  <a:srgbClr val="20201E"/>
                </a:solidFill>
              </a:rPr>
              <a:t>Eine</a:t>
            </a:r>
            <a:r>
              <a:rPr lang="de-DE" sz="1400" dirty="0">
                <a:solidFill>
                  <a:srgbClr val="20201E"/>
                </a:solidFill>
              </a:rPr>
              <a:t> </a:t>
            </a:r>
            <a:r>
              <a:rPr lang="de-DE" sz="1400" b="1" dirty="0">
                <a:solidFill>
                  <a:srgbClr val="20201E"/>
                </a:solidFill>
              </a:rPr>
              <a:t>Erkenntnis, die für die ‚</a:t>
            </a:r>
            <a:r>
              <a:rPr lang="de-DE" sz="1400" b="1" i="1" dirty="0" err="1">
                <a:solidFill>
                  <a:srgbClr val="20201E"/>
                </a:solidFill>
              </a:rPr>
              <a:t>scientific</a:t>
            </a:r>
            <a:r>
              <a:rPr lang="de-DE" sz="1400" b="1" i="1" dirty="0">
                <a:solidFill>
                  <a:srgbClr val="20201E"/>
                </a:solidFill>
              </a:rPr>
              <a:t> </a:t>
            </a:r>
            <a:r>
              <a:rPr lang="de-DE" sz="1400" b="1" i="1" dirty="0" err="1">
                <a:solidFill>
                  <a:srgbClr val="20201E"/>
                </a:solidFill>
              </a:rPr>
              <a:t>community</a:t>
            </a:r>
            <a:r>
              <a:rPr lang="de-DE" sz="1400" b="1" dirty="0">
                <a:solidFill>
                  <a:srgbClr val="20201E"/>
                </a:solidFill>
              </a:rPr>
              <a:t>‘ neu wäre, wird dabei nicht erwartet</a:t>
            </a:r>
            <a:r>
              <a:rPr lang="de-DE" sz="1400" dirty="0">
                <a:solidFill>
                  <a:srgbClr val="20201E"/>
                </a:solidFill>
              </a:rPr>
              <a:t>.“</a:t>
            </a:r>
            <a:endParaRPr lang="de-DE" sz="1800" dirty="0"/>
          </a:p>
          <a:p>
            <a:endParaRPr lang="de-DE" altLang="en-US" dirty="0"/>
          </a:p>
          <a:p>
            <a:pPr algn="r"/>
            <a:r>
              <a:rPr lang="de-DE" altLang="en-US" sz="1100" dirty="0"/>
              <a:t>(Roos und </a:t>
            </a:r>
            <a:r>
              <a:rPr lang="de-DE" altLang="en-US" sz="1100" dirty="0" err="1"/>
              <a:t>Leutwyler</a:t>
            </a:r>
            <a:r>
              <a:rPr lang="de-DE" altLang="en-US" sz="1100" dirty="0"/>
              <a:t> 2017)</a:t>
            </a:r>
          </a:p>
          <a:p>
            <a:endParaRPr lang="de-DE" dirty="0"/>
          </a:p>
        </p:txBody>
      </p:sp>
      <p:pic>
        <p:nvPicPr>
          <p:cNvPr id="10"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spTree>
    <p:extLst>
      <p:ext uri="{BB962C8B-B14F-4D97-AF65-F5344CB8AC3E}">
        <p14:creationId xmlns:p14="http://schemas.microsoft.com/office/powerpoint/2010/main" val="34467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Theoretische Grundlagen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13</a:t>
            </a:fld>
            <a:endParaRPr lang="de-DE" dirty="0"/>
          </a:p>
        </p:txBody>
      </p:sp>
      <p:sp>
        <p:nvSpPr>
          <p:cNvPr id="6" name="Fußzeilenplatzhalter 5"/>
          <p:cNvSpPr>
            <a:spLocks noGrp="1"/>
          </p:cNvSpPr>
          <p:nvPr>
            <p:ph type="ftr" sz="quarter" idx="15"/>
          </p:nvPr>
        </p:nvSpPr>
        <p:spPr/>
        <p:txBody>
          <a:bodyPr/>
          <a:lstStyle/>
          <a:p>
            <a:r>
              <a:rPr lang="de-DE" dirty="0"/>
              <a:t>Workshop für Lehrer*innen zur Betreuung der 5. Prüfungskomponente im Abitur</a:t>
            </a:r>
          </a:p>
        </p:txBody>
      </p:sp>
      <p:sp>
        <p:nvSpPr>
          <p:cNvPr id="7" name="Textplatzhalter 6"/>
          <p:cNvSpPr>
            <a:spLocks noGrp="1"/>
          </p:cNvSpPr>
          <p:nvPr>
            <p:ph type="body" sz="quarter" idx="13"/>
          </p:nvPr>
        </p:nvSpPr>
        <p:spPr/>
        <p:txBody>
          <a:bodyPr/>
          <a:lstStyle/>
          <a:p>
            <a:r>
              <a:rPr lang="de-DE" dirty="0"/>
              <a:t>Wissenschaftliches Arbeiten</a:t>
            </a:r>
          </a:p>
        </p:txBody>
      </p:sp>
      <p:sp>
        <p:nvSpPr>
          <p:cNvPr id="9" name="Textplatzhalter 8"/>
          <p:cNvSpPr>
            <a:spLocks noGrp="1"/>
          </p:cNvSpPr>
          <p:nvPr>
            <p:ph type="body" sz="quarter" idx="14"/>
          </p:nvPr>
        </p:nvSpPr>
        <p:spPr>
          <a:xfrm>
            <a:off x="720725" y="2339999"/>
            <a:ext cx="7523274" cy="3599351"/>
          </a:xfrm>
        </p:spPr>
        <p:txBody>
          <a:bodyPr/>
          <a:lstStyle/>
          <a:p>
            <a:pPr marL="285750" indent="-285750">
              <a:buFont typeface="Wingdings" panose="05000000000000000000" pitchFamily="2" charset="2"/>
              <a:buChar char="à"/>
            </a:pPr>
            <a:r>
              <a:rPr lang="de-DE" altLang="en-US" dirty="0">
                <a:sym typeface="Wingdings" panose="05000000000000000000" pitchFamily="2" charset="2"/>
              </a:rPr>
              <a:t>Empirische Fragestellungen</a:t>
            </a:r>
          </a:p>
          <a:p>
            <a:r>
              <a:rPr lang="de-DE" altLang="en-US" dirty="0"/>
              <a:t>Empirische Fragestellungen erfordern eine eigene Überprüfung eines Sachverhaltes „draußen in der realen Welt“; das heißt, sie können nicht ausschließlich mit bestehender Fachliteratur beantwortet werden. Eine Überprüfung eines Sachverhaltes in der Umwelt bedingt eine methodisch kontrollierte Erhebung von Daten (bspw. über standardisierte Fragebögen, teilnehmende Beobachtung oder Leistungstests) sowie eine regelgeleitete Auswertung dieser Daten.</a:t>
            </a:r>
          </a:p>
          <a:p>
            <a:pPr algn="r"/>
            <a:r>
              <a:rPr lang="de-DE" altLang="en-US" sz="1100" dirty="0"/>
              <a:t>(Roos und </a:t>
            </a:r>
            <a:r>
              <a:rPr lang="de-DE" altLang="en-US" sz="1100" dirty="0" err="1"/>
              <a:t>Leutwyler</a:t>
            </a:r>
            <a:r>
              <a:rPr lang="de-DE" altLang="en-US" sz="1100" dirty="0"/>
              <a:t> 2017)</a:t>
            </a:r>
          </a:p>
          <a:p>
            <a:endParaRPr lang="de-DE" dirty="0"/>
          </a:p>
        </p:txBody>
      </p:sp>
      <p:pic>
        <p:nvPicPr>
          <p:cNvPr id="10"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spTree>
    <p:extLst>
      <p:ext uri="{BB962C8B-B14F-4D97-AF65-F5344CB8AC3E}">
        <p14:creationId xmlns:p14="http://schemas.microsoft.com/office/powerpoint/2010/main" val="127852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Theoretische Grundlagen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14</a:t>
            </a:fld>
            <a:endParaRPr lang="de-DE" dirty="0"/>
          </a:p>
        </p:txBody>
      </p:sp>
      <p:sp>
        <p:nvSpPr>
          <p:cNvPr id="6" name="Fußzeilenplatzhalter 5"/>
          <p:cNvSpPr>
            <a:spLocks noGrp="1"/>
          </p:cNvSpPr>
          <p:nvPr>
            <p:ph type="ftr" sz="quarter" idx="15"/>
          </p:nvPr>
        </p:nvSpPr>
        <p:spPr/>
        <p:txBody>
          <a:bodyPr/>
          <a:lstStyle/>
          <a:p>
            <a:r>
              <a:rPr lang="de-DE" dirty="0"/>
              <a:t>Workshop für Lehrer*innen zur Betreuung der 5. Prüfungskomponente im Abitur</a:t>
            </a:r>
          </a:p>
        </p:txBody>
      </p:sp>
      <p:sp>
        <p:nvSpPr>
          <p:cNvPr id="7" name="Textplatzhalter 6"/>
          <p:cNvSpPr>
            <a:spLocks noGrp="1"/>
          </p:cNvSpPr>
          <p:nvPr>
            <p:ph type="body" sz="quarter" idx="13"/>
          </p:nvPr>
        </p:nvSpPr>
        <p:spPr>
          <a:xfrm>
            <a:off x="647716" y="1080000"/>
            <a:ext cx="7523275" cy="404864"/>
          </a:xfrm>
        </p:spPr>
        <p:txBody>
          <a:bodyPr/>
          <a:lstStyle/>
          <a:p>
            <a:r>
              <a:rPr lang="de-DE" dirty="0"/>
              <a:t>Wissenschaftliche Fragestellungen</a:t>
            </a:r>
          </a:p>
        </p:txBody>
      </p:sp>
      <p:pic>
        <p:nvPicPr>
          <p:cNvPr id="10"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sp>
        <p:nvSpPr>
          <p:cNvPr id="8" name="Rechteck 7"/>
          <p:cNvSpPr/>
          <p:nvPr/>
        </p:nvSpPr>
        <p:spPr>
          <a:xfrm>
            <a:off x="4567971" y="5939351"/>
            <a:ext cx="4382930" cy="307777"/>
          </a:xfrm>
          <a:prstGeom prst="rect">
            <a:avLst/>
          </a:prstGeom>
        </p:spPr>
        <p:txBody>
          <a:bodyPr wrap="none">
            <a:spAutoFit/>
          </a:bodyPr>
          <a:lstStyle/>
          <a:p>
            <a:pPr algn="r"/>
            <a:r>
              <a:rPr lang="de-DE" altLang="en-US" sz="1400" dirty="0"/>
              <a:t>Eigene Darstellung nach: (Roos und </a:t>
            </a:r>
            <a:r>
              <a:rPr lang="de-DE" altLang="en-US" sz="1400" dirty="0" err="1"/>
              <a:t>Leutwyler</a:t>
            </a:r>
            <a:r>
              <a:rPr lang="de-DE" altLang="en-US" sz="1400" dirty="0"/>
              <a:t> 2017)</a:t>
            </a:r>
          </a:p>
        </p:txBody>
      </p:sp>
      <p:sp>
        <p:nvSpPr>
          <p:cNvPr id="56" name="AutoShape 48"/>
          <p:cNvSpPr>
            <a:spLocks noChangeAspect="1" noChangeArrowheads="1" noTextEdit="1"/>
          </p:cNvSpPr>
          <p:nvPr/>
        </p:nvSpPr>
        <p:spPr bwMode="auto">
          <a:xfrm>
            <a:off x="38100" y="1689100"/>
            <a:ext cx="9069388"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Rectangle 50"/>
          <p:cNvSpPr>
            <a:spLocks noChangeArrowheads="1"/>
          </p:cNvSpPr>
          <p:nvPr/>
        </p:nvSpPr>
        <p:spPr bwMode="auto">
          <a:xfrm>
            <a:off x="44450" y="1712913"/>
            <a:ext cx="1116013" cy="557213"/>
          </a:xfrm>
          <a:prstGeom prst="rect">
            <a:avLst/>
          </a:prstGeom>
          <a:solidFill>
            <a:srgbClr val="0037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Rectangle 51"/>
          <p:cNvSpPr>
            <a:spLocks noChangeArrowheads="1"/>
          </p:cNvSpPr>
          <p:nvPr/>
        </p:nvSpPr>
        <p:spPr bwMode="auto">
          <a:xfrm>
            <a:off x="1160463" y="1712913"/>
            <a:ext cx="3673475" cy="557213"/>
          </a:xfrm>
          <a:prstGeom prst="rect">
            <a:avLst/>
          </a:prstGeom>
          <a:solidFill>
            <a:srgbClr val="0037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Rectangle 52"/>
          <p:cNvSpPr>
            <a:spLocks noChangeArrowheads="1"/>
          </p:cNvSpPr>
          <p:nvPr/>
        </p:nvSpPr>
        <p:spPr bwMode="auto">
          <a:xfrm>
            <a:off x="4833938" y="1712913"/>
            <a:ext cx="4249738" cy="557213"/>
          </a:xfrm>
          <a:prstGeom prst="rect">
            <a:avLst/>
          </a:prstGeom>
          <a:solidFill>
            <a:srgbClr val="0037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Rectangle 53"/>
          <p:cNvSpPr>
            <a:spLocks noChangeArrowheads="1"/>
          </p:cNvSpPr>
          <p:nvPr/>
        </p:nvSpPr>
        <p:spPr bwMode="auto">
          <a:xfrm>
            <a:off x="44450" y="2270125"/>
            <a:ext cx="1116013" cy="1736725"/>
          </a:xfrm>
          <a:prstGeom prst="rect">
            <a:avLst/>
          </a:prstGeom>
          <a:solidFill>
            <a:srgbClr val="CBCE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Rectangle 54"/>
          <p:cNvSpPr>
            <a:spLocks noChangeArrowheads="1"/>
          </p:cNvSpPr>
          <p:nvPr/>
        </p:nvSpPr>
        <p:spPr bwMode="auto">
          <a:xfrm>
            <a:off x="1160463" y="2270125"/>
            <a:ext cx="3673475" cy="1736725"/>
          </a:xfrm>
          <a:prstGeom prst="rect">
            <a:avLst/>
          </a:prstGeom>
          <a:solidFill>
            <a:srgbClr val="CBCE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Rectangle 55"/>
          <p:cNvSpPr>
            <a:spLocks noChangeArrowheads="1"/>
          </p:cNvSpPr>
          <p:nvPr/>
        </p:nvSpPr>
        <p:spPr bwMode="auto">
          <a:xfrm>
            <a:off x="4833938" y="2270125"/>
            <a:ext cx="4249738" cy="1736725"/>
          </a:xfrm>
          <a:prstGeom prst="rect">
            <a:avLst/>
          </a:prstGeom>
          <a:solidFill>
            <a:srgbClr val="CBCE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Rectangle 56"/>
          <p:cNvSpPr>
            <a:spLocks noChangeArrowheads="1"/>
          </p:cNvSpPr>
          <p:nvPr/>
        </p:nvSpPr>
        <p:spPr bwMode="auto">
          <a:xfrm>
            <a:off x="44450" y="4006850"/>
            <a:ext cx="1116013" cy="1645443"/>
          </a:xfrm>
          <a:prstGeom prst="rect">
            <a:avLst/>
          </a:prstGeom>
          <a:solidFill>
            <a:srgbClr val="E7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Rectangle 57"/>
          <p:cNvSpPr>
            <a:spLocks noChangeArrowheads="1"/>
          </p:cNvSpPr>
          <p:nvPr/>
        </p:nvSpPr>
        <p:spPr bwMode="auto">
          <a:xfrm>
            <a:off x="1160463" y="4006850"/>
            <a:ext cx="3673475" cy="1645443"/>
          </a:xfrm>
          <a:prstGeom prst="rect">
            <a:avLst/>
          </a:prstGeom>
          <a:solidFill>
            <a:srgbClr val="E7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Rectangle 58"/>
          <p:cNvSpPr>
            <a:spLocks noChangeArrowheads="1"/>
          </p:cNvSpPr>
          <p:nvPr/>
        </p:nvSpPr>
        <p:spPr bwMode="auto">
          <a:xfrm>
            <a:off x="4833938" y="4006850"/>
            <a:ext cx="4249738" cy="1614487"/>
          </a:xfrm>
          <a:prstGeom prst="rect">
            <a:avLst/>
          </a:prstGeom>
          <a:solidFill>
            <a:srgbClr val="E7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Line 59"/>
          <p:cNvSpPr>
            <a:spLocks noChangeShapeType="1"/>
          </p:cNvSpPr>
          <p:nvPr/>
        </p:nvSpPr>
        <p:spPr bwMode="auto">
          <a:xfrm>
            <a:off x="1160463" y="1706563"/>
            <a:ext cx="0" cy="37703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 name="Line 60"/>
          <p:cNvSpPr>
            <a:spLocks noChangeShapeType="1"/>
          </p:cNvSpPr>
          <p:nvPr/>
        </p:nvSpPr>
        <p:spPr bwMode="auto">
          <a:xfrm>
            <a:off x="4833938" y="1706563"/>
            <a:ext cx="0" cy="37703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 name="Line 61"/>
          <p:cNvSpPr>
            <a:spLocks noChangeShapeType="1"/>
          </p:cNvSpPr>
          <p:nvPr/>
        </p:nvSpPr>
        <p:spPr bwMode="auto">
          <a:xfrm>
            <a:off x="58166" y="2270125"/>
            <a:ext cx="905033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 name="Line 62"/>
          <p:cNvSpPr>
            <a:spLocks noChangeShapeType="1"/>
          </p:cNvSpPr>
          <p:nvPr/>
        </p:nvSpPr>
        <p:spPr bwMode="auto">
          <a:xfrm>
            <a:off x="38100" y="4006850"/>
            <a:ext cx="90503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0" name="Line 63"/>
          <p:cNvSpPr>
            <a:spLocks noChangeShapeType="1"/>
          </p:cNvSpPr>
          <p:nvPr/>
        </p:nvSpPr>
        <p:spPr bwMode="auto">
          <a:xfrm>
            <a:off x="44450" y="1706563"/>
            <a:ext cx="0" cy="37703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 name="Line 64"/>
          <p:cNvSpPr>
            <a:spLocks noChangeShapeType="1"/>
          </p:cNvSpPr>
          <p:nvPr/>
        </p:nvSpPr>
        <p:spPr bwMode="auto">
          <a:xfrm>
            <a:off x="9083675" y="1706563"/>
            <a:ext cx="0" cy="37703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2" name="Line 65"/>
          <p:cNvSpPr>
            <a:spLocks noChangeShapeType="1"/>
          </p:cNvSpPr>
          <p:nvPr/>
        </p:nvSpPr>
        <p:spPr bwMode="auto">
          <a:xfrm>
            <a:off x="38100" y="1712913"/>
            <a:ext cx="90503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3" name="Line 66"/>
          <p:cNvSpPr>
            <a:spLocks noChangeShapeType="1"/>
          </p:cNvSpPr>
          <p:nvPr/>
        </p:nvSpPr>
        <p:spPr bwMode="auto">
          <a:xfrm>
            <a:off x="38100" y="5470525"/>
            <a:ext cx="90503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4" name="Rectangle 67"/>
          <p:cNvSpPr>
            <a:spLocks noChangeArrowheads="1"/>
          </p:cNvSpPr>
          <p:nvPr/>
        </p:nvSpPr>
        <p:spPr bwMode="auto">
          <a:xfrm>
            <a:off x="2522538" y="1824830"/>
            <a:ext cx="1103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FFFFFF"/>
                </a:solidFill>
                <a:effectLst/>
                <a:latin typeface="HU Scala Sans" panose="020B0503040000020003" pitchFamily="34" charset="0"/>
              </a:rPr>
              <a:t>analytisch</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75" name="Rectangle 68"/>
          <p:cNvSpPr>
            <a:spLocks noChangeArrowheads="1"/>
          </p:cNvSpPr>
          <p:nvPr/>
        </p:nvSpPr>
        <p:spPr bwMode="auto">
          <a:xfrm>
            <a:off x="6475412" y="1839119"/>
            <a:ext cx="10906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FFFFFF"/>
                </a:solidFill>
                <a:effectLst/>
                <a:latin typeface="HU Scala Sans" panose="020B0503040000020003" pitchFamily="34" charset="0"/>
              </a:rPr>
              <a:t>empirisch</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76" name="Rectangle 69"/>
          <p:cNvSpPr>
            <a:spLocks noChangeArrowheads="1"/>
          </p:cNvSpPr>
          <p:nvPr/>
        </p:nvSpPr>
        <p:spPr bwMode="auto">
          <a:xfrm>
            <a:off x="201613" y="3030538"/>
            <a:ext cx="889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366C"/>
                </a:solidFill>
                <a:effectLst/>
                <a:latin typeface="HU Scala Sans" panose="020B0503040000020003" pitchFamily="34" charset="0"/>
              </a:rPr>
              <a:t>Methodik</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77" name="Rectangle 70"/>
          <p:cNvSpPr>
            <a:spLocks noChangeArrowheads="1"/>
          </p:cNvSpPr>
          <p:nvPr/>
        </p:nvSpPr>
        <p:spPr bwMode="auto">
          <a:xfrm>
            <a:off x="1252538" y="2332038"/>
            <a:ext cx="14430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366C"/>
                </a:solidFill>
                <a:effectLst/>
                <a:latin typeface="HU Scala Sans" panose="020B0503040000020003" pitchFamily="34" charset="0"/>
              </a:rPr>
              <a:t>Literaturarbeit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78" name="Rectangle 71"/>
          <p:cNvSpPr>
            <a:spLocks noChangeArrowheads="1"/>
          </p:cNvSpPr>
          <p:nvPr/>
        </p:nvSpPr>
        <p:spPr bwMode="auto">
          <a:xfrm>
            <a:off x="2708490" y="2344993"/>
            <a:ext cx="423350" cy="28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366C"/>
                </a:solidFill>
                <a:effectLst/>
                <a:latin typeface="Wingdings" panose="05000000000000000000" pitchFamily="2" charset="2"/>
              </a:rPr>
              <a:t>à</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79" name="Rectangle 72"/>
          <p:cNvSpPr>
            <a:spLocks noChangeArrowheads="1"/>
          </p:cNvSpPr>
          <p:nvPr/>
        </p:nvSpPr>
        <p:spPr bwMode="auto">
          <a:xfrm>
            <a:off x="2940050" y="2332038"/>
            <a:ext cx="1390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366C"/>
                </a:solidFill>
                <a:effectLst/>
                <a:latin typeface="HU Scala Sans" panose="020B0503040000020003" pitchFamily="34" charset="0"/>
              </a:rPr>
              <a:t>Nutzung von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80" name="Rectangle 73"/>
          <p:cNvSpPr>
            <a:spLocks noChangeArrowheads="1"/>
          </p:cNvSpPr>
          <p:nvPr/>
        </p:nvSpPr>
        <p:spPr bwMode="auto">
          <a:xfrm>
            <a:off x="1252538" y="2603500"/>
            <a:ext cx="27146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366C"/>
                </a:solidFill>
                <a:effectLst/>
                <a:latin typeface="HU Scala Sans" panose="020B0503040000020003" pitchFamily="34" charset="0"/>
              </a:rPr>
              <a:t>bestehenden Erkenntnissen</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81" name="Rectangle 74"/>
          <p:cNvSpPr>
            <a:spLocks noChangeArrowheads="1"/>
          </p:cNvSpPr>
          <p:nvPr/>
        </p:nvSpPr>
        <p:spPr bwMode="auto">
          <a:xfrm>
            <a:off x="1252538" y="2878138"/>
            <a:ext cx="1587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366C"/>
                </a:solidFill>
                <a:effectLst/>
                <a:latin typeface="HU Scala Sans" panose="020B0503040000020003" pitchFamily="34" charset="0"/>
              </a:rPr>
              <a: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82" name="Rectangle 75"/>
          <p:cNvSpPr>
            <a:spLocks noChangeArrowheads="1"/>
          </p:cNvSpPr>
          <p:nvPr/>
        </p:nvSpPr>
        <p:spPr bwMode="auto">
          <a:xfrm>
            <a:off x="1373188" y="2878138"/>
            <a:ext cx="33194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366C"/>
                </a:solidFill>
                <a:effectLst/>
                <a:latin typeface="HU Scala Sans" panose="020B0503040000020003" pitchFamily="34" charset="0"/>
              </a:rPr>
              <a:t>ggf. Schaffung neuer Perspektiven</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83" name="Rectangle 76"/>
          <p:cNvSpPr>
            <a:spLocks noChangeArrowheads="1"/>
          </p:cNvSpPr>
          <p:nvPr/>
        </p:nvSpPr>
        <p:spPr bwMode="auto">
          <a:xfrm>
            <a:off x="4926013" y="2328863"/>
            <a:ext cx="34988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366C"/>
                </a:solidFill>
                <a:effectLst/>
                <a:latin typeface="HU Scala Sans" panose="020B0503040000020003" pitchFamily="34" charset="0"/>
              </a:rPr>
              <a:t>Auswertung von Fachliteratur UND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84" name="Rectangle 77"/>
          <p:cNvSpPr>
            <a:spLocks noChangeArrowheads="1"/>
          </p:cNvSpPr>
          <p:nvPr/>
        </p:nvSpPr>
        <p:spPr bwMode="auto">
          <a:xfrm>
            <a:off x="4926013" y="2603500"/>
            <a:ext cx="38560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366C"/>
                </a:solidFill>
                <a:effectLst/>
                <a:latin typeface="HU Scala Sans" panose="020B0503040000020003" pitchFamily="34" charset="0"/>
              </a:rPr>
              <a:t>methodisch kontrollierte Erhebung von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85" name="Rectangle 78"/>
          <p:cNvSpPr>
            <a:spLocks noChangeArrowheads="1"/>
          </p:cNvSpPr>
          <p:nvPr/>
        </p:nvSpPr>
        <p:spPr bwMode="auto">
          <a:xfrm>
            <a:off x="4926013" y="2878138"/>
            <a:ext cx="39290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366C"/>
                </a:solidFill>
                <a:effectLst/>
                <a:latin typeface="HU Scala Sans" panose="020B0503040000020003" pitchFamily="34" charset="0"/>
              </a:rPr>
              <a:t>Daten (z.B. standardisierte Fragebögen,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6" name="Rectangle 79"/>
          <p:cNvSpPr>
            <a:spLocks noChangeArrowheads="1"/>
          </p:cNvSpPr>
          <p:nvPr/>
        </p:nvSpPr>
        <p:spPr bwMode="auto">
          <a:xfrm>
            <a:off x="4926013" y="3152775"/>
            <a:ext cx="32496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366C"/>
                </a:solidFill>
                <a:effectLst/>
                <a:latin typeface="HU Scala Sans" panose="020B0503040000020003" pitchFamily="34" charset="0"/>
              </a:rPr>
              <a:t>teilnehmende Beobachtung oder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7" name="Rectangle 80"/>
          <p:cNvSpPr>
            <a:spLocks noChangeArrowheads="1"/>
          </p:cNvSpPr>
          <p:nvPr/>
        </p:nvSpPr>
        <p:spPr bwMode="auto">
          <a:xfrm>
            <a:off x="4926013" y="3427413"/>
            <a:ext cx="196056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366C"/>
                </a:solidFill>
                <a:effectLst/>
                <a:latin typeface="HU Scala Sans" panose="020B0503040000020003" pitchFamily="34" charset="0"/>
              </a:rPr>
              <a:t>Experteninterviews)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8" name="Rectangle 81"/>
          <p:cNvSpPr>
            <a:spLocks noChangeArrowheads="1"/>
          </p:cNvSpPr>
          <p:nvPr/>
        </p:nvSpPr>
        <p:spPr bwMode="auto">
          <a:xfrm>
            <a:off x="4926013" y="3698875"/>
            <a:ext cx="4508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366C"/>
                </a:solidFill>
                <a:effectLst/>
                <a:latin typeface="Wingdings" panose="05000000000000000000" pitchFamily="2" charset="2"/>
              </a:rPr>
              <a:t>à</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9" name="Rectangle 82"/>
          <p:cNvSpPr>
            <a:spLocks noChangeArrowheads="1"/>
          </p:cNvSpPr>
          <p:nvPr/>
        </p:nvSpPr>
        <p:spPr bwMode="auto">
          <a:xfrm>
            <a:off x="5205413" y="3703638"/>
            <a:ext cx="266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de-DE" altLang="de-DE" dirty="0">
                <a:solidFill>
                  <a:srgbClr val="00366C"/>
                </a:solidFill>
                <a:latin typeface="HU Scala Sans" panose="020B0503040000020003" pitchFamily="34" charset="0"/>
              </a:rPr>
              <a:t>regelgeleitete Auswertung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91" name="Rectangle 84"/>
          <p:cNvSpPr>
            <a:spLocks noChangeArrowheads="1"/>
          </p:cNvSpPr>
          <p:nvPr/>
        </p:nvSpPr>
        <p:spPr bwMode="auto">
          <a:xfrm>
            <a:off x="273050" y="4630738"/>
            <a:ext cx="7461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a:ln>
                  <a:noFill/>
                </a:ln>
                <a:solidFill>
                  <a:srgbClr val="00366C"/>
                </a:solidFill>
                <a:effectLst/>
                <a:latin typeface="HU Scala Sans" panose="020B0503040000020003" pitchFamily="34" charset="0"/>
              </a:rPr>
              <a:t>Beispiel</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92" name="Rectangle 85"/>
          <p:cNvSpPr>
            <a:spLocks noChangeArrowheads="1"/>
          </p:cNvSpPr>
          <p:nvPr/>
        </p:nvSpPr>
        <p:spPr bwMode="auto">
          <a:xfrm>
            <a:off x="1252538" y="4341813"/>
            <a:ext cx="34115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366C"/>
                </a:solidFill>
                <a:effectLst/>
                <a:latin typeface="HU Scala Sans" panose="020B0503040000020003" pitchFamily="34" charset="0"/>
              </a:rPr>
              <a:t>Welche Erklärungsmodelle für den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93" name="Rectangle 86"/>
          <p:cNvSpPr>
            <a:spLocks noChangeArrowheads="1"/>
          </p:cNvSpPr>
          <p:nvPr/>
        </p:nvSpPr>
        <p:spPr bwMode="auto">
          <a:xfrm>
            <a:off x="1252538" y="4618038"/>
            <a:ext cx="34544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366C"/>
                </a:solidFill>
                <a:effectLst/>
                <a:latin typeface="HU Scala Sans" panose="020B0503040000020003" pitchFamily="34" charset="0"/>
              </a:rPr>
              <a:t>Zusammenhang von Schulleistung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94" name="Rectangle 87"/>
          <p:cNvSpPr>
            <a:spLocks noChangeArrowheads="1"/>
          </p:cNvSpPr>
          <p:nvPr/>
        </p:nvSpPr>
        <p:spPr bwMode="auto">
          <a:xfrm>
            <a:off x="1252538" y="4892675"/>
            <a:ext cx="36226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366C"/>
                </a:solidFill>
                <a:effectLst/>
                <a:latin typeface="HU Scala Sans" panose="020B0503040000020003" pitchFamily="34" charset="0"/>
              </a:rPr>
              <a:t>und familiärem Hintergrund gibt es?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95" name="Rectangle 88"/>
          <p:cNvSpPr>
            <a:spLocks noChangeArrowheads="1"/>
          </p:cNvSpPr>
          <p:nvPr/>
        </p:nvSpPr>
        <p:spPr bwMode="auto">
          <a:xfrm>
            <a:off x="4926013" y="4341813"/>
            <a:ext cx="36639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366C"/>
                </a:solidFill>
                <a:effectLst/>
                <a:latin typeface="HU Scala Sans" panose="020B0503040000020003" pitchFamily="34" charset="0"/>
              </a:rPr>
              <a:t>Welche Vorstellungen von Intelligenz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96" name="Rectangle 89"/>
          <p:cNvSpPr>
            <a:spLocks noChangeArrowheads="1"/>
          </p:cNvSpPr>
          <p:nvPr/>
        </p:nvSpPr>
        <p:spPr bwMode="auto">
          <a:xfrm>
            <a:off x="4926013" y="4618038"/>
            <a:ext cx="32385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366C"/>
                </a:solidFill>
                <a:effectLst/>
                <a:latin typeface="HU Scala Sans" panose="020B0503040000020003" pitchFamily="34" charset="0"/>
              </a:rPr>
              <a:t>haben Lehrkräfte, die an Berliner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97" name="Rectangle 90"/>
          <p:cNvSpPr>
            <a:spLocks noChangeArrowheads="1"/>
          </p:cNvSpPr>
          <p:nvPr/>
        </p:nvSpPr>
        <p:spPr bwMode="auto">
          <a:xfrm>
            <a:off x="4926013" y="4892675"/>
            <a:ext cx="33766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366C"/>
                </a:solidFill>
                <a:effectLst/>
                <a:latin typeface="HU Scala Sans" panose="020B0503040000020003" pitchFamily="34" charset="0"/>
              </a:rPr>
              <a:t>Gesamtschulen im Bezirk Pankow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98" name="Rectangle 91"/>
          <p:cNvSpPr>
            <a:spLocks noChangeArrowheads="1"/>
          </p:cNvSpPr>
          <p:nvPr/>
        </p:nvSpPr>
        <p:spPr bwMode="auto">
          <a:xfrm>
            <a:off x="4926013" y="5164138"/>
            <a:ext cx="1409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366C"/>
                </a:solidFill>
                <a:effectLst/>
                <a:latin typeface="HU Scala Sans" panose="020B0503040000020003" pitchFamily="34" charset="0"/>
              </a:rPr>
              <a:t>unterrichten?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257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P spid="83" grpId="0"/>
      <p:bldP spid="84" grpId="0"/>
      <p:bldP spid="85" grpId="0"/>
      <p:bldP spid="86" grpId="0"/>
      <p:bldP spid="87" grpId="0"/>
      <p:bldP spid="88" grpId="0"/>
      <p:bldP spid="89"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26247A4-E019-CB47-A525-DC84EE105F45}"/>
              </a:ext>
            </a:extLst>
          </p:cNvPr>
          <p:cNvSpPr>
            <a:spLocks noGrp="1"/>
          </p:cNvSpPr>
          <p:nvPr>
            <p:ph type="title"/>
          </p:nvPr>
        </p:nvSpPr>
        <p:spPr/>
        <p:txBody>
          <a:bodyPr/>
          <a:lstStyle/>
          <a:p>
            <a:r>
              <a:rPr lang="de-DE" dirty="0"/>
              <a:t>Betreuung der 5. PK</a:t>
            </a:r>
          </a:p>
        </p:txBody>
      </p:sp>
      <p:sp>
        <p:nvSpPr>
          <p:cNvPr id="3" name="Foliennummernplatzhalter 2">
            <a:extLst>
              <a:ext uri="{FF2B5EF4-FFF2-40B4-BE49-F238E27FC236}">
                <a16:creationId xmlns:a16="http://schemas.microsoft.com/office/drawing/2014/main" xmlns="" id="{1510B809-458E-F245-8A7A-D0F469437758}"/>
              </a:ext>
            </a:extLst>
          </p:cNvPr>
          <p:cNvSpPr>
            <a:spLocks noGrp="1"/>
          </p:cNvSpPr>
          <p:nvPr>
            <p:ph type="sldNum" sz="quarter" idx="11"/>
          </p:nvPr>
        </p:nvSpPr>
        <p:spPr/>
        <p:txBody>
          <a:bodyPr/>
          <a:lstStyle/>
          <a:p>
            <a:fld id="{30B5E4E8-4D8F-B148-B96B-8DD5FFB7AF62}" type="slidenum">
              <a:rPr lang="de-DE" smtClean="0"/>
              <a:pPr/>
              <a:t>15</a:t>
            </a:fld>
            <a:endParaRPr lang="de-DE" dirty="0"/>
          </a:p>
        </p:txBody>
      </p:sp>
      <p:sp>
        <p:nvSpPr>
          <p:cNvPr id="4" name="Textplatzhalter 3">
            <a:extLst>
              <a:ext uri="{FF2B5EF4-FFF2-40B4-BE49-F238E27FC236}">
                <a16:creationId xmlns:a16="http://schemas.microsoft.com/office/drawing/2014/main" xmlns="" id="{8E91F14C-6417-484B-B271-E2DE37EA949F}"/>
              </a:ext>
            </a:extLst>
          </p:cNvPr>
          <p:cNvSpPr>
            <a:spLocks noGrp="1"/>
          </p:cNvSpPr>
          <p:nvPr>
            <p:ph type="body" sz="quarter" idx="13"/>
          </p:nvPr>
        </p:nvSpPr>
        <p:spPr>
          <a:xfrm>
            <a:off x="720725" y="2852936"/>
            <a:ext cx="7523275" cy="404864"/>
          </a:xfrm>
        </p:spPr>
        <p:txBody>
          <a:bodyPr/>
          <a:lstStyle/>
          <a:p>
            <a:r>
              <a:rPr lang="de-DE" sz="3600" dirty="0"/>
              <a:t>Rechtliche Grundlagen</a:t>
            </a:r>
          </a:p>
        </p:txBody>
      </p:sp>
      <p:sp>
        <p:nvSpPr>
          <p:cNvPr id="6" name="Fußzeilenplatzhalter 5">
            <a:extLst>
              <a:ext uri="{FF2B5EF4-FFF2-40B4-BE49-F238E27FC236}">
                <a16:creationId xmlns:a16="http://schemas.microsoft.com/office/drawing/2014/main" xmlns="" id="{DC0ED6F6-54D8-4A41-A3E5-0A484341D829}"/>
              </a:ext>
            </a:extLst>
          </p:cNvPr>
          <p:cNvSpPr>
            <a:spLocks noGrp="1"/>
          </p:cNvSpPr>
          <p:nvPr>
            <p:ph type="ftr" sz="quarter" idx="15"/>
          </p:nvPr>
        </p:nvSpPr>
        <p:spPr/>
        <p:txBody>
          <a:bodyPr/>
          <a:lstStyle/>
          <a:p>
            <a:r>
              <a:rPr lang="de-DE" dirty="0"/>
              <a:t>Workshop für Lehrer*innen zur Betreuung der 5. Prüfungskomponente im Abitur</a:t>
            </a:r>
          </a:p>
        </p:txBody>
      </p:sp>
    </p:spTree>
    <p:extLst>
      <p:ext uri="{BB962C8B-B14F-4D97-AF65-F5344CB8AC3E}">
        <p14:creationId xmlns:p14="http://schemas.microsoft.com/office/powerpoint/2010/main" val="88275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Rechtliche Grundlagen der 5. PK</a:t>
            </a:r>
          </a:p>
        </p:txBody>
      </p:sp>
      <p:sp>
        <p:nvSpPr>
          <p:cNvPr id="3" name="Foliennummernplatzhalter 2"/>
          <p:cNvSpPr>
            <a:spLocks noGrp="1"/>
          </p:cNvSpPr>
          <p:nvPr>
            <p:ph type="sldNum" sz="quarter" idx="11"/>
          </p:nvPr>
        </p:nvSpPr>
        <p:spPr/>
        <p:txBody>
          <a:bodyPr/>
          <a:lstStyle/>
          <a:p>
            <a:fld id="{30B5E4E8-4D8F-B148-B96B-8DD5FFB7AF62}" type="slidenum">
              <a:rPr lang="de-DE" smtClean="0"/>
              <a:pPr/>
              <a:t>16</a:t>
            </a:fld>
            <a:endParaRPr lang="de-DE" dirty="0"/>
          </a:p>
        </p:txBody>
      </p:sp>
      <p:sp>
        <p:nvSpPr>
          <p:cNvPr id="4" name="Textplatzhalter 3"/>
          <p:cNvSpPr>
            <a:spLocks noGrp="1"/>
          </p:cNvSpPr>
          <p:nvPr>
            <p:ph type="body" sz="quarter" idx="13"/>
          </p:nvPr>
        </p:nvSpPr>
        <p:spPr>
          <a:xfrm>
            <a:off x="539552" y="1412776"/>
            <a:ext cx="7523275" cy="404864"/>
          </a:xfrm>
        </p:spPr>
        <p:txBody>
          <a:bodyPr/>
          <a:lstStyle/>
          <a:p>
            <a:r>
              <a:rPr lang="de-DE" dirty="0"/>
              <a:t>Genehmigung von Themenvorschlägen</a:t>
            </a:r>
          </a:p>
        </p:txBody>
      </p:sp>
      <p:sp>
        <p:nvSpPr>
          <p:cNvPr id="5" name="Textplatzhalter 4"/>
          <p:cNvSpPr>
            <a:spLocks noGrp="1"/>
          </p:cNvSpPr>
          <p:nvPr>
            <p:ph type="body" sz="quarter" idx="14"/>
          </p:nvPr>
        </p:nvSpPr>
        <p:spPr>
          <a:xfrm>
            <a:off x="539552" y="5382360"/>
            <a:ext cx="2339107" cy="344603"/>
          </a:xfrm>
        </p:spPr>
        <p:txBody>
          <a:bodyPr/>
          <a:lstStyle/>
          <a:p>
            <a:r>
              <a:rPr lang="de-DE" dirty="0"/>
              <a:t>(AV Prüfungen 21/2):</a:t>
            </a:r>
          </a:p>
        </p:txBody>
      </p:sp>
      <p:sp>
        <p:nvSpPr>
          <p:cNvPr id="6" name="Fußzeilenplatzhalter 5"/>
          <p:cNvSpPr>
            <a:spLocks noGrp="1"/>
          </p:cNvSpPr>
          <p:nvPr>
            <p:ph type="ftr" sz="quarter" idx="15"/>
          </p:nvPr>
        </p:nvSpPr>
        <p:spPr/>
        <p:txBody>
          <a:bodyPr/>
          <a:lstStyle/>
          <a:p>
            <a:r>
              <a:rPr lang="de-DE" dirty="0"/>
              <a:t>Workshop für Lehrer*innen zur Betreuung der 5. Prüfungskomponente im Abitur</a:t>
            </a:r>
          </a:p>
        </p:txBody>
      </p:sp>
      <p:pic>
        <p:nvPicPr>
          <p:cNvPr id="7" name="Grafik 6"/>
          <p:cNvPicPr>
            <a:picLocks noChangeAspect="1"/>
          </p:cNvPicPr>
          <p:nvPr/>
        </p:nvPicPr>
        <p:blipFill>
          <a:blip r:embed="rId3" cstate="print"/>
          <a:stretch>
            <a:fillRect/>
          </a:stretch>
        </p:blipFill>
        <p:spPr>
          <a:xfrm>
            <a:off x="611560" y="2420888"/>
            <a:ext cx="3367261" cy="2865913"/>
          </a:xfrm>
          <a:prstGeom prst="rect">
            <a:avLst/>
          </a:prstGeom>
        </p:spPr>
      </p:pic>
      <p:sp>
        <p:nvSpPr>
          <p:cNvPr id="8" name="Legende mit Linie 1 7"/>
          <p:cNvSpPr/>
          <p:nvPr/>
        </p:nvSpPr>
        <p:spPr>
          <a:xfrm>
            <a:off x="5035245" y="2039045"/>
            <a:ext cx="2880156" cy="1656184"/>
          </a:xfrm>
          <a:prstGeom prst="borderCallout1">
            <a:avLst>
              <a:gd name="adj1" fmla="val 18750"/>
              <a:gd name="adj2" fmla="val -8333"/>
              <a:gd name="adj3" fmla="val 57786"/>
              <a:gd name="adj4" fmla="val -843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 Kriterien sind insbesondere </a:t>
            </a:r>
            <a:r>
              <a:rPr lang="de-DE" sz="1200" b="1" dirty="0"/>
              <a:t>Angemessenheit</a:t>
            </a:r>
            <a:r>
              <a:rPr lang="de-DE" sz="1200" dirty="0"/>
              <a:t> und </a:t>
            </a:r>
            <a:r>
              <a:rPr lang="de-DE" sz="1200" b="1" dirty="0"/>
              <a:t>Realisierbarkeit</a:t>
            </a:r>
            <a:r>
              <a:rPr lang="de-DE" sz="1200" dirty="0"/>
              <a:t>. Das </a:t>
            </a:r>
            <a:r>
              <a:rPr lang="de-DE" sz="1200" b="1" dirty="0"/>
              <a:t>Anforderungsniveau</a:t>
            </a:r>
            <a:r>
              <a:rPr lang="de-DE" sz="1200" dirty="0"/>
              <a:t> und der </a:t>
            </a:r>
            <a:r>
              <a:rPr lang="de-DE" sz="1200" b="1" dirty="0"/>
              <a:t>Rechercheaufwand</a:t>
            </a:r>
            <a:r>
              <a:rPr lang="de-DE" sz="1200" dirty="0"/>
              <a:t> müssen bei beiden Formen der fünften Prüfungskomponente vergleichbar sein.“</a:t>
            </a:r>
          </a:p>
        </p:txBody>
      </p:sp>
    </p:spTree>
    <p:extLst>
      <p:ext uri="{BB962C8B-B14F-4D97-AF65-F5344CB8AC3E}">
        <p14:creationId xmlns:p14="http://schemas.microsoft.com/office/powerpoint/2010/main" val="3248633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Rechtliche Grundlagen der 5. PK</a:t>
            </a:r>
          </a:p>
        </p:txBody>
      </p:sp>
      <p:sp>
        <p:nvSpPr>
          <p:cNvPr id="3" name="Foliennummernplatzhalter 2"/>
          <p:cNvSpPr>
            <a:spLocks noGrp="1"/>
          </p:cNvSpPr>
          <p:nvPr>
            <p:ph type="sldNum" sz="quarter" idx="11"/>
          </p:nvPr>
        </p:nvSpPr>
        <p:spPr/>
        <p:txBody>
          <a:bodyPr/>
          <a:lstStyle/>
          <a:p>
            <a:fld id="{30B5E4E8-4D8F-B148-B96B-8DD5FFB7AF62}" type="slidenum">
              <a:rPr lang="de-DE" smtClean="0"/>
              <a:pPr/>
              <a:t>17</a:t>
            </a:fld>
            <a:endParaRPr lang="de-DE" dirty="0"/>
          </a:p>
        </p:txBody>
      </p:sp>
      <p:sp>
        <p:nvSpPr>
          <p:cNvPr id="4" name="Textplatzhalter 3"/>
          <p:cNvSpPr>
            <a:spLocks noGrp="1"/>
          </p:cNvSpPr>
          <p:nvPr>
            <p:ph type="body" sz="quarter" idx="13"/>
          </p:nvPr>
        </p:nvSpPr>
        <p:spPr>
          <a:xfrm>
            <a:off x="382579" y="1192578"/>
            <a:ext cx="7523275" cy="404864"/>
          </a:xfrm>
        </p:spPr>
        <p:txBody>
          <a:bodyPr/>
          <a:lstStyle/>
          <a:p>
            <a:r>
              <a:rPr lang="de-DE" dirty="0"/>
              <a:t>Inhalte der schriftlichen Ausarbeitung:</a:t>
            </a:r>
          </a:p>
        </p:txBody>
      </p:sp>
      <p:sp>
        <p:nvSpPr>
          <p:cNvPr id="6" name="Fußzeilenplatzhalter 5"/>
          <p:cNvSpPr>
            <a:spLocks noGrp="1"/>
          </p:cNvSpPr>
          <p:nvPr>
            <p:ph type="ftr" sz="quarter" idx="15"/>
          </p:nvPr>
        </p:nvSpPr>
        <p:spPr/>
        <p:txBody>
          <a:bodyPr/>
          <a:lstStyle/>
          <a:p>
            <a:r>
              <a:rPr lang="de-DE" dirty="0"/>
              <a:t>Workshop für Lehrer*innen zur Betreuung der 5. Prüfungskomponente im Abitur</a:t>
            </a:r>
          </a:p>
        </p:txBody>
      </p:sp>
      <p:graphicFrame>
        <p:nvGraphicFramePr>
          <p:cNvPr id="7" name="Diagramm 6"/>
          <p:cNvGraphicFramePr/>
          <p:nvPr>
            <p:extLst>
              <p:ext uri="{D42A27DB-BD31-4B8C-83A1-F6EECF244321}">
                <p14:modId xmlns:p14="http://schemas.microsoft.com/office/powerpoint/2010/main" val="3250034159"/>
              </p:ext>
            </p:extLst>
          </p:nvPr>
        </p:nvGraphicFramePr>
        <p:xfrm>
          <a:off x="2555776" y="16487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platzhalter 4"/>
          <p:cNvSpPr>
            <a:spLocks noGrp="1"/>
          </p:cNvSpPr>
          <p:nvPr>
            <p:ph type="body" sz="quarter" idx="14"/>
          </p:nvPr>
        </p:nvSpPr>
        <p:spPr>
          <a:xfrm>
            <a:off x="539552" y="5775397"/>
            <a:ext cx="2339107" cy="344603"/>
          </a:xfrm>
        </p:spPr>
        <p:txBody>
          <a:bodyPr/>
          <a:lstStyle/>
          <a:p>
            <a:r>
              <a:rPr lang="de-DE" dirty="0"/>
              <a:t>(AV Prüfungen 22/1):</a:t>
            </a:r>
          </a:p>
        </p:txBody>
      </p:sp>
      <p:sp>
        <p:nvSpPr>
          <p:cNvPr id="9" name="Ellipse 8"/>
          <p:cNvSpPr/>
          <p:nvPr/>
        </p:nvSpPr>
        <p:spPr>
          <a:xfrm>
            <a:off x="3644426" y="3212976"/>
            <a:ext cx="999582" cy="936104"/>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de-DE"/>
          </a:p>
        </p:txBody>
      </p:sp>
      <p:sp>
        <p:nvSpPr>
          <p:cNvPr id="10" name="Legende mit Linie 1 9"/>
          <p:cNvSpPr/>
          <p:nvPr/>
        </p:nvSpPr>
        <p:spPr>
          <a:xfrm>
            <a:off x="720000" y="3140968"/>
            <a:ext cx="2051800" cy="1368152"/>
          </a:xfrm>
          <a:prstGeom prst="borderCallout1">
            <a:avLst>
              <a:gd name="adj1" fmla="val 49458"/>
              <a:gd name="adj2" fmla="val 99267"/>
              <a:gd name="adj3" fmla="val 42655"/>
              <a:gd name="adj4" fmla="val 1403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…die in der Präsentation nicht ausdrücklich oder nur am Rande thematisiert werden.</a:t>
            </a:r>
          </a:p>
        </p:txBody>
      </p:sp>
      <p:sp>
        <p:nvSpPr>
          <p:cNvPr id="5" name="Textfeld 4"/>
          <p:cNvSpPr txBox="1"/>
          <p:nvPr/>
        </p:nvSpPr>
        <p:spPr>
          <a:xfrm>
            <a:off x="323528" y="1988840"/>
            <a:ext cx="3744416" cy="369332"/>
          </a:xfrm>
          <a:prstGeom prst="rect">
            <a:avLst/>
          </a:prstGeom>
          <a:noFill/>
        </p:spPr>
        <p:txBody>
          <a:bodyPr wrap="square" rtlCol="0">
            <a:spAutoFit/>
          </a:bodyPr>
          <a:lstStyle/>
          <a:p>
            <a:r>
              <a:rPr lang="de-DE" dirty="0"/>
              <a:t>Umfang: ca. 5 Seiten</a:t>
            </a:r>
          </a:p>
        </p:txBody>
      </p:sp>
    </p:spTree>
    <p:extLst>
      <p:ext uri="{BB962C8B-B14F-4D97-AF65-F5344CB8AC3E}">
        <p14:creationId xmlns:p14="http://schemas.microsoft.com/office/powerpoint/2010/main" val="258000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Rechtliche Grundlagen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18</a:t>
            </a:fld>
            <a:endParaRPr lang="de-DE" dirty="0"/>
          </a:p>
        </p:txBody>
      </p:sp>
      <p:sp>
        <p:nvSpPr>
          <p:cNvPr id="4" name="Textplatzhalter 3"/>
          <p:cNvSpPr>
            <a:spLocks noGrp="1"/>
          </p:cNvSpPr>
          <p:nvPr>
            <p:ph type="body" sz="quarter" idx="13"/>
          </p:nvPr>
        </p:nvSpPr>
        <p:spPr>
          <a:xfrm>
            <a:off x="731247" y="1305136"/>
            <a:ext cx="7523275" cy="602114"/>
          </a:xfrm>
        </p:spPr>
        <p:txBody>
          <a:bodyPr/>
          <a:lstStyle/>
          <a:p>
            <a:r>
              <a:rPr lang="de-DE" dirty="0"/>
              <a:t>Können die Schüler*innen ein Feedback nach ihrer Prüfung erhalten?</a:t>
            </a:r>
          </a:p>
        </p:txBody>
      </p:sp>
      <p:sp>
        <p:nvSpPr>
          <p:cNvPr id="6" name="Fußzeilenplatzhalter 5"/>
          <p:cNvSpPr>
            <a:spLocks noGrp="1"/>
          </p:cNvSpPr>
          <p:nvPr>
            <p:ph type="ftr" sz="quarter" idx="15"/>
          </p:nvPr>
        </p:nvSpPr>
        <p:spPr/>
        <p:txBody>
          <a:bodyPr/>
          <a:lstStyle/>
          <a:p>
            <a:r>
              <a:rPr lang="de-DE" dirty="0"/>
              <a:t>Workshop für Lehrer*innen zur Betreuung der 5. Prüfungskomponente im Abitur</a:t>
            </a:r>
          </a:p>
        </p:txBody>
      </p:sp>
      <p:pic>
        <p:nvPicPr>
          <p:cNvPr id="7" name="Grafik 6"/>
          <p:cNvPicPr>
            <a:picLocks noChangeAspect="1"/>
          </p:cNvPicPr>
          <p:nvPr/>
        </p:nvPicPr>
        <p:blipFill>
          <a:blip r:embed="rId3" cstate="print"/>
          <a:stretch>
            <a:fillRect/>
          </a:stretch>
        </p:blipFill>
        <p:spPr>
          <a:xfrm>
            <a:off x="2767500" y="2132386"/>
            <a:ext cx="3429000" cy="2286000"/>
          </a:xfrm>
          <a:prstGeom prst="rect">
            <a:avLst/>
          </a:prstGeom>
        </p:spPr>
      </p:pic>
      <p:sp>
        <p:nvSpPr>
          <p:cNvPr id="8" name="Textfeld 7"/>
          <p:cNvSpPr txBox="1"/>
          <p:nvPr/>
        </p:nvSpPr>
        <p:spPr>
          <a:xfrm>
            <a:off x="2767500" y="4077072"/>
            <a:ext cx="2650604" cy="169277"/>
          </a:xfrm>
          <a:prstGeom prst="rect">
            <a:avLst/>
          </a:prstGeom>
          <a:noFill/>
        </p:spPr>
        <p:txBody>
          <a:bodyPr wrap="square" rtlCol="0">
            <a:spAutoFit/>
          </a:bodyPr>
          <a:lstStyle/>
          <a:p>
            <a:r>
              <a:rPr lang="de-DE" sz="500" dirty="0"/>
              <a:t>https://stock.adobe.com/au/images/figur-demonstriert-pro-und-kontra/36030760</a:t>
            </a:r>
          </a:p>
        </p:txBody>
      </p:sp>
      <p:sp>
        <p:nvSpPr>
          <p:cNvPr id="9" name="Ovale Legende 8"/>
          <p:cNvSpPr/>
          <p:nvPr/>
        </p:nvSpPr>
        <p:spPr>
          <a:xfrm>
            <a:off x="251520" y="2132386"/>
            <a:ext cx="2016224" cy="1224136"/>
          </a:xfrm>
          <a:prstGeom prst="wedgeEllipseCallout">
            <a:avLst>
              <a:gd name="adj1" fmla="val 94840"/>
              <a:gd name="adj2" fmla="val 2683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100" b="1" dirty="0"/>
              <a:t>Ja, dies ist gleichzeitig eine Würdigung des intensiven Arbeitsprozesses!</a:t>
            </a:r>
          </a:p>
        </p:txBody>
      </p:sp>
      <p:sp>
        <p:nvSpPr>
          <p:cNvPr id="10" name="Ovale Legende 9"/>
          <p:cNvSpPr/>
          <p:nvPr/>
        </p:nvSpPr>
        <p:spPr>
          <a:xfrm>
            <a:off x="6516216" y="2132386"/>
            <a:ext cx="2232248" cy="1008582"/>
          </a:xfrm>
          <a:prstGeom prst="wedgeEllipseCallout">
            <a:avLst>
              <a:gd name="adj1" fmla="val -83938"/>
              <a:gd name="adj2" fmla="val 4371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00" b="1" dirty="0"/>
              <a:t>Nein, das ist rechtlich nicht möglich!</a:t>
            </a:r>
          </a:p>
        </p:txBody>
      </p:sp>
      <p:sp>
        <p:nvSpPr>
          <p:cNvPr id="11" name="Textfeld 10"/>
          <p:cNvSpPr txBox="1"/>
          <p:nvPr/>
        </p:nvSpPr>
        <p:spPr>
          <a:xfrm>
            <a:off x="2051720" y="4661662"/>
            <a:ext cx="4968552" cy="1015663"/>
          </a:xfrm>
          <a:prstGeom prst="rect">
            <a:avLst/>
          </a:prstGeom>
          <a:noFill/>
        </p:spPr>
        <p:txBody>
          <a:bodyPr wrap="square" rtlCol="0">
            <a:spAutoFit/>
          </a:bodyPr>
          <a:lstStyle/>
          <a:p>
            <a:r>
              <a:rPr lang="de-DE" sz="1200" dirty="0"/>
              <a:t>VO GO §44 (6):</a:t>
            </a:r>
          </a:p>
          <a:p>
            <a:r>
              <a:rPr lang="de-DE" sz="1200" dirty="0"/>
              <a:t>„Nach Abschluss der Beratungen des Fachausschusses werden den Prüflingen abweichend von § 45 Absatz 5 die Gesamtbewertung und die Bewertung der einzelnen Prüfungsteile mitgeteilt.“ </a:t>
            </a:r>
          </a:p>
          <a:p>
            <a:endParaRPr lang="de-DE" sz="1200" dirty="0"/>
          </a:p>
        </p:txBody>
      </p:sp>
    </p:spTree>
    <p:extLst>
      <p:ext uri="{BB962C8B-B14F-4D97-AF65-F5344CB8AC3E}">
        <p14:creationId xmlns:p14="http://schemas.microsoft.com/office/powerpoint/2010/main" val="43707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Textplatzhalter 2"/>
          <p:cNvSpPr>
            <a:spLocks noGrp="1"/>
          </p:cNvSpPr>
          <p:nvPr>
            <p:ph type="body" sz="quarter" idx="12"/>
          </p:nvPr>
        </p:nvSpPr>
        <p:spPr>
          <a:xfrm>
            <a:off x="611188" y="1485106"/>
            <a:ext cx="7632812" cy="3887787"/>
          </a:xfrm>
        </p:spPr>
        <p:txBody>
          <a:bodyPr/>
          <a:lstStyle/>
          <a:p>
            <a:pPr>
              <a:lnSpc>
                <a:spcPct val="150000"/>
              </a:lnSpc>
            </a:pPr>
            <a:r>
              <a:rPr lang="de-DE" sz="1500" dirty="0"/>
              <a:t>Ziele und Vorstellung</a:t>
            </a:r>
          </a:p>
          <a:p>
            <a:pPr>
              <a:lnSpc>
                <a:spcPct val="150000"/>
              </a:lnSpc>
            </a:pPr>
            <a:r>
              <a:rPr lang="de-DE" sz="1500" dirty="0"/>
              <a:t>Theoretische Grundlagen</a:t>
            </a:r>
          </a:p>
          <a:p>
            <a:pPr marL="671512" lvl="2" indent="0">
              <a:lnSpc>
                <a:spcPct val="150000"/>
              </a:lnSpc>
              <a:buNone/>
            </a:pPr>
            <a:r>
              <a:rPr lang="de-DE" sz="1500" dirty="0"/>
              <a:t>2.1 Grundlagen der Wissenschaftspropädeutik</a:t>
            </a:r>
          </a:p>
          <a:p>
            <a:pPr marL="671512" lvl="2" indent="0">
              <a:lnSpc>
                <a:spcPct val="150000"/>
              </a:lnSpc>
              <a:buNone/>
            </a:pPr>
            <a:r>
              <a:rPr lang="de-DE" sz="1500" dirty="0"/>
              <a:t>2.2 Rechtliche Grundlagen</a:t>
            </a:r>
          </a:p>
          <a:p>
            <a:pPr>
              <a:lnSpc>
                <a:spcPct val="150000"/>
              </a:lnSpc>
            </a:pPr>
            <a:r>
              <a:rPr lang="de-DE" sz="1500" dirty="0"/>
              <a:t>Problemfelder und Lösungswege – Markt der Möglichkeiten</a:t>
            </a:r>
          </a:p>
          <a:p>
            <a:pPr marL="344487" lvl="1" indent="0">
              <a:lnSpc>
                <a:spcPct val="150000"/>
              </a:lnSpc>
              <a:buNone/>
            </a:pPr>
            <a:r>
              <a:rPr lang="de-DE" sz="1500" dirty="0"/>
              <a:t>     3.1 Problemfrage</a:t>
            </a:r>
          </a:p>
          <a:p>
            <a:pPr marL="344487" lvl="1" indent="0">
              <a:lnSpc>
                <a:spcPct val="150000"/>
              </a:lnSpc>
              <a:buNone/>
            </a:pPr>
            <a:r>
              <a:rPr lang="de-DE" sz="1500" dirty="0"/>
              <a:t>     3.2 Eigenanteil</a:t>
            </a:r>
          </a:p>
          <a:p>
            <a:pPr>
              <a:lnSpc>
                <a:spcPct val="150000"/>
              </a:lnSpc>
            </a:pPr>
            <a:r>
              <a:rPr lang="de-DE" sz="1500" dirty="0"/>
              <a:t>Bewertungskriterien</a:t>
            </a:r>
          </a:p>
          <a:p>
            <a:pPr>
              <a:lnSpc>
                <a:spcPct val="150000"/>
              </a:lnSpc>
            </a:pPr>
            <a:r>
              <a:rPr lang="de-DE" sz="1500" dirty="0"/>
              <a:t>Betreuungsstrategien des Schüler*</a:t>
            </a:r>
            <a:r>
              <a:rPr lang="de-DE" sz="1500" dirty="0" err="1"/>
              <a:t>innenkollegs</a:t>
            </a:r>
            <a:endParaRPr lang="de-DE" sz="1500" dirty="0"/>
          </a:p>
          <a:p>
            <a:pPr>
              <a:lnSpc>
                <a:spcPct val="150000"/>
              </a:lnSpc>
            </a:pPr>
            <a:r>
              <a:rPr lang="de-DE" sz="1500" dirty="0"/>
              <a:t>Evaluation und Verabschiedung</a:t>
            </a:r>
          </a:p>
          <a:p>
            <a:endParaRPr lang="de-DE" dirty="0"/>
          </a:p>
          <a:p>
            <a:endParaRPr lang="de-DE" dirty="0"/>
          </a:p>
        </p:txBody>
      </p:sp>
      <p:sp>
        <p:nvSpPr>
          <p:cNvPr id="4" name="Foliennummernplatzhalter 3"/>
          <p:cNvSpPr>
            <a:spLocks noGrp="1"/>
          </p:cNvSpPr>
          <p:nvPr>
            <p:ph type="sldNum" sz="quarter" idx="14"/>
          </p:nvPr>
        </p:nvSpPr>
        <p:spPr/>
        <p:txBody>
          <a:bodyPr/>
          <a:lstStyle/>
          <a:p>
            <a:fld id="{30B5E4E8-4D8F-B148-B96B-8DD5FFB7AF62}" type="slidenum">
              <a:rPr lang="de-DE" smtClean="0"/>
              <a:pPr/>
              <a:t>1</a:t>
            </a:fld>
            <a:endParaRPr lang="de-DE" dirty="0"/>
          </a:p>
        </p:txBody>
      </p:sp>
      <p:sp>
        <p:nvSpPr>
          <p:cNvPr id="5" name="Fußzeilenplatzhalter 4"/>
          <p:cNvSpPr>
            <a:spLocks noGrp="1"/>
          </p:cNvSpPr>
          <p:nvPr>
            <p:ph type="ftr" sz="quarter" idx="15"/>
          </p:nvPr>
        </p:nvSpPr>
        <p:spPr/>
        <p:txBody>
          <a:bodyPr/>
          <a:lstStyle/>
          <a:p>
            <a:r>
              <a:rPr lang="de-DE" dirty="0"/>
              <a:t>Workshop für Lehrer*innen zur Betreuung der 5. Prüfungskomponente im Abitur</a:t>
            </a:r>
          </a:p>
        </p:txBody>
      </p:sp>
      <p:pic>
        <p:nvPicPr>
          <p:cNvPr id="7"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6120001"/>
            <a:ext cx="1040690" cy="738000"/>
          </a:xfrm>
          <a:prstGeom prst="rect">
            <a:avLst/>
          </a:prstGeom>
          <a:ln w="12700">
            <a:miter lim="400000"/>
          </a:ln>
        </p:spPr>
      </p:pic>
    </p:spTree>
    <p:extLst>
      <p:ext uri="{BB962C8B-B14F-4D97-AF65-F5344CB8AC3E}">
        <p14:creationId xmlns:p14="http://schemas.microsoft.com/office/powerpoint/2010/main" val="162902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3C73064-A42A-CD40-B568-9537A6F6D44F}"/>
              </a:ext>
            </a:extLst>
          </p:cNvPr>
          <p:cNvSpPr>
            <a:spLocks noGrp="1"/>
          </p:cNvSpPr>
          <p:nvPr>
            <p:ph type="title"/>
          </p:nvPr>
        </p:nvSpPr>
        <p:spPr/>
        <p:txBody>
          <a:bodyPr/>
          <a:lstStyle/>
          <a:p>
            <a:r>
              <a:rPr lang="de-DE" dirty="0"/>
              <a:t>Betreuung der 5. PK</a:t>
            </a:r>
          </a:p>
        </p:txBody>
      </p:sp>
      <p:sp>
        <p:nvSpPr>
          <p:cNvPr id="3" name="Foliennummernplatzhalter 2">
            <a:extLst>
              <a:ext uri="{FF2B5EF4-FFF2-40B4-BE49-F238E27FC236}">
                <a16:creationId xmlns:a16="http://schemas.microsoft.com/office/drawing/2014/main" xmlns="" id="{67C4F7BD-DC3C-6141-8D13-535F356F5AB5}"/>
              </a:ext>
            </a:extLst>
          </p:cNvPr>
          <p:cNvSpPr>
            <a:spLocks noGrp="1"/>
          </p:cNvSpPr>
          <p:nvPr>
            <p:ph type="sldNum" sz="quarter" idx="11"/>
          </p:nvPr>
        </p:nvSpPr>
        <p:spPr/>
        <p:txBody>
          <a:bodyPr/>
          <a:lstStyle/>
          <a:p>
            <a:fld id="{30B5E4E8-4D8F-B148-B96B-8DD5FFB7AF62}" type="slidenum">
              <a:rPr lang="de-DE" smtClean="0"/>
              <a:pPr/>
              <a:t>19</a:t>
            </a:fld>
            <a:endParaRPr lang="de-DE" dirty="0"/>
          </a:p>
        </p:txBody>
      </p:sp>
      <p:sp>
        <p:nvSpPr>
          <p:cNvPr id="4" name="Textplatzhalter 3">
            <a:extLst>
              <a:ext uri="{FF2B5EF4-FFF2-40B4-BE49-F238E27FC236}">
                <a16:creationId xmlns:a16="http://schemas.microsoft.com/office/drawing/2014/main" xmlns="" id="{B839BA18-1F64-EF48-BDB6-AB9DD44BB076}"/>
              </a:ext>
            </a:extLst>
          </p:cNvPr>
          <p:cNvSpPr>
            <a:spLocks noGrp="1"/>
          </p:cNvSpPr>
          <p:nvPr>
            <p:ph type="body" sz="quarter" idx="13"/>
          </p:nvPr>
        </p:nvSpPr>
        <p:spPr>
          <a:xfrm>
            <a:off x="719999" y="2537999"/>
            <a:ext cx="7523275" cy="1268960"/>
          </a:xfrm>
        </p:spPr>
        <p:txBody>
          <a:bodyPr/>
          <a:lstStyle/>
          <a:p>
            <a:r>
              <a:rPr lang="de-DE" sz="3600" dirty="0"/>
              <a:t>Problemfelder und Lösungswege</a:t>
            </a:r>
          </a:p>
        </p:txBody>
      </p:sp>
      <p:sp>
        <p:nvSpPr>
          <p:cNvPr id="6" name="Fußzeilenplatzhalter 5">
            <a:extLst>
              <a:ext uri="{FF2B5EF4-FFF2-40B4-BE49-F238E27FC236}">
                <a16:creationId xmlns:a16="http://schemas.microsoft.com/office/drawing/2014/main" xmlns="" id="{41433D14-B610-F34D-84D1-F7FE2B622627}"/>
              </a:ext>
            </a:extLst>
          </p:cNvPr>
          <p:cNvSpPr>
            <a:spLocks noGrp="1"/>
          </p:cNvSpPr>
          <p:nvPr>
            <p:ph type="ftr" sz="quarter" idx="15"/>
          </p:nvPr>
        </p:nvSpPr>
        <p:spPr/>
        <p:txBody>
          <a:bodyPr/>
          <a:lstStyle/>
          <a:p>
            <a:r>
              <a:rPr lang="de-DE"/>
              <a:t>Hier steht z.B. der Titel der Präsentation (über Kopf- u. Fußzeile eintragen)</a:t>
            </a:r>
            <a:endParaRPr lang="de-DE" dirty="0"/>
          </a:p>
        </p:txBody>
      </p:sp>
    </p:spTree>
    <p:extLst>
      <p:ext uri="{BB962C8B-B14F-4D97-AF65-F5344CB8AC3E}">
        <p14:creationId xmlns:p14="http://schemas.microsoft.com/office/powerpoint/2010/main" val="3176012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Problemfelder und Lösungswege</a:t>
            </a:r>
          </a:p>
        </p:txBody>
      </p:sp>
      <p:sp>
        <p:nvSpPr>
          <p:cNvPr id="3" name="Foliennummernplatzhalter 2"/>
          <p:cNvSpPr>
            <a:spLocks noGrp="1"/>
          </p:cNvSpPr>
          <p:nvPr>
            <p:ph type="sldNum" sz="quarter" idx="11"/>
          </p:nvPr>
        </p:nvSpPr>
        <p:spPr/>
        <p:txBody>
          <a:bodyPr/>
          <a:lstStyle/>
          <a:p>
            <a:fld id="{30B5E4E8-4D8F-B148-B96B-8DD5FFB7AF62}" type="slidenum">
              <a:rPr lang="de-DE" smtClean="0"/>
              <a:pPr/>
              <a:t>20</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sp>
        <p:nvSpPr>
          <p:cNvPr id="10" name="Textplatzhalter 3">
            <a:extLst>
              <a:ext uri="{FF2B5EF4-FFF2-40B4-BE49-F238E27FC236}">
                <a16:creationId xmlns:a16="http://schemas.microsoft.com/office/drawing/2014/main" xmlns="" id="{F343C864-0B89-6343-8548-04C9CC5F3E26}"/>
              </a:ext>
            </a:extLst>
          </p:cNvPr>
          <p:cNvSpPr>
            <a:spLocks noGrp="1"/>
          </p:cNvSpPr>
          <p:nvPr>
            <p:ph type="body" sz="quarter" idx="13"/>
          </p:nvPr>
        </p:nvSpPr>
        <p:spPr>
          <a:xfrm>
            <a:off x="467544" y="1192470"/>
            <a:ext cx="7346960" cy="404864"/>
          </a:xfrm>
        </p:spPr>
        <p:txBody>
          <a:bodyPr/>
          <a:lstStyle/>
          <a:p>
            <a:r>
              <a:rPr lang="de-DE" dirty="0"/>
              <a:t>Markt der Möglichkeiten – an Ihrer Schule</a:t>
            </a:r>
          </a:p>
        </p:txBody>
      </p:sp>
      <p:sp>
        <p:nvSpPr>
          <p:cNvPr id="5" name="Textfeld 4">
            <a:extLst>
              <a:ext uri="{FF2B5EF4-FFF2-40B4-BE49-F238E27FC236}">
                <a16:creationId xmlns:a16="http://schemas.microsoft.com/office/drawing/2014/main" xmlns="" id="{4D7ED132-5E9D-6442-8182-7EEB7E5F444C}"/>
              </a:ext>
            </a:extLst>
          </p:cNvPr>
          <p:cNvSpPr txBox="1"/>
          <p:nvPr/>
        </p:nvSpPr>
        <p:spPr>
          <a:xfrm>
            <a:off x="3131840" y="1589141"/>
            <a:ext cx="5940507" cy="646331"/>
          </a:xfrm>
          <a:prstGeom prst="rect">
            <a:avLst/>
          </a:prstGeom>
          <a:noFill/>
        </p:spPr>
        <p:txBody>
          <a:bodyPr wrap="square" rtlCol="0">
            <a:spAutoFit/>
          </a:bodyPr>
          <a:lstStyle/>
          <a:p>
            <a:r>
              <a:rPr lang="de-DE" dirty="0"/>
              <a:t>1.) Diskutieren Sie die auf dem Plakat skizzierten Probleme und Lösungswege in Bezug auf Ihre Schule. </a:t>
            </a: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675915"/>
            <a:ext cx="960997" cy="960997"/>
          </a:xfrm>
          <a:prstGeom prst="rect">
            <a:avLst/>
          </a:prstGeom>
        </p:spPr>
      </p:pic>
      <p:pic>
        <p:nvPicPr>
          <p:cNvPr id="11" name="Grafik 10"/>
          <p:cNvPicPr>
            <a:picLocks noChangeAspect="1"/>
          </p:cNvPicPr>
          <p:nvPr/>
        </p:nvPicPr>
        <p:blipFill>
          <a:blip r:embed="rId5" cstate="print"/>
          <a:stretch>
            <a:fillRect/>
          </a:stretch>
        </p:blipFill>
        <p:spPr>
          <a:xfrm>
            <a:off x="1963177" y="4001179"/>
            <a:ext cx="842900" cy="959970"/>
          </a:xfrm>
          <a:prstGeom prst="rect">
            <a:avLst/>
          </a:prstGeom>
        </p:spPr>
      </p:pic>
      <p:pic>
        <p:nvPicPr>
          <p:cNvPr id="14" name="Grafik 13"/>
          <p:cNvPicPr>
            <a:picLocks noChangeAspect="1"/>
          </p:cNvPicPr>
          <p:nvPr/>
        </p:nvPicPr>
        <p:blipFill>
          <a:blip r:embed="rId6" cstate="print"/>
          <a:stretch>
            <a:fillRect/>
          </a:stretch>
        </p:blipFill>
        <p:spPr>
          <a:xfrm>
            <a:off x="1823354" y="2489467"/>
            <a:ext cx="900609" cy="900609"/>
          </a:xfrm>
          <a:prstGeom prst="rect">
            <a:avLst/>
          </a:prstGeom>
        </p:spPr>
      </p:pic>
      <p:pic>
        <p:nvPicPr>
          <p:cNvPr id="15" name="Grafik 14"/>
          <p:cNvPicPr>
            <a:picLocks noChangeAspect="1"/>
          </p:cNvPicPr>
          <p:nvPr/>
        </p:nvPicPr>
        <p:blipFill>
          <a:blip r:embed="rId7" cstate="print"/>
          <a:stretch>
            <a:fillRect/>
          </a:stretch>
        </p:blipFill>
        <p:spPr>
          <a:xfrm>
            <a:off x="536123" y="4421179"/>
            <a:ext cx="1061970" cy="974054"/>
          </a:xfrm>
          <a:prstGeom prst="rect">
            <a:avLst/>
          </a:prstGeom>
        </p:spPr>
      </p:pic>
      <p:sp>
        <p:nvSpPr>
          <p:cNvPr id="16" name="Nach links gekrümmter Pfeil 15"/>
          <p:cNvSpPr/>
          <p:nvPr/>
        </p:nvSpPr>
        <p:spPr>
          <a:xfrm rot="19139288">
            <a:off x="1928018" y="1553812"/>
            <a:ext cx="326102" cy="9447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Pfeil nach unten 16"/>
          <p:cNvSpPr/>
          <p:nvPr/>
        </p:nvSpPr>
        <p:spPr>
          <a:xfrm>
            <a:off x="2162689" y="3506385"/>
            <a:ext cx="221938" cy="392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Nach links gekrümmter Pfeil 19"/>
          <p:cNvSpPr/>
          <p:nvPr/>
        </p:nvSpPr>
        <p:spPr>
          <a:xfrm rot="4120223">
            <a:off x="1786138" y="5048726"/>
            <a:ext cx="265240" cy="94895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Textfeld 18"/>
          <p:cNvSpPr txBox="1"/>
          <p:nvPr/>
        </p:nvSpPr>
        <p:spPr>
          <a:xfrm>
            <a:off x="3118776" y="4100879"/>
            <a:ext cx="5832648" cy="1200329"/>
          </a:xfrm>
          <a:prstGeom prst="rect">
            <a:avLst/>
          </a:prstGeom>
          <a:noFill/>
        </p:spPr>
        <p:txBody>
          <a:bodyPr wrap="square" rtlCol="0">
            <a:spAutoFit/>
          </a:bodyPr>
          <a:lstStyle/>
          <a:p>
            <a:r>
              <a:rPr lang="de-DE" dirty="0"/>
              <a:t>2.) Bitte wiederholen Sie diese Schritte für die anderen Plakate. Kommentieren Sie bei Bedarf die vorhandenen Zettel Ihrer Kolleg*innen.</a:t>
            </a:r>
          </a:p>
          <a:p>
            <a:endParaRPr lang="de-DE" dirty="0"/>
          </a:p>
        </p:txBody>
      </p:sp>
      <p:sp>
        <p:nvSpPr>
          <p:cNvPr id="21" name="Textfeld 20"/>
          <p:cNvSpPr txBox="1"/>
          <p:nvPr/>
        </p:nvSpPr>
        <p:spPr>
          <a:xfrm>
            <a:off x="3131840" y="5180999"/>
            <a:ext cx="5760640" cy="1477328"/>
          </a:xfrm>
          <a:prstGeom prst="rect">
            <a:avLst/>
          </a:prstGeom>
          <a:noFill/>
        </p:spPr>
        <p:txBody>
          <a:bodyPr wrap="square" rtlCol="0">
            <a:spAutoFit/>
          </a:bodyPr>
          <a:lstStyle/>
          <a:p>
            <a:r>
              <a:rPr lang="de-DE" dirty="0"/>
              <a:t>3.) Bitte kehren Sie zum Abschluss an Ihr ursprüngliches Plakat zurück und </a:t>
            </a:r>
            <a:r>
              <a:rPr lang="de-DE" b="1" dirty="0"/>
              <a:t>fassen Sie die wesentlichen Punkte</a:t>
            </a:r>
            <a:r>
              <a:rPr lang="de-DE" dirty="0"/>
              <a:t> der Post-</a:t>
            </a:r>
            <a:r>
              <a:rPr lang="de-DE" dirty="0" err="1"/>
              <a:t>Its</a:t>
            </a:r>
            <a:r>
              <a:rPr lang="de-DE" dirty="0"/>
              <a:t> für das Plenum zusammen.</a:t>
            </a:r>
          </a:p>
          <a:p>
            <a:endParaRPr lang="de-DE" dirty="0"/>
          </a:p>
        </p:txBody>
      </p:sp>
      <p:sp>
        <p:nvSpPr>
          <p:cNvPr id="4" name="Rechteck 3"/>
          <p:cNvSpPr/>
          <p:nvPr/>
        </p:nvSpPr>
        <p:spPr>
          <a:xfrm>
            <a:off x="3131840" y="2289985"/>
            <a:ext cx="5527198" cy="923330"/>
          </a:xfrm>
          <a:prstGeom prst="rect">
            <a:avLst/>
          </a:prstGeom>
        </p:spPr>
        <p:txBody>
          <a:bodyPr wrap="square">
            <a:spAutoFit/>
          </a:bodyPr>
          <a:lstStyle/>
          <a:p>
            <a:r>
              <a:rPr lang="de-DE" dirty="0"/>
              <a:t>Notieren Sie bei Bedarf auf den </a:t>
            </a:r>
            <a:r>
              <a:rPr lang="de-DE" b="1" dirty="0">
                <a:solidFill>
                  <a:schemeClr val="accent6"/>
                </a:solidFill>
              </a:rPr>
              <a:t>grünen Zetteln</a:t>
            </a:r>
            <a:r>
              <a:rPr lang="de-DE" b="1" dirty="0"/>
              <a:t> </a:t>
            </a:r>
            <a:r>
              <a:rPr lang="de-DE" dirty="0"/>
              <a:t>jene Aspekte, die dort bereits </a:t>
            </a:r>
            <a:r>
              <a:rPr lang="de-DE" b="1" dirty="0">
                <a:solidFill>
                  <a:schemeClr val="accent6"/>
                </a:solidFill>
              </a:rPr>
              <a:t>gut</a:t>
            </a:r>
            <a:r>
              <a:rPr lang="de-DE" dirty="0">
                <a:solidFill>
                  <a:schemeClr val="accent6"/>
                </a:solidFill>
              </a:rPr>
              <a:t> </a:t>
            </a:r>
            <a:r>
              <a:rPr lang="de-DE" dirty="0"/>
              <a:t>funktionieren. Welche konkreten Maßnahmen wirken dabei unterstützend? </a:t>
            </a:r>
          </a:p>
        </p:txBody>
      </p:sp>
      <p:sp>
        <p:nvSpPr>
          <p:cNvPr id="6" name="Rechteck 5"/>
          <p:cNvSpPr/>
          <p:nvPr/>
        </p:nvSpPr>
        <p:spPr>
          <a:xfrm>
            <a:off x="3118776" y="3253012"/>
            <a:ext cx="5742384" cy="646331"/>
          </a:xfrm>
          <a:prstGeom prst="rect">
            <a:avLst/>
          </a:prstGeom>
        </p:spPr>
        <p:txBody>
          <a:bodyPr wrap="square">
            <a:spAutoFit/>
          </a:bodyPr>
          <a:lstStyle/>
          <a:p>
            <a:r>
              <a:rPr lang="de-DE" dirty="0"/>
              <a:t>Notieren Sie auf den </a:t>
            </a:r>
            <a:r>
              <a:rPr lang="de-DE" b="1" dirty="0">
                <a:solidFill>
                  <a:srgbClr val="FFC000"/>
                </a:solidFill>
              </a:rPr>
              <a:t>gelben Zetteln</a:t>
            </a:r>
            <a:r>
              <a:rPr lang="de-DE" dirty="0"/>
              <a:t>, wo Sie </a:t>
            </a:r>
            <a:r>
              <a:rPr lang="de-DE" b="1" dirty="0">
                <a:solidFill>
                  <a:srgbClr val="FFC000"/>
                </a:solidFill>
              </a:rPr>
              <a:t>Verbesserungsbedarf</a:t>
            </a:r>
            <a:r>
              <a:rPr lang="de-DE" dirty="0"/>
              <a:t> (an Ihrer Schule) sehen.</a:t>
            </a:r>
          </a:p>
        </p:txBody>
      </p:sp>
    </p:spTree>
    <p:extLst>
      <p:ext uri="{BB962C8B-B14F-4D97-AF65-F5344CB8AC3E}">
        <p14:creationId xmlns:p14="http://schemas.microsoft.com/office/powerpoint/2010/main" val="428539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7" grpId="0" animBg="1"/>
      <p:bldP spid="20" grpId="0" animBg="1"/>
      <p:bldP spid="19" grpId="0"/>
      <p:bldP spid="21"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Problemfelder und Lösungswege</a:t>
            </a:r>
          </a:p>
        </p:txBody>
      </p:sp>
      <p:sp>
        <p:nvSpPr>
          <p:cNvPr id="3" name="Foliennummernplatzhalter 2"/>
          <p:cNvSpPr>
            <a:spLocks noGrp="1"/>
          </p:cNvSpPr>
          <p:nvPr>
            <p:ph type="sldNum" sz="quarter" idx="11"/>
          </p:nvPr>
        </p:nvSpPr>
        <p:spPr/>
        <p:txBody>
          <a:bodyPr/>
          <a:lstStyle/>
          <a:p>
            <a:fld id="{30B5E4E8-4D8F-B148-B96B-8DD5FFB7AF62}" type="slidenum">
              <a:rPr lang="de-DE" smtClean="0"/>
              <a:pPr/>
              <a:t>21</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sp>
        <p:nvSpPr>
          <p:cNvPr id="10" name="Textplatzhalter 3">
            <a:extLst>
              <a:ext uri="{FF2B5EF4-FFF2-40B4-BE49-F238E27FC236}">
                <a16:creationId xmlns:a16="http://schemas.microsoft.com/office/drawing/2014/main" xmlns="" id="{F343C864-0B89-6343-8548-04C9CC5F3E26}"/>
              </a:ext>
            </a:extLst>
          </p:cNvPr>
          <p:cNvSpPr>
            <a:spLocks noGrp="1"/>
          </p:cNvSpPr>
          <p:nvPr>
            <p:ph type="body" sz="quarter" idx="13"/>
          </p:nvPr>
        </p:nvSpPr>
        <p:spPr>
          <a:xfrm>
            <a:off x="467544" y="1192470"/>
            <a:ext cx="7346960" cy="404864"/>
          </a:xfrm>
        </p:spPr>
        <p:txBody>
          <a:bodyPr/>
          <a:lstStyle/>
          <a:p>
            <a:r>
              <a:rPr lang="de-DE" dirty="0"/>
              <a:t>Markt der Möglichkeiten – an Ihrer Schule</a:t>
            </a:r>
          </a:p>
        </p:txBody>
      </p:sp>
      <p:sp>
        <p:nvSpPr>
          <p:cNvPr id="5" name="Textfeld 4">
            <a:extLst>
              <a:ext uri="{FF2B5EF4-FFF2-40B4-BE49-F238E27FC236}">
                <a16:creationId xmlns:a16="http://schemas.microsoft.com/office/drawing/2014/main" xmlns="" id="{4D7ED132-5E9D-6442-8182-7EEB7E5F444C}"/>
              </a:ext>
            </a:extLst>
          </p:cNvPr>
          <p:cNvSpPr txBox="1"/>
          <p:nvPr/>
        </p:nvSpPr>
        <p:spPr>
          <a:xfrm>
            <a:off x="3155236" y="1800868"/>
            <a:ext cx="5940507" cy="369332"/>
          </a:xfrm>
          <a:prstGeom prst="rect">
            <a:avLst/>
          </a:prstGeom>
          <a:noFill/>
        </p:spPr>
        <p:txBody>
          <a:bodyPr wrap="square" rtlCol="0">
            <a:spAutoFit/>
          </a:bodyPr>
          <a:lstStyle/>
          <a:p>
            <a:r>
              <a:rPr lang="de-DE" dirty="0"/>
              <a:t>1.) Plakat diskutieren</a:t>
            </a: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675915"/>
            <a:ext cx="960997" cy="960997"/>
          </a:xfrm>
          <a:prstGeom prst="rect">
            <a:avLst/>
          </a:prstGeom>
        </p:spPr>
      </p:pic>
      <p:pic>
        <p:nvPicPr>
          <p:cNvPr id="11" name="Grafik 10"/>
          <p:cNvPicPr>
            <a:picLocks noChangeAspect="1"/>
          </p:cNvPicPr>
          <p:nvPr/>
        </p:nvPicPr>
        <p:blipFill>
          <a:blip r:embed="rId5" cstate="print"/>
          <a:stretch>
            <a:fillRect/>
          </a:stretch>
        </p:blipFill>
        <p:spPr>
          <a:xfrm>
            <a:off x="1963177" y="4001179"/>
            <a:ext cx="842900" cy="959970"/>
          </a:xfrm>
          <a:prstGeom prst="rect">
            <a:avLst/>
          </a:prstGeom>
        </p:spPr>
      </p:pic>
      <p:pic>
        <p:nvPicPr>
          <p:cNvPr id="14" name="Grafik 13"/>
          <p:cNvPicPr>
            <a:picLocks noChangeAspect="1"/>
          </p:cNvPicPr>
          <p:nvPr/>
        </p:nvPicPr>
        <p:blipFill>
          <a:blip r:embed="rId6" cstate="print"/>
          <a:stretch>
            <a:fillRect/>
          </a:stretch>
        </p:blipFill>
        <p:spPr>
          <a:xfrm>
            <a:off x="1823354" y="2489467"/>
            <a:ext cx="900609" cy="900609"/>
          </a:xfrm>
          <a:prstGeom prst="rect">
            <a:avLst/>
          </a:prstGeom>
        </p:spPr>
      </p:pic>
      <p:pic>
        <p:nvPicPr>
          <p:cNvPr id="15" name="Grafik 14"/>
          <p:cNvPicPr>
            <a:picLocks noChangeAspect="1"/>
          </p:cNvPicPr>
          <p:nvPr/>
        </p:nvPicPr>
        <p:blipFill>
          <a:blip r:embed="rId7" cstate="print"/>
          <a:stretch>
            <a:fillRect/>
          </a:stretch>
        </p:blipFill>
        <p:spPr>
          <a:xfrm>
            <a:off x="536123" y="4421179"/>
            <a:ext cx="1061970" cy="974054"/>
          </a:xfrm>
          <a:prstGeom prst="rect">
            <a:avLst/>
          </a:prstGeom>
        </p:spPr>
      </p:pic>
      <p:sp>
        <p:nvSpPr>
          <p:cNvPr id="16" name="Nach links gekrümmter Pfeil 15"/>
          <p:cNvSpPr/>
          <p:nvPr/>
        </p:nvSpPr>
        <p:spPr>
          <a:xfrm rot="19139288">
            <a:off x="1928018" y="1553812"/>
            <a:ext cx="326102" cy="9447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Pfeil nach unten 16"/>
          <p:cNvSpPr/>
          <p:nvPr/>
        </p:nvSpPr>
        <p:spPr>
          <a:xfrm>
            <a:off x="2162689" y="3506385"/>
            <a:ext cx="221938" cy="392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Nach links gekrümmter Pfeil 19"/>
          <p:cNvSpPr/>
          <p:nvPr/>
        </p:nvSpPr>
        <p:spPr>
          <a:xfrm rot="4120223">
            <a:off x="1786138" y="5048726"/>
            <a:ext cx="265240" cy="94895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Textfeld 18"/>
          <p:cNvSpPr txBox="1"/>
          <p:nvPr/>
        </p:nvSpPr>
        <p:spPr>
          <a:xfrm>
            <a:off x="3131840" y="4202452"/>
            <a:ext cx="5832648" cy="646331"/>
          </a:xfrm>
          <a:prstGeom prst="rect">
            <a:avLst/>
          </a:prstGeom>
          <a:noFill/>
        </p:spPr>
        <p:txBody>
          <a:bodyPr wrap="square" rtlCol="0">
            <a:spAutoFit/>
          </a:bodyPr>
          <a:lstStyle/>
          <a:p>
            <a:r>
              <a:rPr lang="de-DE" dirty="0"/>
              <a:t>2.) andere Plakate</a:t>
            </a:r>
          </a:p>
          <a:p>
            <a:endParaRPr lang="de-DE" dirty="0"/>
          </a:p>
        </p:txBody>
      </p:sp>
      <p:sp>
        <p:nvSpPr>
          <p:cNvPr id="21" name="Textfeld 20"/>
          <p:cNvSpPr txBox="1"/>
          <p:nvPr/>
        </p:nvSpPr>
        <p:spPr>
          <a:xfrm>
            <a:off x="3131840" y="4933568"/>
            <a:ext cx="5760640" cy="923330"/>
          </a:xfrm>
          <a:prstGeom prst="rect">
            <a:avLst/>
          </a:prstGeom>
          <a:noFill/>
        </p:spPr>
        <p:txBody>
          <a:bodyPr wrap="square" rtlCol="0">
            <a:spAutoFit/>
          </a:bodyPr>
          <a:lstStyle/>
          <a:p>
            <a:r>
              <a:rPr lang="de-DE" dirty="0"/>
              <a:t>3.) Zusammenfassung der wesentlichen Punkte </a:t>
            </a:r>
            <a:r>
              <a:rPr lang="de-DE" b="1" dirty="0"/>
              <a:t>auf den Zetteln </a:t>
            </a:r>
            <a:r>
              <a:rPr lang="de-DE" dirty="0"/>
              <a:t>Ihres ursprünglichen Plakats</a:t>
            </a:r>
            <a:endParaRPr lang="de-DE" b="1" dirty="0"/>
          </a:p>
          <a:p>
            <a:endParaRPr lang="de-DE" dirty="0"/>
          </a:p>
        </p:txBody>
      </p:sp>
      <p:sp>
        <p:nvSpPr>
          <p:cNvPr id="4" name="Rechteck 3"/>
          <p:cNvSpPr/>
          <p:nvPr/>
        </p:nvSpPr>
        <p:spPr>
          <a:xfrm>
            <a:off x="3714594" y="2442797"/>
            <a:ext cx="4944444" cy="646331"/>
          </a:xfrm>
          <a:prstGeom prst="rect">
            <a:avLst/>
          </a:prstGeom>
        </p:spPr>
        <p:txBody>
          <a:bodyPr wrap="square">
            <a:spAutoFit/>
          </a:bodyPr>
          <a:lstStyle/>
          <a:p>
            <a:r>
              <a:rPr lang="de-DE" dirty="0"/>
              <a:t>1.2) </a:t>
            </a:r>
            <a:r>
              <a:rPr lang="de-DE" b="1" dirty="0">
                <a:solidFill>
                  <a:schemeClr val="accent6"/>
                </a:solidFill>
              </a:rPr>
              <a:t>grüne Zettel &gt; was funktioniert</a:t>
            </a:r>
            <a:r>
              <a:rPr lang="de-DE" dirty="0"/>
              <a:t> </a:t>
            </a:r>
            <a:r>
              <a:rPr lang="de-DE" b="1" dirty="0">
                <a:solidFill>
                  <a:schemeClr val="accent6"/>
                </a:solidFill>
              </a:rPr>
              <a:t>gut? Konkrete Maßnahmen? </a:t>
            </a:r>
            <a:r>
              <a:rPr lang="de-DE" dirty="0"/>
              <a:t>(an Ihrer Schule)</a:t>
            </a:r>
            <a:endParaRPr lang="de-DE" b="1" dirty="0"/>
          </a:p>
        </p:txBody>
      </p:sp>
      <p:sp>
        <p:nvSpPr>
          <p:cNvPr id="6" name="Rechteck 5"/>
          <p:cNvSpPr/>
          <p:nvPr/>
        </p:nvSpPr>
        <p:spPr>
          <a:xfrm>
            <a:off x="3714594" y="3253012"/>
            <a:ext cx="5146566" cy="646331"/>
          </a:xfrm>
          <a:prstGeom prst="rect">
            <a:avLst/>
          </a:prstGeom>
        </p:spPr>
        <p:txBody>
          <a:bodyPr wrap="square">
            <a:spAutoFit/>
          </a:bodyPr>
          <a:lstStyle/>
          <a:p>
            <a:r>
              <a:rPr lang="de-DE" dirty="0"/>
              <a:t>1.3) </a:t>
            </a:r>
            <a:r>
              <a:rPr lang="de-DE" b="1" dirty="0">
                <a:solidFill>
                  <a:srgbClr val="FFC000"/>
                </a:solidFill>
              </a:rPr>
              <a:t>gelbe Zettel &gt;</a:t>
            </a:r>
            <a:r>
              <a:rPr lang="de-DE" dirty="0"/>
              <a:t> </a:t>
            </a:r>
            <a:r>
              <a:rPr lang="de-DE" b="1" dirty="0">
                <a:solidFill>
                  <a:srgbClr val="FFC000"/>
                </a:solidFill>
              </a:rPr>
              <a:t>Verbesserungsbedarf</a:t>
            </a:r>
            <a:r>
              <a:rPr lang="de-DE" dirty="0"/>
              <a:t> (an Ihrer Schule)</a:t>
            </a:r>
          </a:p>
        </p:txBody>
      </p:sp>
    </p:spTree>
    <p:extLst>
      <p:ext uri="{BB962C8B-B14F-4D97-AF65-F5344CB8AC3E}">
        <p14:creationId xmlns:p14="http://schemas.microsoft.com/office/powerpoint/2010/main" val="93657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7" grpId="0" animBg="1"/>
      <p:bldP spid="20" grpId="0" animBg="1"/>
      <p:bldP spid="19" grpId="0"/>
      <p:bldP spid="21" grpId="0"/>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Problemfelder &amp; Lösungswege</a:t>
            </a:r>
          </a:p>
        </p:txBody>
      </p:sp>
      <p:sp>
        <p:nvSpPr>
          <p:cNvPr id="3" name="Foliennummernplatzhalter 2"/>
          <p:cNvSpPr>
            <a:spLocks noGrp="1"/>
          </p:cNvSpPr>
          <p:nvPr>
            <p:ph type="sldNum" sz="quarter" idx="11"/>
          </p:nvPr>
        </p:nvSpPr>
        <p:spPr/>
        <p:txBody>
          <a:bodyPr/>
          <a:lstStyle/>
          <a:p>
            <a:fld id="{30B5E4E8-4D8F-B148-B96B-8DD5FFB7AF62}" type="slidenum">
              <a:rPr lang="de-DE" smtClean="0"/>
              <a:pPr/>
              <a:t>22</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2" cstate="print"/>
          <a:stretch>
            <a:fillRect/>
          </a:stretch>
        </p:blipFill>
        <p:spPr>
          <a:xfrm>
            <a:off x="0" y="5939351"/>
            <a:ext cx="1295432" cy="918649"/>
          </a:xfrm>
          <a:prstGeom prst="rect">
            <a:avLst/>
          </a:prstGeom>
          <a:ln w="12700">
            <a:miter lim="400000"/>
          </a:ln>
        </p:spPr>
      </p:pic>
      <p:sp>
        <p:nvSpPr>
          <p:cNvPr id="10" name="Textplatzhalter 3">
            <a:extLst>
              <a:ext uri="{FF2B5EF4-FFF2-40B4-BE49-F238E27FC236}">
                <a16:creationId xmlns:a16="http://schemas.microsoft.com/office/drawing/2014/main" xmlns="" id="{F343C864-0B89-6343-8548-04C9CC5F3E26}"/>
              </a:ext>
            </a:extLst>
          </p:cNvPr>
          <p:cNvSpPr>
            <a:spLocks noGrp="1"/>
          </p:cNvSpPr>
          <p:nvPr>
            <p:ph type="body" sz="quarter" idx="13"/>
          </p:nvPr>
        </p:nvSpPr>
        <p:spPr>
          <a:xfrm>
            <a:off x="539552" y="1351330"/>
            <a:ext cx="2699148" cy="45719"/>
          </a:xfrm>
        </p:spPr>
        <p:txBody>
          <a:bodyPr/>
          <a:lstStyle/>
          <a:p>
            <a:r>
              <a:rPr lang="de-DE" dirty="0"/>
              <a:t>Gallery </a:t>
            </a:r>
            <a:r>
              <a:rPr lang="de-DE" dirty="0" err="1"/>
              <a:t>Walk</a:t>
            </a:r>
            <a:endParaRPr lang="de-DE" dirty="0"/>
          </a:p>
        </p:txBody>
      </p:sp>
      <p:pic>
        <p:nvPicPr>
          <p:cNvPr id="1030" name="Picture 6" descr="Bildergebnis für silhouette mensch">
            <a:extLst>
              <a:ext uri="{FF2B5EF4-FFF2-40B4-BE49-F238E27FC236}">
                <a16:creationId xmlns:a16="http://schemas.microsoft.com/office/drawing/2014/main" xmlns="" id="{39A76E49-009C-BB4F-8146-2E82EE605E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53"/>
          <a:stretch/>
        </p:blipFill>
        <p:spPr bwMode="auto">
          <a:xfrm>
            <a:off x="231016" y="2885917"/>
            <a:ext cx="1043025" cy="1429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ergebnis für silhouette mann">
            <a:extLst>
              <a:ext uri="{FF2B5EF4-FFF2-40B4-BE49-F238E27FC236}">
                <a16:creationId xmlns:a16="http://schemas.microsoft.com/office/drawing/2014/main" xmlns="" id="{C51C462C-512E-1643-B43B-CFD135F910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794" y="1931044"/>
            <a:ext cx="429837" cy="12756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Bildergebnis für silhouette mann">
            <a:extLst>
              <a:ext uri="{FF2B5EF4-FFF2-40B4-BE49-F238E27FC236}">
                <a16:creationId xmlns:a16="http://schemas.microsoft.com/office/drawing/2014/main" xmlns="" id="{E4A2E097-CFFB-FF44-8E85-05950C2D1B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8115" y="2780928"/>
            <a:ext cx="506261" cy="1076593"/>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213558" y="1351330"/>
            <a:ext cx="3240360" cy="369332"/>
          </a:xfrm>
          <a:prstGeom prst="rect">
            <a:avLst/>
          </a:prstGeom>
          <a:noFill/>
        </p:spPr>
        <p:txBody>
          <a:bodyPr wrap="square" rtlCol="0">
            <a:spAutoFit/>
          </a:bodyPr>
          <a:lstStyle/>
          <a:p>
            <a:r>
              <a:rPr lang="de-DE" dirty="0"/>
              <a:t>verbleibende Zeit: </a:t>
            </a:r>
          </a:p>
        </p:txBody>
      </p:sp>
    </p:spTree>
    <p:extLst>
      <p:ext uri="{BB962C8B-B14F-4D97-AF65-F5344CB8AC3E}">
        <p14:creationId xmlns:p14="http://schemas.microsoft.com/office/powerpoint/2010/main" val="1181030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Zeit für eine kleine Pause…</a:t>
            </a:r>
          </a:p>
        </p:txBody>
      </p:sp>
      <p:sp>
        <p:nvSpPr>
          <p:cNvPr id="3" name="Foliennummernplatzhalter 2"/>
          <p:cNvSpPr>
            <a:spLocks noGrp="1"/>
          </p:cNvSpPr>
          <p:nvPr>
            <p:ph type="sldNum" sz="quarter" idx="11"/>
          </p:nvPr>
        </p:nvSpPr>
        <p:spPr/>
        <p:txBody>
          <a:bodyPr/>
          <a:lstStyle/>
          <a:p>
            <a:fld id="{30B5E4E8-4D8F-B148-B96B-8DD5FFB7AF62}" type="slidenum">
              <a:rPr lang="de-DE" smtClean="0"/>
              <a:pPr/>
              <a:t>23</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sp>
        <p:nvSpPr>
          <p:cNvPr id="5" name="Textfeld 4"/>
          <p:cNvSpPr txBox="1"/>
          <p:nvPr/>
        </p:nvSpPr>
        <p:spPr>
          <a:xfrm>
            <a:off x="1691680" y="5661248"/>
            <a:ext cx="2592288" cy="200055"/>
          </a:xfrm>
          <a:prstGeom prst="rect">
            <a:avLst/>
          </a:prstGeom>
          <a:noFill/>
        </p:spPr>
        <p:txBody>
          <a:bodyPr wrap="square" rtlCol="0">
            <a:spAutoFit/>
          </a:bodyPr>
          <a:lstStyle/>
          <a:p>
            <a:r>
              <a:rPr lang="de-DE" sz="700" dirty="0"/>
              <a:t>Quelle: http://www.besser-konzentrieren.com/pausen/</a:t>
            </a:r>
          </a:p>
        </p:txBody>
      </p:sp>
      <p:sp>
        <p:nvSpPr>
          <p:cNvPr id="6" name="Abgerundetes Rechteck 5"/>
          <p:cNvSpPr/>
          <p:nvPr/>
        </p:nvSpPr>
        <p:spPr>
          <a:xfrm>
            <a:off x="6588224" y="1772816"/>
            <a:ext cx="2232248" cy="1368152"/>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rgbClr val="000000"/>
              </a:solidFill>
            </a:endParaRPr>
          </a:p>
          <a:p>
            <a:r>
              <a:rPr lang="de-DE" dirty="0">
                <a:solidFill>
                  <a:srgbClr val="000000"/>
                </a:solidFill>
              </a:rPr>
              <a:t>weiter geht‘s um:</a:t>
            </a:r>
          </a:p>
          <a:p>
            <a:endParaRPr lang="de-DE" dirty="0">
              <a:solidFill>
                <a:srgbClr val="000000"/>
              </a:solidFill>
            </a:endParaRPr>
          </a:p>
          <a:p>
            <a:endParaRPr lang="de-DE" dirty="0"/>
          </a:p>
        </p:txBody>
      </p:sp>
      <p:sp>
        <p:nvSpPr>
          <p:cNvPr id="7" name="Pfeil nach rechts 6"/>
          <p:cNvSpPr/>
          <p:nvPr/>
        </p:nvSpPr>
        <p:spPr>
          <a:xfrm>
            <a:off x="5652120" y="2276872"/>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1484784"/>
            <a:ext cx="3741339" cy="3724711"/>
          </a:xfrm>
          <a:prstGeom prst="rect">
            <a:avLst/>
          </a:prstGeom>
        </p:spPr>
      </p:pic>
    </p:spTree>
    <p:extLst>
      <p:ext uri="{BB962C8B-B14F-4D97-AF65-F5344CB8AC3E}">
        <p14:creationId xmlns:p14="http://schemas.microsoft.com/office/powerpoint/2010/main" val="134338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Betreuung der 5. PK</a:t>
            </a:r>
          </a:p>
        </p:txBody>
      </p:sp>
      <p:sp>
        <p:nvSpPr>
          <p:cNvPr id="3" name="Foliennummernplatzhalter 2"/>
          <p:cNvSpPr>
            <a:spLocks noGrp="1"/>
          </p:cNvSpPr>
          <p:nvPr>
            <p:ph type="sldNum" sz="quarter" idx="11"/>
          </p:nvPr>
        </p:nvSpPr>
        <p:spPr/>
        <p:txBody>
          <a:bodyPr/>
          <a:lstStyle/>
          <a:p>
            <a:fld id="{30B5E4E8-4D8F-B148-B96B-8DD5FFB7AF62}" type="slidenum">
              <a:rPr lang="de-DE" smtClean="0"/>
              <a:pPr/>
              <a:t>24</a:t>
            </a:fld>
            <a:endParaRPr lang="de-DE" dirty="0"/>
          </a:p>
        </p:txBody>
      </p:sp>
      <p:sp>
        <p:nvSpPr>
          <p:cNvPr id="4" name="Textplatzhalter 3"/>
          <p:cNvSpPr>
            <a:spLocks noGrp="1"/>
          </p:cNvSpPr>
          <p:nvPr>
            <p:ph type="body" sz="quarter" idx="13"/>
          </p:nvPr>
        </p:nvSpPr>
        <p:spPr>
          <a:xfrm>
            <a:off x="539552" y="2985358"/>
            <a:ext cx="7523275" cy="404864"/>
          </a:xfrm>
        </p:spPr>
        <p:txBody>
          <a:bodyPr/>
          <a:lstStyle/>
          <a:p>
            <a:r>
              <a:rPr lang="de-DE" sz="3600" dirty="0"/>
              <a:t>Problemfrage</a:t>
            </a:r>
          </a:p>
        </p:txBody>
      </p:sp>
      <p:sp>
        <p:nvSpPr>
          <p:cNvPr id="6" name="Fußzeilenplatzhalter 5"/>
          <p:cNvSpPr>
            <a:spLocks noGrp="1"/>
          </p:cNvSpPr>
          <p:nvPr>
            <p:ph type="ftr" sz="quarter" idx="15"/>
          </p:nvPr>
        </p:nvSpPr>
        <p:spPr/>
        <p:txBody>
          <a:bodyPr/>
          <a:lstStyle/>
          <a:p>
            <a:r>
              <a:rPr lang="de-DE"/>
              <a:t>Hier steht z.B. der Titel der Präsentation (über Kopf- u. Fußzeile eintragen)</a:t>
            </a:r>
            <a:endParaRPr lang="de-DE" dirty="0"/>
          </a:p>
        </p:txBody>
      </p:sp>
    </p:spTree>
    <p:extLst>
      <p:ext uri="{BB962C8B-B14F-4D97-AF65-F5344CB8AC3E}">
        <p14:creationId xmlns:p14="http://schemas.microsoft.com/office/powerpoint/2010/main" val="4019036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Problemfrage</a:t>
            </a:r>
          </a:p>
        </p:txBody>
      </p:sp>
      <p:sp>
        <p:nvSpPr>
          <p:cNvPr id="3" name="Foliennummernplatzhalter 2"/>
          <p:cNvSpPr>
            <a:spLocks noGrp="1"/>
          </p:cNvSpPr>
          <p:nvPr>
            <p:ph type="sldNum" sz="quarter" idx="11"/>
          </p:nvPr>
        </p:nvSpPr>
        <p:spPr/>
        <p:txBody>
          <a:bodyPr/>
          <a:lstStyle/>
          <a:p>
            <a:fld id="{30B5E4E8-4D8F-B148-B96B-8DD5FFB7AF62}" type="slidenum">
              <a:rPr lang="de-DE" smtClean="0"/>
              <a:pPr/>
              <a:t>25</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sp>
        <p:nvSpPr>
          <p:cNvPr id="4" name="Textfeld 3"/>
          <p:cNvSpPr txBox="1"/>
          <p:nvPr/>
        </p:nvSpPr>
        <p:spPr>
          <a:xfrm>
            <a:off x="647716" y="2422627"/>
            <a:ext cx="5364800" cy="1754326"/>
          </a:xfrm>
          <a:prstGeom prst="rect">
            <a:avLst/>
          </a:prstGeom>
          <a:noFill/>
        </p:spPr>
        <p:txBody>
          <a:bodyPr wrap="square" rtlCol="0">
            <a:spAutoFit/>
          </a:bodyPr>
          <a:lstStyle/>
          <a:p>
            <a:r>
              <a:rPr lang="de-DE" dirty="0"/>
              <a:t>Bitte gehen Sie mithilfe Ihres Mobilfunktelefons oder mobilen Endgeräts auf folgende Website:</a:t>
            </a:r>
          </a:p>
          <a:p>
            <a:endParaRPr lang="de-DE" dirty="0"/>
          </a:p>
          <a:p>
            <a:r>
              <a:rPr lang="de-DE" dirty="0"/>
              <a:t>??????</a:t>
            </a:r>
          </a:p>
          <a:p>
            <a:endParaRPr lang="de-DE" dirty="0"/>
          </a:p>
          <a:p>
            <a:endParaRPr lang="de-DE" dirty="0"/>
          </a:p>
        </p:txBody>
      </p:sp>
      <p:pic>
        <p:nvPicPr>
          <p:cNvPr id="10" name="Grafik 9"/>
          <p:cNvPicPr>
            <a:picLocks noChangeAspect="1"/>
          </p:cNvPicPr>
          <p:nvPr/>
        </p:nvPicPr>
        <p:blipFill>
          <a:blip r:embed="rId4" cstate="print"/>
          <a:stretch>
            <a:fillRect/>
          </a:stretch>
        </p:blipFill>
        <p:spPr>
          <a:xfrm>
            <a:off x="5979270" y="2645320"/>
            <a:ext cx="2924751" cy="3385871"/>
          </a:xfrm>
          <a:prstGeom prst="rect">
            <a:avLst/>
          </a:prstGeom>
        </p:spPr>
      </p:pic>
      <p:sp>
        <p:nvSpPr>
          <p:cNvPr id="12" name="Textfeld 11"/>
          <p:cNvSpPr txBox="1"/>
          <p:nvPr/>
        </p:nvSpPr>
        <p:spPr>
          <a:xfrm>
            <a:off x="647716" y="1428148"/>
            <a:ext cx="4284048" cy="646331"/>
          </a:xfrm>
          <a:prstGeom prst="rect">
            <a:avLst/>
          </a:prstGeom>
          <a:noFill/>
        </p:spPr>
        <p:txBody>
          <a:bodyPr wrap="square" rtlCol="0">
            <a:spAutoFit/>
          </a:bodyPr>
          <a:lstStyle/>
          <a:p>
            <a:r>
              <a:rPr lang="de-DE" dirty="0"/>
              <a:t>Zeit für eine kleine Abstimmung…</a:t>
            </a:r>
          </a:p>
          <a:p>
            <a:endParaRPr lang="de-DE" dirty="0"/>
          </a:p>
        </p:txBody>
      </p:sp>
      <p:sp>
        <p:nvSpPr>
          <p:cNvPr id="5" name="Rechteck 4"/>
          <p:cNvSpPr/>
          <p:nvPr/>
        </p:nvSpPr>
        <p:spPr>
          <a:xfrm>
            <a:off x="647716" y="4067925"/>
            <a:ext cx="4572000" cy="923330"/>
          </a:xfrm>
          <a:prstGeom prst="rect">
            <a:avLst/>
          </a:prstGeom>
        </p:spPr>
        <p:txBody>
          <a:bodyPr>
            <a:spAutoFit/>
          </a:bodyPr>
          <a:lstStyle/>
          <a:p>
            <a:r>
              <a:rPr lang="de-DE" dirty="0"/>
              <a:t>Geben Sie dort diesen Code ein:</a:t>
            </a:r>
            <a:br>
              <a:rPr lang="de-DE" dirty="0"/>
            </a:br>
            <a:r>
              <a:rPr lang="de-DE" dirty="0"/>
              <a:t/>
            </a:r>
            <a:br>
              <a:rPr lang="de-DE" dirty="0"/>
            </a:br>
            <a:r>
              <a:rPr lang="de-DE" dirty="0"/>
              <a:t>??????</a:t>
            </a:r>
            <a:endParaRPr lang="de-DE" b="1" dirty="0"/>
          </a:p>
        </p:txBody>
      </p:sp>
    </p:spTree>
    <p:extLst>
      <p:ext uri="{BB962C8B-B14F-4D97-AF65-F5344CB8AC3E}">
        <p14:creationId xmlns:p14="http://schemas.microsoft.com/office/powerpoint/2010/main" val="361420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Sammlung aus</a:t>
            </a:r>
            <a:r>
              <a:rPr lang="de-DE" sz="2200" dirty="0"/>
              <a:t> der letzten Fortbildung</a:t>
            </a:r>
          </a:p>
        </p:txBody>
      </p:sp>
      <p:sp>
        <p:nvSpPr>
          <p:cNvPr id="3" name="Foliennummernplatzhalter 2"/>
          <p:cNvSpPr>
            <a:spLocks noGrp="1"/>
          </p:cNvSpPr>
          <p:nvPr>
            <p:ph type="sldNum" sz="quarter" idx="11"/>
          </p:nvPr>
        </p:nvSpPr>
        <p:spPr/>
        <p:txBody>
          <a:bodyPr/>
          <a:lstStyle/>
          <a:p>
            <a:fld id="{30B5E4E8-4D8F-B148-B96B-8DD5FFB7AF62}" type="slidenum">
              <a:rPr lang="de-DE" smtClean="0"/>
              <a:pPr/>
              <a:t>26</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pic>
        <p:nvPicPr>
          <p:cNvPr id="4" name="Grafik 3"/>
          <p:cNvPicPr>
            <a:picLocks noChangeAspect="1"/>
          </p:cNvPicPr>
          <p:nvPr/>
        </p:nvPicPr>
        <p:blipFill rotWithShape="1">
          <a:blip r:embed="rId4" cstate="print"/>
          <a:srcRect t="7459"/>
          <a:stretch/>
        </p:blipFill>
        <p:spPr>
          <a:xfrm>
            <a:off x="70959" y="1252962"/>
            <a:ext cx="9002081" cy="4874726"/>
          </a:xfrm>
          <a:prstGeom prst="rect">
            <a:avLst/>
          </a:prstGeom>
        </p:spPr>
      </p:pic>
    </p:spTree>
    <p:extLst>
      <p:ext uri="{BB962C8B-B14F-4D97-AF65-F5344CB8AC3E}">
        <p14:creationId xmlns:p14="http://schemas.microsoft.com/office/powerpoint/2010/main" val="1992123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Sammlung aus</a:t>
            </a:r>
            <a:r>
              <a:rPr lang="de-DE" sz="2200" dirty="0"/>
              <a:t> den letzten Fortbildungen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27</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2" cstate="print"/>
          <a:stretch>
            <a:fillRect/>
          </a:stretch>
        </p:blipFill>
        <p:spPr>
          <a:xfrm>
            <a:off x="0" y="5939351"/>
            <a:ext cx="1295432" cy="918649"/>
          </a:xfrm>
          <a:prstGeom prst="rect">
            <a:avLst/>
          </a:prstGeom>
          <a:ln w="12700">
            <a:miter lim="400000"/>
          </a:ln>
        </p:spPr>
      </p:pic>
      <p:pic>
        <p:nvPicPr>
          <p:cNvPr id="4" name="Grafik 3" descr="10-10-19 Zusammenstellung Kriterien Fragestellung.docx - Word"/>
          <p:cNvPicPr>
            <a:picLocks noChangeAspect="1"/>
          </p:cNvPicPr>
          <p:nvPr/>
        </p:nvPicPr>
        <p:blipFill rotWithShape="1">
          <a:blip r:embed="rId3">
            <a:extLst>
              <a:ext uri="{28A0092B-C50C-407E-A947-70E740481C1C}">
                <a14:useLocalDpi xmlns:a14="http://schemas.microsoft.com/office/drawing/2010/main" val="0"/>
              </a:ext>
            </a:extLst>
          </a:blip>
          <a:srcRect l="22361" t="48019" r="24186" b="31030"/>
          <a:stretch/>
        </p:blipFill>
        <p:spPr>
          <a:xfrm>
            <a:off x="35496" y="2429555"/>
            <a:ext cx="9073008" cy="2160240"/>
          </a:xfrm>
          <a:prstGeom prst="rect">
            <a:avLst/>
          </a:prstGeom>
        </p:spPr>
      </p:pic>
    </p:spTree>
    <p:extLst>
      <p:ext uri="{BB962C8B-B14F-4D97-AF65-F5344CB8AC3E}">
        <p14:creationId xmlns:p14="http://schemas.microsoft.com/office/powerpoint/2010/main" val="3704961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00376C"/>
                </a:solidFill>
              </a:rPr>
              <a:t>Fazit – Vieles kann, nichts muss.</a:t>
            </a:r>
            <a:endParaRPr lang="de-DE" sz="2200" dirty="0">
              <a:solidFill>
                <a:srgbClr val="00376C"/>
              </a:solidFill>
            </a:endParaRPr>
          </a:p>
        </p:txBody>
      </p:sp>
      <p:sp>
        <p:nvSpPr>
          <p:cNvPr id="3" name="Foliennummernplatzhalter 2"/>
          <p:cNvSpPr>
            <a:spLocks noGrp="1"/>
          </p:cNvSpPr>
          <p:nvPr>
            <p:ph type="sldNum" sz="quarter" idx="11"/>
          </p:nvPr>
        </p:nvSpPr>
        <p:spPr/>
        <p:txBody>
          <a:bodyPr/>
          <a:lstStyle/>
          <a:p>
            <a:fld id="{30B5E4E8-4D8F-B148-B96B-8DD5FFB7AF62}" type="slidenum">
              <a:rPr lang="de-DE" smtClean="0"/>
              <a:pPr/>
              <a:t>28</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sp>
        <p:nvSpPr>
          <p:cNvPr id="4" name="Textfeld 3"/>
          <p:cNvSpPr txBox="1"/>
          <p:nvPr/>
        </p:nvSpPr>
        <p:spPr>
          <a:xfrm>
            <a:off x="2195736" y="1466927"/>
            <a:ext cx="5112568" cy="830997"/>
          </a:xfrm>
          <a:prstGeom prst="rect">
            <a:avLst/>
          </a:prstGeom>
          <a:noFill/>
        </p:spPr>
        <p:txBody>
          <a:bodyPr wrap="square" rtlCol="0">
            <a:spAutoFit/>
          </a:bodyPr>
          <a:lstStyle/>
          <a:p>
            <a:pPr algn="ctr"/>
            <a:r>
              <a:rPr lang="de-DE" sz="2400" dirty="0"/>
              <a:t>Schwierigkeit: </a:t>
            </a:r>
            <a:br>
              <a:rPr lang="de-DE" sz="2400" dirty="0"/>
            </a:br>
            <a:r>
              <a:rPr lang="de-DE" sz="2400" dirty="0"/>
              <a:t>Mangel an vorgegebenen Kriterien</a:t>
            </a:r>
          </a:p>
        </p:txBody>
      </p:sp>
      <p:grpSp>
        <p:nvGrpSpPr>
          <p:cNvPr id="20" name="Gruppieren 19"/>
          <p:cNvGrpSpPr/>
          <p:nvPr/>
        </p:nvGrpSpPr>
        <p:grpSpPr>
          <a:xfrm>
            <a:off x="1187624" y="2697687"/>
            <a:ext cx="2016224" cy="1607730"/>
            <a:chOff x="1187624" y="2697687"/>
            <a:chExt cx="2016224" cy="1607730"/>
          </a:xfrm>
        </p:grpSpPr>
        <p:sp>
          <p:nvSpPr>
            <p:cNvPr id="6" name="Textfeld 5"/>
            <p:cNvSpPr txBox="1"/>
            <p:nvPr/>
          </p:nvSpPr>
          <p:spPr>
            <a:xfrm>
              <a:off x="1655676" y="2697687"/>
              <a:ext cx="1080120" cy="369332"/>
            </a:xfrm>
            <a:prstGeom prst="rect">
              <a:avLst/>
            </a:prstGeom>
            <a:solidFill>
              <a:srgbClr val="C00000"/>
            </a:solidFill>
          </p:spPr>
          <p:txBody>
            <a:bodyPr wrap="square" rtlCol="0">
              <a:spAutoFit/>
            </a:bodyPr>
            <a:lstStyle/>
            <a:p>
              <a:pPr algn="ctr"/>
              <a:r>
                <a:rPr lang="de-DE" dirty="0">
                  <a:solidFill>
                    <a:schemeClr val="bg1"/>
                  </a:solidFill>
                </a:rPr>
                <a:t>RISIKO</a:t>
              </a:r>
            </a:p>
          </p:txBody>
        </p:sp>
        <p:sp>
          <p:nvSpPr>
            <p:cNvPr id="7" name="Textfeld 6"/>
            <p:cNvSpPr txBox="1"/>
            <p:nvPr/>
          </p:nvSpPr>
          <p:spPr>
            <a:xfrm>
              <a:off x="1187624" y="3382087"/>
              <a:ext cx="2016224" cy="923330"/>
            </a:xfrm>
            <a:prstGeom prst="rect">
              <a:avLst/>
            </a:prstGeom>
            <a:noFill/>
          </p:spPr>
          <p:txBody>
            <a:bodyPr wrap="square" rtlCol="0">
              <a:spAutoFit/>
            </a:bodyPr>
            <a:lstStyle/>
            <a:p>
              <a:pPr algn="ctr"/>
              <a:r>
                <a:rPr lang="de-DE" dirty="0"/>
                <a:t>führt zu Unsicherheiten bei der Betreuung</a:t>
              </a:r>
            </a:p>
          </p:txBody>
        </p:sp>
      </p:grpSp>
      <p:grpSp>
        <p:nvGrpSpPr>
          <p:cNvPr id="21" name="Gruppieren 20"/>
          <p:cNvGrpSpPr/>
          <p:nvPr/>
        </p:nvGrpSpPr>
        <p:grpSpPr>
          <a:xfrm>
            <a:off x="5508184" y="2726329"/>
            <a:ext cx="2304176" cy="1495300"/>
            <a:chOff x="5508184" y="2726329"/>
            <a:chExt cx="2304176" cy="1495300"/>
          </a:xfrm>
        </p:grpSpPr>
        <p:sp>
          <p:nvSpPr>
            <p:cNvPr id="10" name="Textfeld 9"/>
            <p:cNvSpPr txBox="1"/>
            <p:nvPr/>
          </p:nvSpPr>
          <p:spPr>
            <a:xfrm>
              <a:off x="6115421" y="2726329"/>
              <a:ext cx="1304787" cy="369332"/>
            </a:xfrm>
            <a:prstGeom prst="rect">
              <a:avLst/>
            </a:prstGeom>
            <a:solidFill>
              <a:schemeClr val="accent6"/>
            </a:solidFill>
          </p:spPr>
          <p:txBody>
            <a:bodyPr wrap="square" rtlCol="0">
              <a:spAutoFit/>
            </a:bodyPr>
            <a:lstStyle/>
            <a:p>
              <a:pPr algn="ctr"/>
              <a:r>
                <a:rPr lang="de-DE" dirty="0">
                  <a:solidFill>
                    <a:schemeClr val="bg1"/>
                  </a:solidFill>
                </a:rPr>
                <a:t>CHANCE</a:t>
              </a:r>
            </a:p>
          </p:txBody>
        </p:sp>
        <p:sp>
          <p:nvSpPr>
            <p:cNvPr id="11" name="Textfeld 10"/>
            <p:cNvSpPr txBox="1"/>
            <p:nvPr/>
          </p:nvSpPr>
          <p:spPr>
            <a:xfrm>
              <a:off x="5508184" y="3575298"/>
              <a:ext cx="2304176" cy="646331"/>
            </a:xfrm>
            <a:prstGeom prst="rect">
              <a:avLst/>
            </a:prstGeom>
            <a:noFill/>
          </p:spPr>
          <p:txBody>
            <a:bodyPr wrap="square" rtlCol="0">
              <a:spAutoFit/>
            </a:bodyPr>
            <a:lstStyle/>
            <a:p>
              <a:pPr algn="ctr"/>
              <a:r>
                <a:rPr lang="de-DE" dirty="0"/>
                <a:t>ermöglicht Gestaltungsfreiheit! </a:t>
              </a:r>
            </a:p>
          </p:txBody>
        </p:sp>
      </p:grpSp>
      <p:sp>
        <p:nvSpPr>
          <p:cNvPr id="12" name="Textfeld 11"/>
          <p:cNvSpPr txBox="1"/>
          <p:nvPr/>
        </p:nvSpPr>
        <p:spPr>
          <a:xfrm>
            <a:off x="2555815" y="5274193"/>
            <a:ext cx="3456304" cy="923330"/>
          </a:xfrm>
          <a:prstGeom prst="rect">
            <a:avLst/>
          </a:prstGeom>
          <a:noFill/>
        </p:spPr>
        <p:txBody>
          <a:bodyPr wrap="square" rtlCol="0">
            <a:spAutoFit/>
          </a:bodyPr>
          <a:lstStyle/>
          <a:p>
            <a:pPr algn="ctr"/>
            <a:r>
              <a:rPr lang="de-DE" dirty="0"/>
              <a:t>Vorschlag: Erstellung schulinterner Kriterien, Transparenz </a:t>
            </a:r>
          </a:p>
        </p:txBody>
      </p:sp>
      <p:grpSp>
        <p:nvGrpSpPr>
          <p:cNvPr id="19" name="Gruppieren 18"/>
          <p:cNvGrpSpPr/>
          <p:nvPr/>
        </p:nvGrpSpPr>
        <p:grpSpPr>
          <a:xfrm>
            <a:off x="3224809" y="3580729"/>
            <a:ext cx="2286468" cy="646331"/>
            <a:chOff x="3224809" y="3580729"/>
            <a:chExt cx="2286468" cy="646331"/>
          </a:xfrm>
        </p:grpSpPr>
        <p:cxnSp>
          <p:nvCxnSpPr>
            <p:cNvPr id="16" name="Gerade Verbindung mit Pfeil 15"/>
            <p:cNvCxnSpPr/>
            <p:nvPr/>
          </p:nvCxnSpPr>
          <p:spPr>
            <a:xfrm flipV="1">
              <a:off x="3224809" y="3922297"/>
              <a:ext cx="2286468" cy="6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3347864" y="3580729"/>
              <a:ext cx="1872208" cy="646331"/>
            </a:xfrm>
            <a:prstGeom prst="rect">
              <a:avLst/>
            </a:prstGeom>
            <a:noFill/>
          </p:spPr>
          <p:txBody>
            <a:bodyPr wrap="square" rtlCol="0">
              <a:spAutoFit/>
            </a:bodyPr>
            <a:lstStyle/>
            <a:p>
              <a:pPr algn="ctr"/>
              <a:r>
                <a:rPr lang="de-DE" dirty="0"/>
                <a:t>Handlungs-</a:t>
              </a:r>
            </a:p>
            <a:p>
              <a:pPr algn="ctr"/>
              <a:r>
                <a:rPr lang="de-DE" dirty="0"/>
                <a:t>bedarf</a:t>
              </a:r>
            </a:p>
          </p:txBody>
        </p:sp>
      </p:grpSp>
      <p:sp>
        <p:nvSpPr>
          <p:cNvPr id="13" name="Geschweifte Klammer rechts 12"/>
          <p:cNvSpPr/>
          <p:nvPr/>
        </p:nvSpPr>
        <p:spPr>
          <a:xfrm rot="5400000">
            <a:off x="3936565" y="2001732"/>
            <a:ext cx="694805" cy="54366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48814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Vorstellung des Humboldt-Schüler*</a:t>
            </a:r>
            <a:r>
              <a:rPr lang="de-DE" sz="2200" dirty="0" err="1"/>
              <a:t>innenkollegs</a:t>
            </a:r>
            <a:endParaRPr lang="de-DE" sz="2200" dirty="0"/>
          </a:p>
        </p:txBody>
      </p:sp>
      <p:sp>
        <p:nvSpPr>
          <p:cNvPr id="3" name="Foliennummernplatzhalter 2"/>
          <p:cNvSpPr>
            <a:spLocks noGrp="1"/>
          </p:cNvSpPr>
          <p:nvPr>
            <p:ph type="sldNum" sz="quarter" idx="11"/>
          </p:nvPr>
        </p:nvSpPr>
        <p:spPr/>
        <p:txBody>
          <a:bodyPr/>
          <a:lstStyle/>
          <a:p>
            <a:fld id="{30B5E4E8-4D8F-B148-B96B-8DD5FFB7AF62}" type="slidenum">
              <a:rPr lang="de-DE" smtClean="0"/>
              <a:pPr/>
              <a:t>2</a:t>
            </a:fld>
            <a:endParaRPr lang="de-DE" dirty="0"/>
          </a:p>
        </p:txBody>
      </p:sp>
      <p:sp>
        <p:nvSpPr>
          <p:cNvPr id="4" name="Textplatzhalter 3"/>
          <p:cNvSpPr>
            <a:spLocks noGrp="1"/>
          </p:cNvSpPr>
          <p:nvPr>
            <p:ph type="body" sz="quarter" idx="13"/>
          </p:nvPr>
        </p:nvSpPr>
        <p:spPr/>
        <p:txBody>
          <a:bodyPr/>
          <a:lstStyle/>
          <a:p>
            <a:r>
              <a:rPr lang="de-DE" dirty="0"/>
              <a:t>Ziele der heutigen Veranstaltung</a:t>
            </a:r>
          </a:p>
        </p:txBody>
      </p:sp>
      <p:sp>
        <p:nvSpPr>
          <p:cNvPr id="5" name="Textplatzhalter 4"/>
          <p:cNvSpPr>
            <a:spLocks noGrp="1"/>
          </p:cNvSpPr>
          <p:nvPr>
            <p:ph type="body" sz="quarter" idx="14"/>
          </p:nvPr>
        </p:nvSpPr>
        <p:spPr>
          <a:xfrm>
            <a:off x="720725" y="2267992"/>
            <a:ext cx="7523274" cy="440928"/>
          </a:xfrm>
        </p:spPr>
        <p:txBody>
          <a:bodyPr/>
          <a:lstStyle/>
          <a:p>
            <a:r>
              <a:rPr lang="de-DE" sz="1500" b="1" dirty="0"/>
              <a:t>Was wird geboten?</a:t>
            </a:r>
          </a:p>
          <a:p>
            <a:endParaRPr lang="de-DE" sz="1500" b="1" dirty="0"/>
          </a:p>
          <a:p>
            <a:pPr marL="285750" indent="-285750">
              <a:buFont typeface="Arial" panose="020B0604020202020204" pitchFamily="34" charset="0"/>
              <a:buChar char="•"/>
            </a:pPr>
            <a:r>
              <a:rPr lang="de-DE" sz="1500" dirty="0"/>
              <a:t>Einführung in die Wissenschaftspropädeutik</a:t>
            </a:r>
          </a:p>
          <a:p>
            <a:pPr marL="285750" indent="-285750">
              <a:buFont typeface="Arial" panose="020B0604020202020204" pitchFamily="34" charset="0"/>
              <a:buChar char="•"/>
            </a:pPr>
            <a:r>
              <a:rPr lang="de-DE" sz="1500" dirty="0"/>
              <a:t>Aufzeigen von Problemfeldern</a:t>
            </a:r>
          </a:p>
          <a:p>
            <a:pPr marL="285750" indent="-285750">
              <a:buFont typeface="Arial" panose="020B0604020202020204" pitchFamily="34" charset="0"/>
              <a:buChar char="•"/>
            </a:pPr>
            <a:r>
              <a:rPr lang="de-DE" sz="1500" dirty="0"/>
              <a:t>Angebot von Lösungsansätzen und gemeinsame Erarbeitung weiterer Lösungswege </a:t>
            </a:r>
          </a:p>
          <a:p>
            <a:pPr marL="285750" indent="-285750">
              <a:buFont typeface="Arial" panose="020B0604020202020204" pitchFamily="34" charset="0"/>
              <a:buChar char="•"/>
            </a:pPr>
            <a:r>
              <a:rPr lang="de-DE" sz="1500" dirty="0"/>
              <a:t>Erklärung von Betreuungsstrategien</a:t>
            </a:r>
          </a:p>
          <a:p>
            <a:pPr marL="285750" indent="-285750">
              <a:buFont typeface="Arial" panose="020B0604020202020204" pitchFamily="34" charset="0"/>
              <a:buChar char="•"/>
            </a:pPr>
            <a:r>
              <a:rPr lang="de-DE" sz="1500" dirty="0"/>
              <a:t>Vorschlag zur Übertragung der Strategien auf den schulischen Alltag</a:t>
            </a:r>
          </a:p>
          <a:p>
            <a:endParaRPr lang="de-DE" sz="1500" dirty="0"/>
          </a:p>
        </p:txBody>
      </p:sp>
      <p:sp>
        <p:nvSpPr>
          <p:cNvPr id="6" name="Fußzeilenplatzhalter 5"/>
          <p:cNvSpPr>
            <a:spLocks noGrp="1"/>
          </p:cNvSpPr>
          <p:nvPr>
            <p:ph type="ftr" sz="quarter" idx="15"/>
          </p:nvPr>
        </p:nvSpPr>
        <p:spPr/>
        <p:txBody>
          <a:bodyPr/>
          <a:lstStyle/>
          <a:p>
            <a:r>
              <a:rPr lang="de-DE" dirty="0"/>
              <a:t>Workshop für Lehrer*innen zur Betreuung der 5. Prüfungskomponente im Abitur</a:t>
            </a:r>
          </a:p>
        </p:txBody>
      </p:sp>
      <p:pic>
        <p:nvPicPr>
          <p:cNvPr id="7"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2" cstate="print"/>
          <a:stretch>
            <a:fillRect/>
          </a:stretch>
        </p:blipFill>
        <p:spPr>
          <a:xfrm>
            <a:off x="0" y="5939351"/>
            <a:ext cx="1295432" cy="918649"/>
          </a:xfrm>
          <a:prstGeom prst="rect">
            <a:avLst/>
          </a:prstGeom>
          <a:ln w="12700">
            <a:miter lim="400000"/>
          </a:ln>
        </p:spPr>
      </p:pic>
    </p:spTree>
    <p:extLst>
      <p:ext uri="{BB962C8B-B14F-4D97-AF65-F5344CB8AC3E}">
        <p14:creationId xmlns:p14="http://schemas.microsoft.com/office/powerpoint/2010/main" val="4086313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Betreuung der 5. PK</a:t>
            </a:r>
          </a:p>
        </p:txBody>
      </p:sp>
      <p:sp>
        <p:nvSpPr>
          <p:cNvPr id="3" name="Foliennummernplatzhalter 2"/>
          <p:cNvSpPr>
            <a:spLocks noGrp="1"/>
          </p:cNvSpPr>
          <p:nvPr>
            <p:ph type="sldNum" sz="quarter" idx="11"/>
          </p:nvPr>
        </p:nvSpPr>
        <p:spPr/>
        <p:txBody>
          <a:bodyPr/>
          <a:lstStyle/>
          <a:p>
            <a:fld id="{30B5E4E8-4D8F-B148-B96B-8DD5FFB7AF62}" type="slidenum">
              <a:rPr lang="de-DE" smtClean="0"/>
              <a:pPr/>
              <a:t>29</a:t>
            </a:fld>
            <a:endParaRPr lang="de-DE" dirty="0"/>
          </a:p>
        </p:txBody>
      </p:sp>
      <p:sp>
        <p:nvSpPr>
          <p:cNvPr id="4" name="Textplatzhalter 3"/>
          <p:cNvSpPr>
            <a:spLocks noGrp="1"/>
          </p:cNvSpPr>
          <p:nvPr>
            <p:ph type="body" sz="quarter" idx="13"/>
          </p:nvPr>
        </p:nvSpPr>
        <p:spPr>
          <a:xfrm>
            <a:off x="693091" y="3195136"/>
            <a:ext cx="7523275" cy="404864"/>
          </a:xfrm>
        </p:spPr>
        <p:txBody>
          <a:bodyPr/>
          <a:lstStyle/>
          <a:p>
            <a:r>
              <a:rPr lang="de-DE" sz="3600" dirty="0"/>
              <a:t>Propädeutischer Eigenanteil</a:t>
            </a:r>
          </a:p>
        </p:txBody>
      </p:sp>
      <p:sp>
        <p:nvSpPr>
          <p:cNvPr id="6" name="Fußzeilenplatzhalter 5"/>
          <p:cNvSpPr>
            <a:spLocks noGrp="1"/>
          </p:cNvSpPr>
          <p:nvPr>
            <p:ph type="ftr" sz="quarter" idx="15"/>
          </p:nvPr>
        </p:nvSpPr>
        <p:spPr/>
        <p:txBody>
          <a:bodyPr/>
          <a:lstStyle/>
          <a:p>
            <a:r>
              <a:rPr lang="de-DE" dirty="0"/>
              <a:t>Workshop für Lehrer*innen zur Betreuung der 5. Prüfungskomponente im Abitur</a:t>
            </a:r>
          </a:p>
        </p:txBody>
      </p:sp>
    </p:spTree>
    <p:extLst>
      <p:ext uri="{BB962C8B-B14F-4D97-AF65-F5344CB8AC3E}">
        <p14:creationId xmlns:p14="http://schemas.microsoft.com/office/powerpoint/2010/main" val="910613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Propädeutischer Eigenanteil</a:t>
            </a:r>
          </a:p>
        </p:txBody>
      </p:sp>
      <p:sp>
        <p:nvSpPr>
          <p:cNvPr id="3" name="Foliennummernplatzhalter 2"/>
          <p:cNvSpPr>
            <a:spLocks noGrp="1"/>
          </p:cNvSpPr>
          <p:nvPr>
            <p:ph type="sldNum" sz="quarter" idx="11"/>
          </p:nvPr>
        </p:nvSpPr>
        <p:spPr/>
        <p:txBody>
          <a:bodyPr/>
          <a:lstStyle/>
          <a:p>
            <a:fld id="{30B5E4E8-4D8F-B148-B96B-8DD5FFB7AF62}" type="slidenum">
              <a:rPr lang="de-DE" smtClean="0"/>
              <a:pPr/>
              <a:t>30</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2" cstate="print"/>
          <a:stretch>
            <a:fillRect/>
          </a:stretch>
        </p:blipFill>
        <p:spPr>
          <a:xfrm>
            <a:off x="0" y="5939351"/>
            <a:ext cx="1295432" cy="918649"/>
          </a:xfrm>
          <a:prstGeom prst="rect">
            <a:avLst/>
          </a:prstGeom>
          <a:ln w="12700">
            <a:miter lim="400000"/>
          </a:ln>
        </p:spPr>
      </p:pic>
      <p:sp>
        <p:nvSpPr>
          <p:cNvPr id="15" name="Rechteck 14">
            <a:extLst>
              <a:ext uri="{FF2B5EF4-FFF2-40B4-BE49-F238E27FC236}">
                <a16:creationId xmlns:a16="http://schemas.microsoft.com/office/drawing/2014/main" xmlns="" id="{3CA35807-D03B-3642-BED4-82B011558450}"/>
              </a:ext>
            </a:extLst>
          </p:cNvPr>
          <p:cNvSpPr/>
          <p:nvPr/>
        </p:nvSpPr>
        <p:spPr>
          <a:xfrm>
            <a:off x="6879852" y="-2054319"/>
            <a:ext cx="3913044" cy="4401205"/>
          </a:xfrm>
          <a:prstGeom prst="rect">
            <a:avLst/>
          </a:prstGeom>
        </p:spPr>
        <p:txBody>
          <a:bodyPr wrap="square">
            <a:spAutoFit/>
          </a:bodyPr>
          <a:lstStyle/>
          <a:p>
            <a:r>
              <a:rPr lang="de-DE" sz="28000" b="1" dirty="0">
                <a:solidFill>
                  <a:srgbClr val="B53425"/>
                </a:solidFill>
                <a:latin typeface="Footlight MT Light" panose="0204060206030A020304" pitchFamily="18" charset="77"/>
                <a:ea typeface="Ayuthaya" pitchFamily="2" charset="-34"/>
                <a:cs typeface="Bembo" panose="020F0502020204030204" pitchFamily="34" charset="0"/>
              </a:rPr>
              <a:t>„</a:t>
            </a:r>
          </a:p>
        </p:txBody>
      </p:sp>
      <p:sp>
        <p:nvSpPr>
          <p:cNvPr id="17" name="Rechteck 16">
            <a:extLst>
              <a:ext uri="{FF2B5EF4-FFF2-40B4-BE49-F238E27FC236}">
                <a16:creationId xmlns:a16="http://schemas.microsoft.com/office/drawing/2014/main" xmlns="" id="{51B79402-ABC5-1840-BD24-D12914018F34}"/>
              </a:ext>
            </a:extLst>
          </p:cNvPr>
          <p:cNvSpPr/>
          <p:nvPr/>
        </p:nvSpPr>
        <p:spPr>
          <a:xfrm>
            <a:off x="670969" y="2522186"/>
            <a:ext cx="7632440" cy="2949525"/>
          </a:xfrm>
          <a:prstGeom prst="rect">
            <a:avLst/>
          </a:prstGeom>
        </p:spPr>
        <p:txBody>
          <a:bodyPr wrap="square">
            <a:spAutoFit/>
          </a:bodyPr>
          <a:lstStyle/>
          <a:p>
            <a:pPr algn="ctr">
              <a:lnSpc>
                <a:spcPct val="150000"/>
              </a:lnSpc>
            </a:pPr>
            <a:r>
              <a:rPr lang="de-DE" dirty="0">
                <a:latin typeface="Arial" panose="020B0604020202020204" pitchFamily="34" charset="0"/>
              </a:rPr>
              <a:t>Eigenanteil – ein Nachweis der eigenständigen Herangehensweise ist erforderlich, konkrete Anforderungen werden fachspezifisch in den einzelnen Fachbereichen entschieden. Es gibt keine starren Festlegungen, jedoch ist lediglich die eigenständige Beurteilung im Fazit nicht ausreichend.</a:t>
            </a:r>
          </a:p>
          <a:p>
            <a:pPr algn="ctr">
              <a:lnSpc>
                <a:spcPct val="150000"/>
              </a:lnSpc>
            </a:pPr>
            <a:endParaRPr lang="de-DE" dirty="0">
              <a:latin typeface="Arial" panose="020B0604020202020204" pitchFamily="34" charset="0"/>
            </a:endParaRPr>
          </a:p>
          <a:p>
            <a:pPr algn="ctr">
              <a:lnSpc>
                <a:spcPct val="150000"/>
              </a:lnSpc>
            </a:pPr>
            <a:r>
              <a:rPr lang="de-DE" dirty="0">
                <a:solidFill>
                  <a:srgbClr val="1A2E60"/>
                </a:solidFill>
                <a:latin typeface="Arial" panose="020B0604020202020204" pitchFamily="34" charset="0"/>
                <a:cs typeface="Arial" panose="020B0604020202020204" pitchFamily="34" charset="0"/>
              </a:rPr>
              <a:t>(Humboldt-Gymnasium Berlin-Tegel 2013)</a:t>
            </a:r>
          </a:p>
        </p:txBody>
      </p:sp>
    </p:spTree>
    <p:extLst>
      <p:ext uri="{BB962C8B-B14F-4D97-AF65-F5344CB8AC3E}">
        <p14:creationId xmlns:p14="http://schemas.microsoft.com/office/powerpoint/2010/main" val="79622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Propädeutischer Eigenanteil</a:t>
            </a:r>
          </a:p>
        </p:txBody>
      </p:sp>
      <p:sp>
        <p:nvSpPr>
          <p:cNvPr id="3" name="Foliennummernplatzhalter 2"/>
          <p:cNvSpPr>
            <a:spLocks noGrp="1"/>
          </p:cNvSpPr>
          <p:nvPr>
            <p:ph type="sldNum" sz="quarter" idx="11"/>
          </p:nvPr>
        </p:nvSpPr>
        <p:spPr/>
        <p:txBody>
          <a:bodyPr/>
          <a:lstStyle/>
          <a:p>
            <a:fld id="{30B5E4E8-4D8F-B148-B96B-8DD5FFB7AF62}" type="slidenum">
              <a:rPr lang="de-DE" smtClean="0"/>
              <a:pPr/>
              <a:t>31</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2" cstate="print"/>
          <a:stretch>
            <a:fillRect/>
          </a:stretch>
        </p:blipFill>
        <p:spPr>
          <a:xfrm>
            <a:off x="0" y="5939351"/>
            <a:ext cx="1295432" cy="918649"/>
          </a:xfrm>
          <a:prstGeom prst="rect">
            <a:avLst/>
          </a:prstGeom>
          <a:ln w="12700">
            <a:miter lim="400000"/>
          </a:ln>
        </p:spPr>
      </p:pic>
      <p:pic>
        <p:nvPicPr>
          <p:cNvPr id="10" name="Grafik 9">
            <a:extLst>
              <a:ext uri="{FF2B5EF4-FFF2-40B4-BE49-F238E27FC236}">
                <a16:creationId xmlns:a16="http://schemas.microsoft.com/office/drawing/2014/main" xmlns="" id="{8192E3F7-81E9-5B4A-9525-5EB9BE107F51}"/>
              </a:ext>
            </a:extLst>
          </p:cNvPr>
          <p:cNvPicPr>
            <a:picLocks noChangeAspect="1"/>
          </p:cNvPicPr>
          <p:nvPr/>
        </p:nvPicPr>
        <p:blipFill>
          <a:blip r:embed="rId3" cstate="print"/>
          <a:stretch>
            <a:fillRect/>
          </a:stretch>
        </p:blipFill>
        <p:spPr>
          <a:xfrm>
            <a:off x="722660" y="1873308"/>
            <a:ext cx="7698680" cy="3111384"/>
          </a:xfrm>
          <a:prstGeom prst="rect">
            <a:avLst/>
          </a:prstGeom>
        </p:spPr>
      </p:pic>
      <p:sp>
        <p:nvSpPr>
          <p:cNvPr id="11" name="Rechteck 10">
            <a:extLst>
              <a:ext uri="{FF2B5EF4-FFF2-40B4-BE49-F238E27FC236}">
                <a16:creationId xmlns:a16="http://schemas.microsoft.com/office/drawing/2014/main" xmlns="" id="{4306FD79-24D7-AC49-A088-6A524B3B0022}"/>
              </a:ext>
            </a:extLst>
          </p:cNvPr>
          <p:cNvSpPr/>
          <p:nvPr/>
        </p:nvSpPr>
        <p:spPr>
          <a:xfrm>
            <a:off x="1265511" y="2705015"/>
            <a:ext cx="6846157" cy="1477328"/>
          </a:xfrm>
          <a:prstGeom prst="rect">
            <a:avLst/>
          </a:prstGeom>
        </p:spPr>
        <p:txBody>
          <a:bodyPr wrap="square">
            <a:spAutoFit/>
          </a:bodyPr>
          <a:lstStyle/>
          <a:p>
            <a:pPr algn="ctr">
              <a:lnSpc>
                <a:spcPct val="150000"/>
              </a:lnSpc>
            </a:pPr>
            <a:r>
              <a:rPr lang="de-DE" sz="3000" b="1" dirty="0">
                <a:solidFill>
                  <a:schemeClr val="bg1"/>
                </a:solidFill>
                <a:latin typeface="Arial" panose="020B0604020202020204" pitchFamily="34" charset="0"/>
                <a:cs typeface="Arial" panose="020B0604020202020204" pitchFamily="34" charset="0"/>
              </a:rPr>
              <a:t>keine einheitliche Vorgabe </a:t>
            </a:r>
          </a:p>
          <a:p>
            <a:pPr algn="ctr">
              <a:lnSpc>
                <a:spcPct val="150000"/>
              </a:lnSpc>
            </a:pPr>
            <a:r>
              <a:rPr lang="de-DE" sz="3000" b="1" dirty="0">
                <a:solidFill>
                  <a:schemeClr val="bg1"/>
                </a:solidFill>
                <a:latin typeface="Arial" panose="020B0604020202020204" pitchFamily="34" charset="0"/>
                <a:cs typeface="Arial" panose="020B0604020202020204" pitchFamily="34" charset="0"/>
              </a:rPr>
              <a:t>zum propädeutischen Eigenanteil</a:t>
            </a:r>
          </a:p>
        </p:txBody>
      </p:sp>
    </p:spTree>
    <p:extLst>
      <p:ext uri="{BB962C8B-B14F-4D97-AF65-F5344CB8AC3E}">
        <p14:creationId xmlns:p14="http://schemas.microsoft.com/office/powerpoint/2010/main" val="3454009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xmlns="" id="{D1C258F1-2ECE-6642-A74D-27959F3329C2}"/>
              </a:ext>
            </a:extLst>
          </p:cNvPr>
          <p:cNvGrpSpPr/>
          <p:nvPr/>
        </p:nvGrpSpPr>
        <p:grpSpPr>
          <a:xfrm>
            <a:off x="251914" y="1941467"/>
            <a:ext cx="8643908" cy="2971800"/>
            <a:chOff x="335884" y="1445622"/>
            <a:chExt cx="11525211" cy="3962400"/>
          </a:xfrm>
        </p:grpSpPr>
        <p:sp>
          <p:nvSpPr>
            <p:cNvPr id="5" name="Oval 4">
              <a:extLst>
                <a:ext uri="{FF2B5EF4-FFF2-40B4-BE49-F238E27FC236}">
                  <a16:creationId xmlns:a16="http://schemas.microsoft.com/office/drawing/2014/main" xmlns="" id="{AD5D0F28-3DCD-3246-B296-C06A7B82CE68}"/>
                </a:ext>
              </a:extLst>
            </p:cNvPr>
            <p:cNvSpPr/>
            <p:nvPr/>
          </p:nvSpPr>
          <p:spPr>
            <a:xfrm>
              <a:off x="335884" y="1445622"/>
              <a:ext cx="11525211" cy="3962400"/>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lIns="81000" tIns="54000" bIns="54000" rtlCol="0" anchor="t" anchorCtr="0"/>
            <a:lstStyle/>
            <a:p>
              <a:pPr algn="l"/>
              <a:endParaRPr lang="de-DE" dirty="0">
                <a:solidFill>
                  <a:schemeClr val="tx1"/>
                </a:solidFill>
              </a:endParaRPr>
            </a:p>
          </p:txBody>
        </p:sp>
        <p:sp>
          <p:nvSpPr>
            <p:cNvPr id="6" name="Textfeld 5">
              <a:extLst>
                <a:ext uri="{FF2B5EF4-FFF2-40B4-BE49-F238E27FC236}">
                  <a16:creationId xmlns:a16="http://schemas.microsoft.com/office/drawing/2014/main" xmlns="" id="{8059A6AE-D6FC-154F-81CC-0E4FF3437E45}"/>
                </a:ext>
              </a:extLst>
            </p:cNvPr>
            <p:cNvSpPr txBox="1"/>
            <p:nvPr/>
          </p:nvSpPr>
          <p:spPr>
            <a:xfrm>
              <a:off x="7245896" y="3151542"/>
              <a:ext cx="3431248" cy="661720"/>
            </a:xfrm>
            <a:prstGeom prst="rect">
              <a:avLst/>
            </a:prstGeom>
            <a:noFill/>
          </p:spPr>
          <p:txBody>
            <a:bodyPr wrap="square" rtlCol="0">
              <a:spAutoFit/>
            </a:bodyPr>
            <a:lstStyle/>
            <a:p>
              <a:pPr algn="ctr"/>
              <a:r>
                <a:rPr lang="de-DE" sz="2625" b="1" dirty="0">
                  <a:solidFill>
                    <a:srgbClr val="1A2E60"/>
                  </a:solidFill>
                  <a:latin typeface="Arial" panose="020B0604020202020204" pitchFamily="34" charset="0"/>
                  <a:cs typeface="Arial" panose="020B0604020202020204" pitchFamily="34" charset="0"/>
                </a:rPr>
                <a:t>Interview</a:t>
              </a:r>
            </a:p>
          </p:txBody>
        </p:sp>
      </p:grpSp>
      <p:grpSp>
        <p:nvGrpSpPr>
          <p:cNvPr id="26" name="Gruppieren 25">
            <a:extLst>
              <a:ext uri="{FF2B5EF4-FFF2-40B4-BE49-F238E27FC236}">
                <a16:creationId xmlns:a16="http://schemas.microsoft.com/office/drawing/2014/main" xmlns="" id="{8B0EF3EC-78E8-C340-A1EA-3FB31F761DC9}"/>
              </a:ext>
            </a:extLst>
          </p:cNvPr>
          <p:cNvGrpSpPr/>
          <p:nvPr/>
        </p:nvGrpSpPr>
        <p:grpSpPr>
          <a:xfrm>
            <a:off x="102003" y="2128040"/>
            <a:ext cx="7564465" cy="2702588"/>
            <a:chOff x="335884" y="1621692"/>
            <a:chExt cx="10085953" cy="3603451"/>
          </a:xfrm>
          <a:solidFill>
            <a:schemeClr val="bg1"/>
          </a:solidFill>
        </p:grpSpPr>
        <p:sp>
          <p:nvSpPr>
            <p:cNvPr id="9" name="Oval 8">
              <a:extLst>
                <a:ext uri="{FF2B5EF4-FFF2-40B4-BE49-F238E27FC236}">
                  <a16:creationId xmlns:a16="http://schemas.microsoft.com/office/drawing/2014/main" xmlns="" id="{EA36B33A-426F-414B-8952-22E3EF680327}"/>
                </a:ext>
              </a:extLst>
            </p:cNvPr>
            <p:cNvSpPr/>
            <p:nvPr/>
          </p:nvSpPr>
          <p:spPr>
            <a:xfrm>
              <a:off x="335884" y="1621692"/>
              <a:ext cx="10085953" cy="3603451"/>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81000" tIns="54000" bIns="54000" rtlCol="0" anchor="t" anchorCtr="0"/>
            <a:lstStyle/>
            <a:p>
              <a:pPr algn="l"/>
              <a:r>
                <a:rPr lang="de-DE" dirty="0">
                  <a:solidFill>
                    <a:schemeClr val="tx1"/>
                  </a:solidFill>
                </a:rPr>
                <a:t> </a:t>
              </a:r>
            </a:p>
          </p:txBody>
        </p:sp>
        <p:sp>
          <p:nvSpPr>
            <p:cNvPr id="11" name="Textfeld 10">
              <a:extLst>
                <a:ext uri="{FF2B5EF4-FFF2-40B4-BE49-F238E27FC236}">
                  <a16:creationId xmlns:a16="http://schemas.microsoft.com/office/drawing/2014/main" xmlns="" id="{79CAC087-E8B8-3C46-A962-85BEFB4BF56B}"/>
                </a:ext>
              </a:extLst>
            </p:cNvPr>
            <p:cNvSpPr txBox="1"/>
            <p:nvPr/>
          </p:nvSpPr>
          <p:spPr>
            <a:xfrm>
              <a:off x="5519936" y="2836964"/>
              <a:ext cx="3501176" cy="1200328"/>
            </a:xfrm>
            <a:prstGeom prst="rect">
              <a:avLst/>
            </a:prstGeom>
            <a:grpFill/>
          </p:spPr>
          <p:txBody>
            <a:bodyPr wrap="square" rtlCol="0">
              <a:spAutoFit/>
            </a:bodyPr>
            <a:lstStyle/>
            <a:p>
              <a:pPr algn="ctr"/>
              <a:r>
                <a:rPr lang="de-DE" sz="2625" b="1" dirty="0">
                  <a:solidFill>
                    <a:srgbClr val="1A2E60"/>
                  </a:solidFill>
                  <a:latin typeface="Arial" panose="020B0604020202020204" pitchFamily="34" charset="0"/>
                  <a:cs typeface="Arial" panose="020B0604020202020204" pitchFamily="34" charset="0"/>
                </a:rPr>
                <a:t>eigenständige Beurteilung</a:t>
              </a:r>
            </a:p>
          </p:txBody>
        </p:sp>
      </p:grpSp>
      <p:grpSp>
        <p:nvGrpSpPr>
          <p:cNvPr id="25" name="Gruppieren 24">
            <a:extLst>
              <a:ext uri="{FF2B5EF4-FFF2-40B4-BE49-F238E27FC236}">
                <a16:creationId xmlns:a16="http://schemas.microsoft.com/office/drawing/2014/main" xmlns="" id="{4E121A3B-CC6E-854D-9F1C-7B751015E9DA}"/>
              </a:ext>
            </a:extLst>
          </p:cNvPr>
          <p:cNvGrpSpPr/>
          <p:nvPr/>
        </p:nvGrpSpPr>
        <p:grpSpPr>
          <a:xfrm>
            <a:off x="251913" y="2260134"/>
            <a:ext cx="6477407" cy="2438401"/>
            <a:chOff x="335884" y="1814285"/>
            <a:chExt cx="8636542" cy="3251201"/>
          </a:xfrm>
        </p:grpSpPr>
        <p:sp>
          <p:nvSpPr>
            <p:cNvPr id="13" name="Oval 12">
              <a:extLst>
                <a:ext uri="{FF2B5EF4-FFF2-40B4-BE49-F238E27FC236}">
                  <a16:creationId xmlns:a16="http://schemas.microsoft.com/office/drawing/2014/main" xmlns="" id="{67685C3C-528C-1D43-825B-6DC941452E33}"/>
                </a:ext>
              </a:extLst>
            </p:cNvPr>
            <p:cNvSpPr/>
            <p:nvPr/>
          </p:nvSpPr>
          <p:spPr>
            <a:xfrm>
              <a:off x="335884" y="1814285"/>
              <a:ext cx="8636542" cy="3251201"/>
            </a:xfrm>
            <a:prstGeom prst="ellipse">
              <a:avLst/>
            </a:prstGeom>
            <a:solidFill>
              <a:schemeClr val="accent5">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1000" tIns="54000" bIns="54000" rtlCol="0" anchor="t" anchorCtr="0"/>
            <a:lstStyle/>
            <a:p>
              <a:pPr algn="l"/>
              <a:endParaRPr lang="de-DE" dirty="0">
                <a:solidFill>
                  <a:schemeClr val="tx1"/>
                </a:solidFill>
              </a:endParaRPr>
            </a:p>
          </p:txBody>
        </p:sp>
        <p:sp>
          <p:nvSpPr>
            <p:cNvPr id="14" name="Textfeld 13">
              <a:extLst>
                <a:ext uri="{FF2B5EF4-FFF2-40B4-BE49-F238E27FC236}">
                  <a16:creationId xmlns:a16="http://schemas.microsoft.com/office/drawing/2014/main" xmlns="" id="{D185A912-6464-5848-A928-F7ACA80F1385}"/>
                </a:ext>
              </a:extLst>
            </p:cNvPr>
            <p:cNvSpPr txBox="1"/>
            <p:nvPr/>
          </p:nvSpPr>
          <p:spPr>
            <a:xfrm>
              <a:off x="3368950" y="2995572"/>
              <a:ext cx="3620062" cy="1200328"/>
            </a:xfrm>
            <a:prstGeom prst="rect">
              <a:avLst/>
            </a:prstGeom>
            <a:noFill/>
          </p:spPr>
          <p:txBody>
            <a:bodyPr wrap="square" rtlCol="0">
              <a:spAutoFit/>
            </a:bodyPr>
            <a:lstStyle/>
            <a:p>
              <a:pPr algn="ctr"/>
              <a:r>
                <a:rPr lang="de-DE" sz="2625" b="1" dirty="0">
                  <a:solidFill>
                    <a:srgbClr val="1A2E60"/>
                  </a:solidFill>
                  <a:latin typeface="Arial" panose="020B0604020202020204" pitchFamily="34" charset="0"/>
                  <a:cs typeface="Arial" panose="020B0604020202020204" pitchFamily="34" charset="0"/>
                </a:rPr>
                <a:t>selbstgebaute Modelle</a:t>
              </a:r>
            </a:p>
          </p:txBody>
        </p:sp>
      </p:grpSp>
      <p:grpSp>
        <p:nvGrpSpPr>
          <p:cNvPr id="24" name="Gruppieren 23">
            <a:extLst>
              <a:ext uri="{FF2B5EF4-FFF2-40B4-BE49-F238E27FC236}">
                <a16:creationId xmlns:a16="http://schemas.microsoft.com/office/drawing/2014/main" xmlns="" id="{DEEA081D-61C8-0448-BD29-B83F5CA11F0F}"/>
              </a:ext>
            </a:extLst>
          </p:cNvPr>
          <p:cNvGrpSpPr/>
          <p:nvPr/>
        </p:nvGrpSpPr>
        <p:grpSpPr>
          <a:xfrm>
            <a:off x="251913" y="2337705"/>
            <a:ext cx="5405163" cy="2171700"/>
            <a:chOff x="335884" y="1973944"/>
            <a:chExt cx="7206884" cy="2895600"/>
          </a:xfrm>
        </p:grpSpPr>
        <p:sp>
          <p:nvSpPr>
            <p:cNvPr id="15" name="Oval 14">
              <a:extLst>
                <a:ext uri="{FF2B5EF4-FFF2-40B4-BE49-F238E27FC236}">
                  <a16:creationId xmlns:a16="http://schemas.microsoft.com/office/drawing/2014/main" xmlns="" id="{F6666BDB-409F-E249-94AA-1F3796FEC9A8}"/>
                </a:ext>
              </a:extLst>
            </p:cNvPr>
            <p:cNvSpPr/>
            <p:nvPr/>
          </p:nvSpPr>
          <p:spPr>
            <a:xfrm>
              <a:off x="335884" y="1973944"/>
              <a:ext cx="7206884" cy="2895600"/>
            </a:xfrm>
            <a:prstGeom prst="ellipse">
              <a:avLst/>
            </a:prstGeom>
            <a:solidFill>
              <a:schemeClr val="accent5">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1000" tIns="54000" bIns="54000" rtlCol="0" anchor="t" anchorCtr="0"/>
            <a:lstStyle/>
            <a:p>
              <a:pPr algn="l"/>
              <a:endParaRPr lang="de-DE" dirty="0">
                <a:solidFill>
                  <a:schemeClr val="tx1"/>
                </a:solidFill>
              </a:endParaRPr>
            </a:p>
          </p:txBody>
        </p:sp>
        <p:sp>
          <p:nvSpPr>
            <p:cNvPr id="16" name="Textfeld 15">
              <a:extLst>
                <a:ext uri="{FF2B5EF4-FFF2-40B4-BE49-F238E27FC236}">
                  <a16:creationId xmlns:a16="http://schemas.microsoft.com/office/drawing/2014/main" xmlns="" id="{FE769BE7-A87F-3244-A945-14D66E3E43F3}"/>
                </a:ext>
              </a:extLst>
            </p:cNvPr>
            <p:cNvSpPr txBox="1"/>
            <p:nvPr/>
          </p:nvSpPr>
          <p:spPr>
            <a:xfrm>
              <a:off x="1871891" y="2882239"/>
              <a:ext cx="4669053" cy="1200328"/>
            </a:xfrm>
            <a:prstGeom prst="rect">
              <a:avLst/>
            </a:prstGeom>
            <a:noFill/>
          </p:spPr>
          <p:txBody>
            <a:bodyPr wrap="square" rtlCol="0">
              <a:spAutoFit/>
            </a:bodyPr>
            <a:lstStyle/>
            <a:p>
              <a:pPr algn="ctr"/>
              <a:r>
                <a:rPr lang="de-DE" sz="2625" b="1" dirty="0">
                  <a:solidFill>
                    <a:srgbClr val="1A2E60"/>
                  </a:solidFill>
                  <a:latin typeface="Arial" panose="020B0604020202020204" pitchFamily="34" charset="0"/>
                  <a:cs typeface="Arial" panose="020B0604020202020204" pitchFamily="34" charset="0"/>
                </a:rPr>
                <a:t>analoge/ digitale </a:t>
              </a:r>
            </a:p>
            <a:p>
              <a:pPr algn="ctr"/>
              <a:r>
                <a:rPr lang="de-DE" sz="2625" b="1" dirty="0">
                  <a:solidFill>
                    <a:srgbClr val="1A2E60"/>
                  </a:solidFill>
                  <a:latin typeface="Arial" panose="020B0604020202020204" pitchFamily="34" charset="0"/>
                  <a:cs typeface="Arial" panose="020B0604020202020204" pitchFamily="34" charset="0"/>
                </a:rPr>
                <a:t>Umfrage</a:t>
              </a:r>
            </a:p>
          </p:txBody>
        </p:sp>
      </p:grpSp>
      <p:grpSp>
        <p:nvGrpSpPr>
          <p:cNvPr id="23" name="Gruppieren 22">
            <a:extLst>
              <a:ext uri="{FF2B5EF4-FFF2-40B4-BE49-F238E27FC236}">
                <a16:creationId xmlns:a16="http://schemas.microsoft.com/office/drawing/2014/main" xmlns="" id="{84DDF6DC-8544-744D-979A-AE12EDBDE8EB}"/>
              </a:ext>
            </a:extLst>
          </p:cNvPr>
          <p:cNvGrpSpPr/>
          <p:nvPr/>
        </p:nvGrpSpPr>
        <p:grpSpPr>
          <a:xfrm>
            <a:off x="241333" y="2479221"/>
            <a:ext cx="4646645" cy="1888672"/>
            <a:chOff x="321777" y="2162628"/>
            <a:chExt cx="6195527" cy="2518229"/>
          </a:xfrm>
        </p:grpSpPr>
        <p:sp>
          <p:nvSpPr>
            <p:cNvPr id="17" name="Oval 16">
              <a:extLst>
                <a:ext uri="{FF2B5EF4-FFF2-40B4-BE49-F238E27FC236}">
                  <a16:creationId xmlns:a16="http://schemas.microsoft.com/office/drawing/2014/main" xmlns="" id="{4A3DF45B-D0C7-334C-B35A-C74A2B069808}"/>
                </a:ext>
              </a:extLst>
            </p:cNvPr>
            <p:cNvSpPr/>
            <p:nvPr/>
          </p:nvSpPr>
          <p:spPr>
            <a:xfrm>
              <a:off x="335884" y="2162628"/>
              <a:ext cx="5765159" cy="2518229"/>
            </a:xfrm>
            <a:prstGeom prst="ellipse">
              <a:avLst/>
            </a:prstGeom>
            <a:solidFill>
              <a:srgbClr val="78869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1000" tIns="54000" bIns="54000" rtlCol="0" anchor="t" anchorCtr="0"/>
            <a:lstStyle/>
            <a:p>
              <a:pPr algn="l"/>
              <a:endParaRPr lang="de-DE" dirty="0">
                <a:solidFill>
                  <a:schemeClr val="tx1"/>
                </a:solidFill>
              </a:endParaRPr>
            </a:p>
          </p:txBody>
        </p:sp>
        <p:sp>
          <p:nvSpPr>
            <p:cNvPr id="18" name="Textfeld 17">
              <a:extLst>
                <a:ext uri="{FF2B5EF4-FFF2-40B4-BE49-F238E27FC236}">
                  <a16:creationId xmlns:a16="http://schemas.microsoft.com/office/drawing/2014/main" xmlns="" id="{0A7E0670-97B5-4141-9DE7-A1BE4A12E53E}"/>
                </a:ext>
              </a:extLst>
            </p:cNvPr>
            <p:cNvSpPr txBox="1"/>
            <p:nvPr/>
          </p:nvSpPr>
          <p:spPr>
            <a:xfrm>
              <a:off x="321777" y="3063041"/>
              <a:ext cx="6195527" cy="661720"/>
            </a:xfrm>
            <a:prstGeom prst="rect">
              <a:avLst/>
            </a:prstGeom>
            <a:noFill/>
          </p:spPr>
          <p:txBody>
            <a:bodyPr wrap="square" rtlCol="0">
              <a:spAutoFit/>
            </a:bodyPr>
            <a:lstStyle/>
            <a:p>
              <a:pPr algn="ctr"/>
              <a:r>
                <a:rPr lang="de-DE" sz="2625" b="1" dirty="0">
                  <a:solidFill>
                    <a:srgbClr val="1A2E60"/>
                  </a:solidFill>
                  <a:latin typeface="Arial" panose="020B0604020202020204" pitchFamily="34" charset="0"/>
                  <a:cs typeface="Arial" panose="020B0604020202020204" pitchFamily="34" charset="0"/>
                </a:rPr>
                <a:t>Experiment</a:t>
              </a:r>
            </a:p>
          </p:txBody>
        </p:sp>
      </p:grpSp>
      <p:grpSp>
        <p:nvGrpSpPr>
          <p:cNvPr id="19" name="Gruppierung 31">
            <a:extLst>
              <a:ext uri="{FF2B5EF4-FFF2-40B4-BE49-F238E27FC236}">
                <a16:creationId xmlns:a16="http://schemas.microsoft.com/office/drawing/2014/main" xmlns="" id="{7197ECCF-16D2-374B-B68A-7946E816E48F}"/>
              </a:ext>
            </a:extLst>
          </p:cNvPr>
          <p:cNvGrpSpPr/>
          <p:nvPr/>
        </p:nvGrpSpPr>
        <p:grpSpPr>
          <a:xfrm>
            <a:off x="245993" y="2612571"/>
            <a:ext cx="3240542" cy="1621972"/>
            <a:chOff x="335884" y="2350184"/>
            <a:chExt cx="4320723" cy="2162629"/>
          </a:xfrm>
          <a:solidFill>
            <a:srgbClr val="1A2E60"/>
          </a:solidFill>
        </p:grpSpPr>
        <p:sp>
          <p:nvSpPr>
            <p:cNvPr id="20" name="Oval 19">
              <a:extLst>
                <a:ext uri="{FF2B5EF4-FFF2-40B4-BE49-F238E27FC236}">
                  <a16:creationId xmlns:a16="http://schemas.microsoft.com/office/drawing/2014/main" xmlns="" id="{F911DA08-13BE-FF4D-B169-A768ECEAB3AC}"/>
                </a:ext>
              </a:extLst>
            </p:cNvPr>
            <p:cNvSpPr/>
            <p:nvPr/>
          </p:nvSpPr>
          <p:spPr>
            <a:xfrm>
              <a:off x="335884" y="2350184"/>
              <a:ext cx="4320723" cy="2162629"/>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81000" tIns="54000" bIns="54000" rtlCol="0" anchor="t" anchorCtr="0"/>
            <a:lstStyle/>
            <a:p>
              <a:pPr algn="l"/>
              <a:r>
                <a:rPr lang="de-DE" dirty="0">
                  <a:solidFill>
                    <a:srgbClr val="E70036"/>
                  </a:solidFill>
                </a:rPr>
                <a:t>         </a:t>
              </a:r>
            </a:p>
          </p:txBody>
        </p:sp>
        <p:sp>
          <p:nvSpPr>
            <p:cNvPr id="21" name="Textfeld 20">
              <a:extLst>
                <a:ext uri="{FF2B5EF4-FFF2-40B4-BE49-F238E27FC236}">
                  <a16:creationId xmlns:a16="http://schemas.microsoft.com/office/drawing/2014/main" xmlns="" id="{4690FEA8-30FA-8F48-8E53-0E75FBE6C06B}"/>
                </a:ext>
              </a:extLst>
            </p:cNvPr>
            <p:cNvSpPr txBox="1"/>
            <p:nvPr/>
          </p:nvSpPr>
          <p:spPr>
            <a:xfrm>
              <a:off x="1436914" y="3125906"/>
              <a:ext cx="2612572" cy="627957"/>
            </a:xfrm>
            <a:prstGeom prst="rect">
              <a:avLst/>
            </a:prstGeom>
            <a:grpFill/>
          </p:spPr>
          <p:txBody>
            <a:bodyPr wrap="square" lIns="0" tIns="0" rIns="0" bIns="0" rtlCol="0" anchor="ctr" anchorCtr="0">
              <a:noAutofit/>
            </a:bodyPr>
            <a:lstStyle/>
            <a:p>
              <a:pPr algn="ctr"/>
              <a:r>
                <a:rPr lang="de-DE" sz="1200" b="1" spc="113" dirty="0">
                  <a:solidFill>
                    <a:schemeClr val="bg1"/>
                  </a:solidFill>
                </a:rPr>
                <a:t>Exemplarische Eigenanteile aus den letzten Jahrgängen</a:t>
              </a:r>
            </a:p>
          </p:txBody>
        </p:sp>
      </p:grpSp>
      <p:pic>
        <p:nvPicPr>
          <p:cNvPr id="22" name="Picture 4" descr="https://www.hu-berlin.de/de/hu-intern/design/downloads/logo/siegel/husiegel-bw-gross.png/image_preview">
            <a:extLst>
              <a:ext uri="{FF2B5EF4-FFF2-40B4-BE49-F238E27FC236}">
                <a16:creationId xmlns:a16="http://schemas.microsoft.com/office/drawing/2014/main" xmlns="" id="{7B46B55D-FC84-9049-8C70-27F0FBB152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505" y="3188072"/>
            <a:ext cx="470968" cy="4709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4" cstate="print"/>
          <a:stretch>
            <a:fillRect/>
          </a:stretch>
        </p:blipFill>
        <p:spPr>
          <a:xfrm>
            <a:off x="0" y="5939351"/>
            <a:ext cx="1295432" cy="918649"/>
          </a:xfrm>
          <a:prstGeom prst="rect">
            <a:avLst/>
          </a:prstGeom>
          <a:ln w="12700">
            <a:miter lim="400000"/>
          </a:ln>
        </p:spPr>
      </p:pic>
      <p:sp>
        <p:nvSpPr>
          <p:cNvPr id="28" name="Titel 1"/>
          <p:cNvSpPr txBox="1">
            <a:spLocks/>
          </p:cNvSpPr>
          <p:nvPr/>
        </p:nvSpPr>
        <p:spPr>
          <a:xfrm>
            <a:off x="621989" y="333347"/>
            <a:ext cx="7514426" cy="548680"/>
          </a:xfrm>
          <a:prstGeom prst="rect">
            <a:avLst/>
          </a:prstGeom>
        </p:spPr>
        <p:txBody>
          <a:bodyPr/>
          <a:lstStyle>
            <a:lvl1pPr algn="l" rtl="0" eaLnBrk="1" fontAlgn="base" hangingPunct="1">
              <a:spcBef>
                <a:spcPct val="0"/>
              </a:spcBef>
              <a:spcAft>
                <a:spcPct val="0"/>
              </a:spcAft>
              <a:defRPr sz="1800" b="0">
                <a:solidFill>
                  <a:srgbClr val="003366"/>
                </a:solidFill>
                <a:latin typeface="Verdana" charset="0"/>
                <a:ea typeface="Verdana" charset="0"/>
                <a:cs typeface="Verdana" charset="0"/>
              </a:defRPr>
            </a:lvl1pPr>
            <a:lvl2pPr algn="ctr" rtl="0" eaLnBrk="1" fontAlgn="base" hangingPunct="1">
              <a:spcBef>
                <a:spcPct val="0"/>
              </a:spcBef>
              <a:spcAft>
                <a:spcPct val="0"/>
              </a:spcAft>
              <a:defRPr sz="4200">
                <a:solidFill>
                  <a:srgbClr val="800080"/>
                </a:solidFill>
                <a:latin typeface="Garamond" pitchFamily="18" charset="0"/>
              </a:defRPr>
            </a:lvl2pPr>
            <a:lvl3pPr algn="ctr" rtl="0" eaLnBrk="1" fontAlgn="base" hangingPunct="1">
              <a:spcBef>
                <a:spcPct val="0"/>
              </a:spcBef>
              <a:spcAft>
                <a:spcPct val="0"/>
              </a:spcAft>
              <a:defRPr sz="4200">
                <a:solidFill>
                  <a:srgbClr val="800080"/>
                </a:solidFill>
                <a:latin typeface="Garamond" pitchFamily="18" charset="0"/>
              </a:defRPr>
            </a:lvl3pPr>
            <a:lvl4pPr algn="ctr" rtl="0" eaLnBrk="1" fontAlgn="base" hangingPunct="1">
              <a:spcBef>
                <a:spcPct val="0"/>
              </a:spcBef>
              <a:spcAft>
                <a:spcPct val="0"/>
              </a:spcAft>
              <a:defRPr sz="4200">
                <a:solidFill>
                  <a:srgbClr val="800080"/>
                </a:solidFill>
                <a:latin typeface="Garamond" pitchFamily="18" charset="0"/>
              </a:defRPr>
            </a:lvl4pPr>
            <a:lvl5pPr algn="ctr" rtl="0" eaLnBrk="1" fontAlgn="base" hangingPunct="1">
              <a:spcBef>
                <a:spcPct val="0"/>
              </a:spcBef>
              <a:spcAft>
                <a:spcPct val="0"/>
              </a:spcAft>
              <a:defRPr sz="4200">
                <a:solidFill>
                  <a:srgbClr val="800080"/>
                </a:solidFill>
                <a:latin typeface="Garamond" pitchFamily="18" charset="0"/>
              </a:defRPr>
            </a:lvl5pPr>
            <a:lvl6pPr marL="457200" algn="ctr" rtl="0" eaLnBrk="1" fontAlgn="base" hangingPunct="1">
              <a:spcBef>
                <a:spcPct val="0"/>
              </a:spcBef>
              <a:spcAft>
                <a:spcPct val="0"/>
              </a:spcAft>
              <a:defRPr sz="4200">
                <a:solidFill>
                  <a:schemeClr val="tx2"/>
                </a:solidFill>
                <a:latin typeface="Garamond" pitchFamily="18" charset="0"/>
              </a:defRPr>
            </a:lvl6pPr>
            <a:lvl7pPr marL="914400" algn="ctr" rtl="0" eaLnBrk="1" fontAlgn="base" hangingPunct="1">
              <a:spcBef>
                <a:spcPct val="0"/>
              </a:spcBef>
              <a:spcAft>
                <a:spcPct val="0"/>
              </a:spcAft>
              <a:defRPr sz="4200">
                <a:solidFill>
                  <a:schemeClr val="tx2"/>
                </a:solidFill>
                <a:latin typeface="Garamond" pitchFamily="18" charset="0"/>
              </a:defRPr>
            </a:lvl7pPr>
            <a:lvl8pPr marL="1371600" algn="ctr" rtl="0" eaLnBrk="1" fontAlgn="base" hangingPunct="1">
              <a:spcBef>
                <a:spcPct val="0"/>
              </a:spcBef>
              <a:spcAft>
                <a:spcPct val="0"/>
              </a:spcAft>
              <a:defRPr sz="4200">
                <a:solidFill>
                  <a:schemeClr val="tx2"/>
                </a:solidFill>
                <a:latin typeface="Garamond" pitchFamily="18" charset="0"/>
              </a:defRPr>
            </a:lvl8pPr>
            <a:lvl9pPr marL="1828800" algn="ctr" rtl="0" eaLnBrk="1" fontAlgn="base" hangingPunct="1">
              <a:spcBef>
                <a:spcPct val="0"/>
              </a:spcBef>
              <a:spcAft>
                <a:spcPct val="0"/>
              </a:spcAft>
              <a:defRPr sz="4200">
                <a:solidFill>
                  <a:schemeClr val="tx2"/>
                </a:solidFill>
                <a:latin typeface="Garamond" pitchFamily="18" charset="0"/>
              </a:defRPr>
            </a:lvl9pPr>
          </a:lstStyle>
          <a:p>
            <a:r>
              <a:rPr lang="de-DE" sz="2200" kern="0" dirty="0"/>
              <a:t>Propädeutischer Eigenanteil</a:t>
            </a:r>
          </a:p>
        </p:txBody>
      </p:sp>
    </p:spTree>
    <p:extLst>
      <p:ext uri="{BB962C8B-B14F-4D97-AF65-F5344CB8AC3E}">
        <p14:creationId xmlns:p14="http://schemas.microsoft.com/office/powerpoint/2010/main" val="139380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50000" decel="50000" fill="hold" nodeType="clickEffect">
                                  <p:stCondLst>
                                    <p:cond delay="0"/>
                                  </p:stCondLst>
                                  <p:childTnLst>
                                    <p:animRot by="6300000">
                                      <p:cBhvr>
                                        <p:cTn id="6" dur="2000" fill="hold"/>
                                        <p:tgtEl>
                                          <p:spTgt spid="19"/>
                                        </p:tgtEl>
                                        <p:attrNameLst>
                                          <p:attrName>r</p:attrName>
                                        </p:attrNameLst>
                                      </p:cBhvr>
                                    </p:animRot>
                                  </p:childTnLst>
                                </p:cTn>
                              </p:par>
                              <p:par>
                                <p:cTn id="7" presetID="42" presetClass="path" presetSubtype="0" accel="50000" decel="50000" fill="hold" nodeType="withEffect">
                                  <p:stCondLst>
                                    <p:cond delay="0"/>
                                  </p:stCondLst>
                                  <p:childTnLst>
                                    <p:animMotion origin="layout" path="M 0.00013 -0.00023 L -0.17188 0.23982 " pathEditMode="relative" rAng="0" ptsTypes="AA">
                                      <p:cBhvr>
                                        <p:cTn id="8" dur="2000" fill="hold"/>
                                        <p:tgtEl>
                                          <p:spTgt spid="19"/>
                                        </p:tgtEl>
                                        <p:attrNameLst>
                                          <p:attrName>ppt_x</p:attrName>
                                          <p:attrName>ppt_y</p:attrName>
                                        </p:attrNameLst>
                                      </p:cBhvr>
                                      <p:rCtr x="-8607" y="11991"/>
                                    </p:animMotion>
                                  </p:childTnLst>
                                </p:cTn>
                              </p:par>
                            </p:childTnLst>
                          </p:cTn>
                        </p:par>
                      </p:childTnLst>
                    </p:cTn>
                  </p:par>
                  <p:par>
                    <p:cTn id="9" fill="hold">
                      <p:stCondLst>
                        <p:cond delay="indefinite"/>
                      </p:stCondLst>
                      <p:childTnLst>
                        <p:par>
                          <p:cTn id="10" fill="hold">
                            <p:stCondLst>
                              <p:cond delay="0"/>
                            </p:stCondLst>
                            <p:childTnLst>
                              <p:par>
                                <p:cTn id="11" presetID="8" presetClass="emph" presetSubtype="0" accel="50000" decel="50000" fill="hold" nodeType="clickEffect">
                                  <p:stCondLst>
                                    <p:cond delay="0"/>
                                  </p:stCondLst>
                                  <p:childTnLst>
                                    <p:animRot by="6300000">
                                      <p:cBhvr>
                                        <p:cTn id="12" dur="2000" fill="hold"/>
                                        <p:tgtEl>
                                          <p:spTgt spid="23"/>
                                        </p:tgtEl>
                                        <p:attrNameLst>
                                          <p:attrName>r</p:attrName>
                                        </p:attrNameLst>
                                      </p:cBhvr>
                                    </p:animRot>
                                  </p:childTnLst>
                                </p:cTn>
                              </p:par>
                              <p:par>
                                <p:cTn id="13" presetID="42" presetClass="path" presetSubtype="0" accel="50000" decel="50000" fill="hold" nodeType="withEffect">
                                  <p:stCondLst>
                                    <p:cond delay="0"/>
                                  </p:stCondLst>
                                  <p:childTnLst>
                                    <p:animMotion origin="layout" path="M 0.00013 -0.00023 L -0.28229 0.39445 " pathEditMode="relative" rAng="0" ptsTypes="AA">
                                      <p:cBhvr>
                                        <p:cTn id="14" dur="2000" fill="hold"/>
                                        <p:tgtEl>
                                          <p:spTgt spid="23"/>
                                        </p:tgtEl>
                                        <p:attrNameLst>
                                          <p:attrName>ppt_x</p:attrName>
                                          <p:attrName>ppt_y</p:attrName>
                                        </p:attrNameLst>
                                      </p:cBhvr>
                                      <p:rCtr x="-14128" y="19722"/>
                                    </p:animMotion>
                                  </p:childTnLst>
                                </p:cTn>
                              </p:par>
                            </p:childTnLst>
                          </p:cTn>
                        </p:par>
                      </p:childTnLst>
                    </p:cTn>
                  </p:par>
                  <p:par>
                    <p:cTn id="15" fill="hold">
                      <p:stCondLst>
                        <p:cond delay="indefinite"/>
                      </p:stCondLst>
                      <p:childTnLst>
                        <p:par>
                          <p:cTn id="16" fill="hold">
                            <p:stCondLst>
                              <p:cond delay="0"/>
                            </p:stCondLst>
                            <p:childTnLst>
                              <p:par>
                                <p:cTn id="17" presetID="8" presetClass="emph" presetSubtype="0" accel="50000" decel="50000" fill="hold" nodeType="clickEffect">
                                  <p:stCondLst>
                                    <p:cond delay="0"/>
                                  </p:stCondLst>
                                  <p:childTnLst>
                                    <p:animRot by="6300000">
                                      <p:cBhvr>
                                        <p:cTn id="18" dur="2000" fill="hold"/>
                                        <p:tgtEl>
                                          <p:spTgt spid="24"/>
                                        </p:tgtEl>
                                        <p:attrNameLst>
                                          <p:attrName>r</p:attrName>
                                        </p:attrNameLst>
                                      </p:cBhvr>
                                    </p:animRot>
                                  </p:childTnLst>
                                </p:cTn>
                              </p:par>
                              <p:par>
                                <p:cTn id="19" presetID="42" presetClass="path" presetSubtype="0" accel="50000" decel="50000" fill="hold" nodeType="withEffect">
                                  <p:stCondLst>
                                    <p:cond delay="0"/>
                                  </p:stCondLst>
                                  <p:childTnLst>
                                    <p:animMotion origin="layout" path="M 0.00017 -0.00024 L -0.32309 0.50115 " pathEditMode="relative" rAng="0" ptsTypes="AA">
                                      <p:cBhvr>
                                        <p:cTn id="20" dur="2000" fill="hold"/>
                                        <p:tgtEl>
                                          <p:spTgt spid="24"/>
                                        </p:tgtEl>
                                        <p:attrNameLst>
                                          <p:attrName>ppt_x</p:attrName>
                                          <p:attrName>ppt_y</p:attrName>
                                        </p:attrNameLst>
                                      </p:cBhvr>
                                      <p:rCtr x="-16163" y="25069"/>
                                    </p:animMotion>
                                  </p:childTnLst>
                                </p:cTn>
                              </p:par>
                            </p:childTnLst>
                          </p:cTn>
                        </p:par>
                      </p:childTnLst>
                    </p:cTn>
                  </p:par>
                  <p:par>
                    <p:cTn id="21" fill="hold">
                      <p:stCondLst>
                        <p:cond delay="indefinite"/>
                      </p:stCondLst>
                      <p:childTnLst>
                        <p:par>
                          <p:cTn id="22" fill="hold">
                            <p:stCondLst>
                              <p:cond delay="0"/>
                            </p:stCondLst>
                            <p:childTnLst>
                              <p:par>
                                <p:cTn id="23" presetID="8" presetClass="emph" presetSubtype="0" accel="50000" decel="50000" fill="hold" nodeType="clickEffect">
                                  <p:stCondLst>
                                    <p:cond delay="0"/>
                                  </p:stCondLst>
                                  <p:childTnLst>
                                    <p:animRot by="6300000">
                                      <p:cBhvr>
                                        <p:cTn id="24" dur="2000" fill="hold"/>
                                        <p:tgtEl>
                                          <p:spTgt spid="25"/>
                                        </p:tgtEl>
                                        <p:attrNameLst>
                                          <p:attrName>r</p:attrName>
                                        </p:attrNameLst>
                                      </p:cBhvr>
                                    </p:animRot>
                                  </p:childTnLst>
                                </p:cTn>
                              </p:par>
                              <p:par>
                                <p:cTn id="25" presetID="42" presetClass="path" presetSubtype="0" accel="50000" decel="50000" fill="hold" nodeType="withEffect">
                                  <p:stCondLst>
                                    <p:cond delay="0"/>
                                  </p:stCondLst>
                                  <p:childTnLst>
                                    <p:animMotion origin="layout" path="M 0.00017 -0.00023 L -0.39062 0.57754 " pathEditMode="relative" rAng="0" ptsTypes="AA">
                                      <p:cBhvr>
                                        <p:cTn id="26" dur="2000" fill="hold"/>
                                        <p:tgtEl>
                                          <p:spTgt spid="25"/>
                                        </p:tgtEl>
                                        <p:attrNameLst>
                                          <p:attrName>ppt_x</p:attrName>
                                          <p:attrName>ppt_y</p:attrName>
                                        </p:attrNameLst>
                                      </p:cBhvr>
                                      <p:rCtr x="-19549" y="28889"/>
                                    </p:animMotion>
                                  </p:childTnLst>
                                </p:cTn>
                              </p:par>
                            </p:childTnLst>
                          </p:cTn>
                        </p:par>
                      </p:childTnLst>
                    </p:cTn>
                  </p:par>
                  <p:par>
                    <p:cTn id="27" fill="hold">
                      <p:stCondLst>
                        <p:cond delay="indefinite"/>
                      </p:stCondLst>
                      <p:childTnLst>
                        <p:par>
                          <p:cTn id="28" fill="hold">
                            <p:stCondLst>
                              <p:cond delay="0"/>
                            </p:stCondLst>
                            <p:childTnLst>
                              <p:par>
                                <p:cTn id="29" presetID="8" presetClass="emph" presetSubtype="0" accel="50000" decel="50000" fill="hold" nodeType="clickEffect">
                                  <p:stCondLst>
                                    <p:cond delay="0"/>
                                  </p:stCondLst>
                                  <p:childTnLst>
                                    <p:animRot by="6300000">
                                      <p:cBhvr>
                                        <p:cTn id="30" dur="2000" fill="hold"/>
                                        <p:tgtEl>
                                          <p:spTgt spid="26"/>
                                        </p:tgtEl>
                                        <p:attrNameLst>
                                          <p:attrName>r</p:attrName>
                                        </p:attrNameLst>
                                      </p:cBhvr>
                                    </p:animRot>
                                  </p:childTnLst>
                                </p:cTn>
                              </p:par>
                              <p:par>
                                <p:cTn id="31" presetID="42" presetClass="path" presetSubtype="0" accel="50000" decel="50000" fill="hold" nodeType="withEffect">
                                  <p:stCondLst>
                                    <p:cond delay="0"/>
                                  </p:stCondLst>
                                  <p:childTnLst>
                                    <p:animMotion origin="layout" path="M 0.00018 -0.00024 L -0.45972 0.70532 " pathEditMode="relative" rAng="0" ptsTypes="AA">
                                      <p:cBhvr>
                                        <p:cTn id="32" dur="2000" fill="hold"/>
                                        <p:tgtEl>
                                          <p:spTgt spid="26"/>
                                        </p:tgtEl>
                                        <p:attrNameLst>
                                          <p:attrName>ppt_x</p:attrName>
                                          <p:attrName>ppt_y</p:attrName>
                                        </p:attrNameLst>
                                      </p:cBhvr>
                                      <p:rCtr x="-23003" y="3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Propädeutischer Eigenanteil</a:t>
            </a:r>
          </a:p>
        </p:txBody>
      </p:sp>
      <p:sp>
        <p:nvSpPr>
          <p:cNvPr id="3" name="Foliennummernplatzhalter 2"/>
          <p:cNvSpPr>
            <a:spLocks noGrp="1"/>
          </p:cNvSpPr>
          <p:nvPr>
            <p:ph type="sldNum" sz="quarter" idx="11"/>
          </p:nvPr>
        </p:nvSpPr>
        <p:spPr/>
        <p:txBody>
          <a:bodyPr/>
          <a:lstStyle/>
          <a:p>
            <a:fld id="{30B5E4E8-4D8F-B148-B96B-8DD5FFB7AF62}" type="slidenum">
              <a:rPr lang="de-DE" smtClean="0"/>
              <a:pPr/>
              <a:t>33</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2" cstate="print"/>
          <a:stretch>
            <a:fillRect/>
          </a:stretch>
        </p:blipFill>
        <p:spPr>
          <a:xfrm>
            <a:off x="0" y="5939351"/>
            <a:ext cx="1295432" cy="918649"/>
          </a:xfrm>
          <a:prstGeom prst="rect">
            <a:avLst/>
          </a:prstGeom>
          <a:ln w="12700">
            <a:miter lim="400000"/>
          </a:ln>
        </p:spPr>
      </p:pic>
      <p:pic>
        <p:nvPicPr>
          <p:cNvPr id="28" name="Grafik 27">
            <a:extLst>
              <a:ext uri="{FF2B5EF4-FFF2-40B4-BE49-F238E27FC236}">
                <a16:creationId xmlns:a16="http://schemas.microsoft.com/office/drawing/2014/main" xmlns="" id="{9673EB48-03DA-A445-9878-DDB3401DABDF}"/>
              </a:ext>
            </a:extLst>
          </p:cNvPr>
          <p:cNvPicPr>
            <a:picLocks noChangeAspect="1"/>
          </p:cNvPicPr>
          <p:nvPr/>
        </p:nvPicPr>
        <p:blipFill>
          <a:blip r:embed="rId3" cstate="print"/>
          <a:stretch>
            <a:fillRect/>
          </a:stretch>
        </p:blipFill>
        <p:spPr>
          <a:xfrm>
            <a:off x="722660" y="1873308"/>
            <a:ext cx="7698680" cy="3111384"/>
          </a:xfrm>
          <a:prstGeom prst="rect">
            <a:avLst/>
          </a:prstGeom>
        </p:spPr>
      </p:pic>
      <p:sp>
        <p:nvSpPr>
          <p:cNvPr id="29" name="Rechteck 28">
            <a:extLst>
              <a:ext uri="{FF2B5EF4-FFF2-40B4-BE49-F238E27FC236}">
                <a16:creationId xmlns:a16="http://schemas.microsoft.com/office/drawing/2014/main" xmlns="" id="{54FB4EF2-3096-544A-9612-013925EACEEC}"/>
              </a:ext>
            </a:extLst>
          </p:cNvPr>
          <p:cNvSpPr/>
          <p:nvPr/>
        </p:nvSpPr>
        <p:spPr>
          <a:xfrm>
            <a:off x="1148921" y="3079385"/>
            <a:ext cx="6846157" cy="699230"/>
          </a:xfrm>
          <a:prstGeom prst="rect">
            <a:avLst/>
          </a:prstGeom>
        </p:spPr>
        <p:txBody>
          <a:bodyPr wrap="square">
            <a:spAutoFit/>
          </a:bodyPr>
          <a:lstStyle/>
          <a:p>
            <a:pPr algn="ctr">
              <a:lnSpc>
                <a:spcPct val="150000"/>
              </a:lnSpc>
            </a:pPr>
            <a:r>
              <a:rPr lang="de-DE" sz="3000" b="1" dirty="0">
                <a:solidFill>
                  <a:schemeClr val="bg1"/>
                </a:solidFill>
                <a:latin typeface="Arial" panose="020B0604020202020204" pitchFamily="34" charset="0"/>
                <a:cs typeface="Arial" panose="020B0604020202020204" pitchFamily="34" charset="0"/>
              </a:rPr>
              <a:t>Interview</a:t>
            </a:r>
          </a:p>
        </p:txBody>
      </p:sp>
    </p:spTree>
    <p:extLst>
      <p:ext uri="{BB962C8B-B14F-4D97-AF65-F5344CB8AC3E}">
        <p14:creationId xmlns:p14="http://schemas.microsoft.com/office/powerpoint/2010/main" val="691236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Propädeutischer Eigenanteil</a:t>
            </a:r>
          </a:p>
        </p:txBody>
      </p:sp>
      <p:sp>
        <p:nvSpPr>
          <p:cNvPr id="3" name="Foliennummernplatzhalter 2"/>
          <p:cNvSpPr>
            <a:spLocks noGrp="1"/>
          </p:cNvSpPr>
          <p:nvPr>
            <p:ph type="sldNum" sz="quarter" idx="11"/>
          </p:nvPr>
        </p:nvSpPr>
        <p:spPr/>
        <p:txBody>
          <a:bodyPr/>
          <a:lstStyle/>
          <a:p>
            <a:fld id="{30B5E4E8-4D8F-B148-B96B-8DD5FFB7AF62}" type="slidenum">
              <a:rPr lang="de-DE" smtClean="0"/>
              <a:pPr/>
              <a:t>34</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sp>
        <p:nvSpPr>
          <p:cNvPr id="7" name="Textfeld 6">
            <a:extLst>
              <a:ext uri="{FF2B5EF4-FFF2-40B4-BE49-F238E27FC236}">
                <a16:creationId xmlns:a16="http://schemas.microsoft.com/office/drawing/2014/main" xmlns="" id="{EE4992DB-096A-3E4C-A54D-7918140F9BF6}"/>
              </a:ext>
            </a:extLst>
          </p:cNvPr>
          <p:cNvSpPr txBox="1"/>
          <p:nvPr/>
        </p:nvSpPr>
        <p:spPr>
          <a:xfrm>
            <a:off x="647716" y="1193603"/>
            <a:ext cx="7388005" cy="553998"/>
          </a:xfrm>
          <a:prstGeom prst="rect">
            <a:avLst/>
          </a:prstGeom>
          <a:noFill/>
        </p:spPr>
        <p:txBody>
          <a:bodyPr wrap="square" rtlCol="0">
            <a:spAutoFit/>
          </a:bodyPr>
          <a:lstStyle/>
          <a:p>
            <a:r>
              <a:rPr lang="de-DE" sz="3000" b="1" dirty="0">
                <a:solidFill>
                  <a:srgbClr val="B53425"/>
                </a:solidFill>
                <a:latin typeface="Arial" panose="020B0604020202020204" pitchFamily="34" charset="0"/>
                <a:cs typeface="Arial" panose="020B0604020202020204" pitchFamily="34" charset="0"/>
              </a:rPr>
              <a:t>Ein Interview umfasst..</a:t>
            </a:r>
          </a:p>
        </p:txBody>
      </p:sp>
      <p:sp>
        <p:nvSpPr>
          <p:cNvPr id="10" name="Textfeld 9">
            <a:extLst>
              <a:ext uri="{FF2B5EF4-FFF2-40B4-BE49-F238E27FC236}">
                <a16:creationId xmlns:a16="http://schemas.microsoft.com/office/drawing/2014/main" xmlns="" id="{C93E70F3-C5FC-244A-86D7-0DC82319E127}"/>
              </a:ext>
            </a:extLst>
          </p:cNvPr>
          <p:cNvSpPr txBox="1"/>
          <p:nvPr/>
        </p:nvSpPr>
        <p:spPr>
          <a:xfrm>
            <a:off x="720000" y="1784715"/>
            <a:ext cx="8424000" cy="2585323"/>
          </a:xfrm>
          <a:prstGeom prst="rect">
            <a:avLst/>
          </a:prstGeom>
          <a:noFill/>
        </p:spPr>
        <p:txBody>
          <a:bodyPr wrap="square" rtlCol="0">
            <a:spAutoFit/>
          </a:bodyPr>
          <a:lstStyle/>
          <a:p>
            <a:pPr>
              <a:lnSpc>
                <a:spcPct val="150000"/>
              </a:lnSpc>
            </a:pPr>
            <a:r>
              <a:rPr lang="de-DE" dirty="0">
                <a:solidFill>
                  <a:srgbClr val="1A2E60"/>
                </a:solidFill>
                <a:latin typeface="Arial" panose="020B0604020202020204" pitchFamily="34" charset="0"/>
                <a:cs typeface="Arial" panose="020B0604020202020204" pitchFamily="34" charset="0"/>
              </a:rPr>
              <a:t>… Leitfaden,</a:t>
            </a:r>
          </a:p>
          <a:p>
            <a:pPr>
              <a:lnSpc>
                <a:spcPct val="150000"/>
              </a:lnSpc>
            </a:pPr>
            <a:r>
              <a:rPr lang="de-DE" dirty="0">
                <a:solidFill>
                  <a:srgbClr val="1A2E60"/>
                </a:solidFill>
                <a:latin typeface="Arial" panose="020B0604020202020204" pitchFamily="34" charset="0"/>
                <a:cs typeface="Arial" panose="020B0604020202020204" pitchFamily="34" charset="0"/>
              </a:rPr>
              <a:t>… Audioaufzeichnung,</a:t>
            </a:r>
          </a:p>
          <a:p>
            <a:pPr>
              <a:lnSpc>
                <a:spcPct val="150000"/>
              </a:lnSpc>
            </a:pPr>
            <a:r>
              <a:rPr lang="de-DE" dirty="0">
                <a:solidFill>
                  <a:srgbClr val="1A2E60"/>
                </a:solidFill>
                <a:latin typeface="Arial" panose="020B0604020202020204" pitchFamily="34" charset="0"/>
                <a:cs typeface="Arial" panose="020B0604020202020204" pitchFamily="34" charset="0"/>
              </a:rPr>
              <a:t>… Postscript,</a:t>
            </a:r>
          </a:p>
          <a:p>
            <a:pPr>
              <a:lnSpc>
                <a:spcPct val="150000"/>
              </a:lnSpc>
            </a:pPr>
            <a:r>
              <a:rPr lang="de-DE" dirty="0">
                <a:solidFill>
                  <a:srgbClr val="1A2E60"/>
                </a:solidFill>
                <a:latin typeface="Arial" panose="020B0604020202020204" pitchFamily="34" charset="0"/>
                <a:cs typeface="Arial" panose="020B0604020202020204" pitchFamily="34" charset="0"/>
              </a:rPr>
              <a:t>… Transkription,</a:t>
            </a:r>
          </a:p>
          <a:p>
            <a:pPr>
              <a:lnSpc>
                <a:spcPct val="150000"/>
              </a:lnSpc>
            </a:pPr>
            <a:r>
              <a:rPr lang="de-DE" dirty="0">
                <a:solidFill>
                  <a:srgbClr val="1A2E60"/>
                </a:solidFill>
                <a:latin typeface="Arial" panose="020B0604020202020204" pitchFamily="34" charset="0"/>
                <a:cs typeface="Arial" panose="020B0604020202020204" pitchFamily="34" charset="0"/>
              </a:rPr>
              <a:t>… Kategoriensystem mit theoriegeleiteten Definitionen/</a:t>
            </a:r>
            <a:r>
              <a:rPr lang="de-DE" dirty="0" err="1">
                <a:solidFill>
                  <a:srgbClr val="1A2E60"/>
                </a:solidFill>
                <a:latin typeface="Arial" panose="020B0604020202020204" pitchFamily="34" charset="0"/>
                <a:cs typeface="Arial" panose="020B0604020202020204" pitchFamily="34" charset="0"/>
              </a:rPr>
              <a:t>Ankerbsp</a:t>
            </a:r>
            <a:r>
              <a:rPr lang="de-DE" dirty="0">
                <a:solidFill>
                  <a:srgbClr val="1A2E60"/>
                </a:solidFill>
                <a:latin typeface="Arial" panose="020B0604020202020204" pitchFamily="34" charset="0"/>
                <a:cs typeface="Arial" panose="020B0604020202020204" pitchFamily="34" charset="0"/>
              </a:rPr>
              <a:t>./Regeln</a:t>
            </a:r>
          </a:p>
          <a:p>
            <a:pPr>
              <a:lnSpc>
                <a:spcPct val="150000"/>
              </a:lnSpc>
            </a:pPr>
            <a:r>
              <a:rPr lang="de-DE" dirty="0">
                <a:solidFill>
                  <a:srgbClr val="1A2E60"/>
                </a:solidFill>
                <a:latin typeface="Arial" panose="020B0604020202020204" pitchFamily="34" charset="0"/>
                <a:cs typeface="Arial" panose="020B0604020202020204" pitchFamily="34" charset="0"/>
              </a:rPr>
              <a:t>… Analyse/Interpretation (z.B. qualitative Inhaltsanalyse nach </a:t>
            </a:r>
            <a:r>
              <a:rPr lang="de-DE" dirty="0" err="1">
                <a:solidFill>
                  <a:srgbClr val="1A2E60"/>
                </a:solidFill>
                <a:latin typeface="Arial" panose="020B0604020202020204" pitchFamily="34" charset="0"/>
                <a:cs typeface="Arial" panose="020B0604020202020204" pitchFamily="34" charset="0"/>
              </a:rPr>
              <a:t>Mayring</a:t>
            </a:r>
            <a:r>
              <a:rPr lang="de-DE" dirty="0">
                <a:solidFill>
                  <a:srgbClr val="1A2E60"/>
                </a:solidFill>
                <a:latin typeface="Arial" panose="020B0604020202020204" pitchFamily="34" charset="0"/>
                <a:cs typeface="Arial" panose="020B0604020202020204" pitchFamily="34" charset="0"/>
              </a:rPr>
              <a:t>)</a:t>
            </a:r>
          </a:p>
        </p:txBody>
      </p:sp>
      <p:pic>
        <p:nvPicPr>
          <p:cNvPr id="11" name="Grafik 10">
            <a:extLst>
              <a:ext uri="{FF2B5EF4-FFF2-40B4-BE49-F238E27FC236}">
                <a16:creationId xmlns:a16="http://schemas.microsoft.com/office/drawing/2014/main" xmlns="" id="{BC14CDFA-FC76-5B40-AA82-7B704061C3EA}"/>
              </a:ext>
            </a:extLst>
          </p:cNvPr>
          <p:cNvPicPr>
            <a:picLocks noChangeAspect="1"/>
          </p:cNvPicPr>
          <p:nvPr/>
        </p:nvPicPr>
        <p:blipFill>
          <a:blip r:embed="rId4" cstate="print"/>
          <a:stretch>
            <a:fillRect/>
          </a:stretch>
        </p:blipFill>
        <p:spPr>
          <a:xfrm>
            <a:off x="539552" y="4798262"/>
            <a:ext cx="8115358" cy="946975"/>
          </a:xfrm>
          <a:prstGeom prst="rect">
            <a:avLst/>
          </a:prstGeom>
        </p:spPr>
      </p:pic>
      <p:sp>
        <p:nvSpPr>
          <p:cNvPr id="12" name="Textfeld 11">
            <a:extLst>
              <a:ext uri="{FF2B5EF4-FFF2-40B4-BE49-F238E27FC236}">
                <a16:creationId xmlns:a16="http://schemas.microsoft.com/office/drawing/2014/main" xmlns="" id="{BB8C1FDE-C19F-E740-BA15-A00C82C04541}"/>
              </a:ext>
            </a:extLst>
          </p:cNvPr>
          <p:cNvSpPr txBox="1"/>
          <p:nvPr/>
        </p:nvSpPr>
        <p:spPr>
          <a:xfrm>
            <a:off x="717226" y="5071694"/>
            <a:ext cx="7709548" cy="400110"/>
          </a:xfrm>
          <a:prstGeom prst="rect">
            <a:avLst/>
          </a:prstGeom>
          <a:noFill/>
        </p:spPr>
        <p:txBody>
          <a:bodyPr wrap="square" rtlCol="0">
            <a:spAutoFit/>
          </a:bodyPr>
          <a:lstStyle/>
          <a:p>
            <a:pPr algn="ctr"/>
            <a:r>
              <a:rPr lang="de-DE" sz="20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de-DE" sz="2000" b="1" dirty="0">
                <a:solidFill>
                  <a:schemeClr val="bg1"/>
                </a:solidFill>
                <a:latin typeface="Arial" panose="020B0604020202020204" pitchFamily="34" charset="0"/>
                <a:cs typeface="Arial" panose="020B0604020202020204" pitchFamily="34" charset="0"/>
              </a:rPr>
              <a:t>übersteigt die Anforderungen der 5. PK</a:t>
            </a:r>
          </a:p>
        </p:txBody>
      </p:sp>
    </p:spTree>
    <p:extLst>
      <p:ext uri="{BB962C8B-B14F-4D97-AF65-F5344CB8AC3E}">
        <p14:creationId xmlns:p14="http://schemas.microsoft.com/office/powerpoint/2010/main" val="252340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solidFill>
                  <a:srgbClr val="00376C"/>
                </a:solidFill>
              </a:rPr>
              <a:t>Fazit</a:t>
            </a:r>
          </a:p>
        </p:txBody>
      </p:sp>
      <p:sp>
        <p:nvSpPr>
          <p:cNvPr id="3" name="Foliennummernplatzhalter 2"/>
          <p:cNvSpPr>
            <a:spLocks noGrp="1"/>
          </p:cNvSpPr>
          <p:nvPr>
            <p:ph type="sldNum" sz="quarter" idx="11"/>
          </p:nvPr>
        </p:nvSpPr>
        <p:spPr/>
        <p:txBody>
          <a:bodyPr/>
          <a:lstStyle/>
          <a:p>
            <a:fld id="{30B5E4E8-4D8F-B148-B96B-8DD5FFB7AF62}" type="slidenum">
              <a:rPr lang="de-DE" smtClean="0"/>
              <a:pPr/>
              <a:t>35</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sp>
        <p:nvSpPr>
          <p:cNvPr id="13" name="Textfeld 12">
            <a:extLst>
              <a:ext uri="{FF2B5EF4-FFF2-40B4-BE49-F238E27FC236}">
                <a16:creationId xmlns:a16="http://schemas.microsoft.com/office/drawing/2014/main" xmlns="" id="{0025EB0E-5F76-A848-BB11-C43E5BD0E198}"/>
              </a:ext>
            </a:extLst>
          </p:cNvPr>
          <p:cNvSpPr txBox="1"/>
          <p:nvPr/>
        </p:nvSpPr>
        <p:spPr>
          <a:xfrm>
            <a:off x="647716" y="1265100"/>
            <a:ext cx="10702654" cy="553998"/>
          </a:xfrm>
          <a:prstGeom prst="rect">
            <a:avLst/>
          </a:prstGeom>
          <a:noFill/>
        </p:spPr>
        <p:txBody>
          <a:bodyPr wrap="square" rtlCol="0">
            <a:spAutoFit/>
          </a:bodyPr>
          <a:lstStyle/>
          <a:p>
            <a:r>
              <a:rPr lang="de-DE" sz="3000" b="1" dirty="0">
                <a:solidFill>
                  <a:srgbClr val="B53425"/>
                </a:solidFill>
                <a:latin typeface="Arial" panose="020B0604020202020204" pitchFamily="34" charset="0"/>
                <a:cs typeface="Arial" panose="020B0604020202020204" pitchFamily="34" charset="0"/>
              </a:rPr>
              <a:t>Fazit?</a:t>
            </a:r>
          </a:p>
        </p:txBody>
      </p:sp>
      <p:pic>
        <p:nvPicPr>
          <p:cNvPr id="7" name="Grafik 6"/>
          <p:cNvPicPr>
            <a:picLocks noChangeAspect="1"/>
          </p:cNvPicPr>
          <p:nvPr/>
        </p:nvPicPr>
        <p:blipFill rotWithShape="1">
          <a:blip r:embed="rId4" cstate="print"/>
          <a:srcRect t="13367"/>
          <a:stretch/>
        </p:blipFill>
        <p:spPr>
          <a:xfrm>
            <a:off x="251520" y="1167396"/>
            <a:ext cx="3319407" cy="1807886"/>
          </a:xfrm>
          <a:prstGeom prst="rect">
            <a:avLst/>
          </a:prstGeom>
        </p:spPr>
      </p:pic>
      <p:sp>
        <p:nvSpPr>
          <p:cNvPr id="4" name="Textfeld 3"/>
          <p:cNvSpPr txBox="1"/>
          <p:nvPr/>
        </p:nvSpPr>
        <p:spPr>
          <a:xfrm>
            <a:off x="3635896" y="1964582"/>
            <a:ext cx="5040560" cy="1508105"/>
          </a:xfrm>
          <a:prstGeom prst="rect">
            <a:avLst/>
          </a:prstGeom>
          <a:noFill/>
        </p:spPr>
        <p:txBody>
          <a:bodyPr wrap="square" rtlCol="0">
            <a:spAutoFit/>
          </a:bodyPr>
          <a:lstStyle/>
          <a:p>
            <a:r>
              <a:rPr lang="de-DE" sz="2000" b="1" dirty="0"/>
              <a:t>Mut zur Literaturarbeit</a:t>
            </a:r>
          </a:p>
          <a:p>
            <a:r>
              <a:rPr lang="de-DE" dirty="0"/>
              <a:t>Ein gelungener Eigenanteil muss nicht zwangsläufig empirisch sein!</a:t>
            </a:r>
          </a:p>
          <a:p>
            <a:r>
              <a:rPr lang="de-DE" dirty="0"/>
              <a:t/>
            </a:r>
            <a:br>
              <a:rPr lang="de-DE" dirty="0"/>
            </a:br>
            <a:endParaRPr lang="de-DE" dirty="0"/>
          </a:p>
        </p:txBody>
      </p:sp>
      <p:sp>
        <p:nvSpPr>
          <p:cNvPr id="6" name="Textfeld 5"/>
          <p:cNvSpPr txBox="1"/>
          <p:nvPr/>
        </p:nvSpPr>
        <p:spPr>
          <a:xfrm>
            <a:off x="720000" y="3099577"/>
            <a:ext cx="8028740" cy="1754326"/>
          </a:xfrm>
          <a:prstGeom prst="rect">
            <a:avLst/>
          </a:prstGeom>
          <a:noFill/>
        </p:spPr>
        <p:txBody>
          <a:bodyPr wrap="square" rtlCol="0">
            <a:spAutoFit/>
          </a:bodyPr>
          <a:lstStyle/>
          <a:p>
            <a:r>
              <a:rPr lang="de-DE" dirty="0"/>
              <a:t>…und falls es doch empirisch werden soll:</a:t>
            </a:r>
            <a:br>
              <a:rPr lang="de-DE" dirty="0"/>
            </a:br>
            <a:endParaRPr lang="de-DE" dirty="0"/>
          </a:p>
          <a:p>
            <a:pPr marL="285750" indent="-285750">
              <a:buFont typeface="Arial" panose="020B0604020202020204" pitchFamily="34" charset="0"/>
              <a:buChar char="•"/>
            </a:pPr>
            <a:r>
              <a:rPr lang="de-DE" dirty="0"/>
              <a:t>Methode muss inhaltlich mit der Prüfung zusammenpassen </a:t>
            </a:r>
          </a:p>
          <a:p>
            <a:pPr marL="285750" indent="-285750">
              <a:buFont typeface="Arial" panose="020B0604020202020204" pitchFamily="34" charset="0"/>
              <a:buChar char="•"/>
            </a:pPr>
            <a:r>
              <a:rPr lang="de-DE" dirty="0"/>
              <a:t>Ergebnisse sollten der Beantwortung der Problemfrage dienen</a:t>
            </a:r>
          </a:p>
          <a:p>
            <a:pPr marL="285750" indent="-285750">
              <a:buFont typeface="Arial" panose="020B0604020202020204" pitchFamily="34" charset="0"/>
              <a:buChar char="•"/>
            </a:pPr>
            <a:r>
              <a:rPr lang="de-DE" dirty="0"/>
              <a:t>Realisierbarkeit und Angemessenheit der Erhebung beachten</a:t>
            </a:r>
          </a:p>
          <a:p>
            <a:endParaRPr lang="de-DE" dirty="0"/>
          </a:p>
        </p:txBody>
      </p:sp>
      <p:grpSp>
        <p:nvGrpSpPr>
          <p:cNvPr id="11" name="Gruppieren 10"/>
          <p:cNvGrpSpPr/>
          <p:nvPr/>
        </p:nvGrpSpPr>
        <p:grpSpPr>
          <a:xfrm>
            <a:off x="1537731" y="4639107"/>
            <a:ext cx="2016224" cy="1607730"/>
            <a:chOff x="1187624" y="2697687"/>
            <a:chExt cx="2016224" cy="1607730"/>
          </a:xfrm>
        </p:grpSpPr>
        <p:sp>
          <p:nvSpPr>
            <p:cNvPr id="12" name="Textfeld 11"/>
            <p:cNvSpPr txBox="1"/>
            <p:nvPr/>
          </p:nvSpPr>
          <p:spPr>
            <a:xfrm>
              <a:off x="1655676" y="2697687"/>
              <a:ext cx="1080120" cy="369332"/>
            </a:xfrm>
            <a:prstGeom prst="rect">
              <a:avLst/>
            </a:prstGeom>
            <a:solidFill>
              <a:srgbClr val="C00000"/>
            </a:solidFill>
          </p:spPr>
          <p:txBody>
            <a:bodyPr wrap="square" rtlCol="0">
              <a:spAutoFit/>
            </a:bodyPr>
            <a:lstStyle/>
            <a:p>
              <a:pPr algn="ctr"/>
              <a:r>
                <a:rPr lang="de-DE" dirty="0">
                  <a:solidFill>
                    <a:schemeClr val="bg1"/>
                  </a:solidFill>
                </a:rPr>
                <a:t>RISIKO</a:t>
              </a:r>
            </a:p>
          </p:txBody>
        </p:sp>
        <p:sp>
          <p:nvSpPr>
            <p:cNvPr id="14" name="Textfeld 13"/>
            <p:cNvSpPr txBox="1"/>
            <p:nvPr/>
          </p:nvSpPr>
          <p:spPr>
            <a:xfrm>
              <a:off x="1187624" y="3382087"/>
              <a:ext cx="2016224" cy="923330"/>
            </a:xfrm>
            <a:prstGeom prst="rect">
              <a:avLst/>
            </a:prstGeom>
            <a:noFill/>
          </p:spPr>
          <p:txBody>
            <a:bodyPr wrap="square" rtlCol="0">
              <a:spAutoFit/>
            </a:bodyPr>
            <a:lstStyle/>
            <a:p>
              <a:pPr algn="ctr"/>
              <a:r>
                <a:rPr lang="de-DE" dirty="0"/>
                <a:t>führt zu Unsicherheiten bei der Betreuung</a:t>
              </a:r>
            </a:p>
          </p:txBody>
        </p:sp>
      </p:grpSp>
      <p:grpSp>
        <p:nvGrpSpPr>
          <p:cNvPr id="15" name="Gruppieren 14"/>
          <p:cNvGrpSpPr/>
          <p:nvPr/>
        </p:nvGrpSpPr>
        <p:grpSpPr>
          <a:xfrm>
            <a:off x="4657181" y="4634656"/>
            <a:ext cx="2520280" cy="1523942"/>
            <a:chOff x="5508184" y="2726329"/>
            <a:chExt cx="2304176" cy="1495300"/>
          </a:xfrm>
        </p:grpSpPr>
        <p:sp>
          <p:nvSpPr>
            <p:cNvPr id="16" name="Textfeld 15"/>
            <p:cNvSpPr txBox="1"/>
            <p:nvPr/>
          </p:nvSpPr>
          <p:spPr>
            <a:xfrm>
              <a:off x="6115421" y="2726329"/>
              <a:ext cx="1304787" cy="369332"/>
            </a:xfrm>
            <a:prstGeom prst="rect">
              <a:avLst/>
            </a:prstGeom>
            <a:solidFill>
              <a:schemeClr val="accent6"/>
            </a:solidFill>
          </p:spPr>
          <p:txBody>
            <a:bodyPr wrap="square" rtlCol="0">
              <a:spAutoFit/>
            </a:bodyPr>
            <a:lstStyle/>
            <a:p>
              <a:pPr algn="ctr"/>
              <a:r>
                <a:rPr lang="de-DE" dirty="0">
                  <a:solidFill>
                    <a:schemeClr val="bg1"/>
                  </a:solidFill>
                </a:rPr>
                <a:t>CHANCE</a:t>
              </a:r>
            </a:p>
          </p:txBody>
        </p:sp>
        <p:sp>
          <p:nvSpPr>
            <p:cNvPr id="17" name="Textfeld 16"/>
            <p:cNvSpPr txBox="1"/>
            <p:nvPr/>
          </p:nvSpPr>
          <p:spPr>
            <a:xfrm>
              <a:off x="5508184" y="3575298"/>
              <a:ext cx="2304176" cy="646331"/>
            </a:xfrm>
            <a:prstGeom prst="rect">
              <a:avLst/>
            </a:prstGeom>
            <a:noFill/>
          </p:spPr>
          <p:txBody>
            <a:bodyPr wrap="square" rtlCol="0">
              <a:spAutoFit/>
            </a:bodyPr>
            <a:lstStyle/>
            <a:p>
              <a:pPr algn="ctr"/>
              <a:r>
                <a:rPr lang="de-DE" dirty="0"/>
                <a:t>ermöglicht Gestaltungsfreiheit! </a:t>
              </a:r>
            </a:p>
          </p:txBody>
        </p:sp>
      </p:grpSp>
      <p:cxnSp>
        <p:nvCxnSpPr>
          <p:cNvPr id="18" name="Gerade Verbindung mit Pfeil 17"/>
          <p:cNvCxnSpPr/>
          <p:nvPr/>
        </p:nvCxnSpPr>
        <p:spPr>
          <a:xfrm>
            <a:off x="3491880" y="4853903"/>
            <a:ext cx="144016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44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952D74-576D-C24F-B324-0F8582A7AC8F}"/>
              </a:ext>
            </a:extLst>
          </p:cNvPr>
          <p:cNvSpPr>
            <a:spLocks noGrp="1"/>
          </p:cNvSpPr>
          <p:nvPr>
            <p:ph type="title"/>
          </p:nvPr>
        </p:nvSpPr>
        <p:spPr/>
        <p:txBody>
          <a:bodyPr/>
          <a:lstStyle/>
          <a:p>
            <a:r>
              <a:rPr lang="de-DE" dirty="0"/>
              <a:t>Betreuung der 5. PK</a:t>
            </a:r>
          </a:p>
        </p:txBody>
      </p:sp>
      <p:sp>
        <p:nvSpPr>
          <p:cNvPr id="3" name="Foliennummernplatzhalter 2">
            <a:extLst>
              <a:ext uri="{FF2B5EF4-FFF2-40B4-BE49-F238E27FC236}">
                <a16:creationId xmlns:a16="http://schemas.microsoft.com/office/drawing/2014/main" xmlns="" id="{FCD12F25-923C-C348-B632-3B3AC30A80DC}"/>
              </a:ext>
            </a:extLst>
          </p:cNvPr>
          <p:cNvSpPr>
            <a:spLocks noGrp="1"/>
          </p:cNvSpPr>
          <p:nvPr>
            <p:ph type="sldNum" sz="quarter" idx="11"/>
          </p:nvPr>
        </p:nvSpPr>
        <p:spPr/>
        <p:txBody>
          <a:bodyPr/>
          <a:lstStyle/>
          <a:p>
            <a:fld id="{30B5E4E8-4D8F-B148-B96B-8DD5FFB7AF62}" type="slidenum">
              <a:rPr lang="de-DE" smtClean="0"/>
              <a:pPr/>
              <a:t>36</a:t>
            </a:fld>
            <a:endParaRPr lang="de-DE" dirty="0"/>
          </a:p>
        </p:txBody>
      </p:sp>
      <p:sp>
        <p:nvSpPr>
          <p:cNvPr id="4" name="Textplatzhalter 3">
            <a:extLst>
              <a:ext uri="{FF2B5EF4-FFF2-40B4-BE49-F238E27FC236}">
                <a16:creationId xmlns:a16="http://schemas.microsoft.com/office/drawing/2014/main" xmlns="" id="{FF15A606-DF38-B84F-B237-6AA9344EF0B0}"/>
              </a:ext>
            </a:extLst>
          </p:cNvPr>
          <p:cNvSpPr>
            <a:spLocks noGrp="1"/>
          </p:cNvSpPr>
          <p:nvPr>
            <p:ph type="body" sz="quarter" idx="13"/>
          </p:nvPr>
        </p:nvSpPr>
        <p:spPr>
          <a:xfrm>
            <a:off x="720000" y="2852936"/>
            <a:ext cx="7523275" cy="404864"/>
          </a:xfrm>
        </p:spPr>
        <p:txBody>
          <a:bodyPr/>
          <a:lstStyle/>
          <a:p>
            <a:r>
              <a:rPr lang="de-DE" sz="3600" dirty="0"/>
              <a:t>Bewertungskriterien</a:t>
            </a:r>
          </a:p>
        </p:txBody>
      </p:sp>
      <p:sp>
        <p:nvSpPr>
          <p:cNvPr id="6" name="Fußzeilenplatzhalter 5">
            <a:extLst>
              <a:ext uri="{FF2B5EF4-FFF2-40B4-BE49-F238E27FC236}">
                <a16:creationId xmlns:a16="http://schemas.microsoft.com/office/drawing/2014/main" xmlns="" id="{4AE509B5-BB28-5045-83CF-D6595084127C}"/>
              </a:ext>
            </a:extLst>
          </p:cNvPr>
          <p:cNvSpPr>
            <a:spLocks noGrp="1"/>
          </p:cNvSpPr>
          <p:nvPr>
            <p:ph type="ftr" sz="quarter" idx="15"/>
          </p:nvPr>
        </p:nvSpPr>
        <p:spPr/>
        <p:txBody>
          <a:bodyPr/>
          <a:lstStyle/>
          <a:p>
            <a:r>
              <a:rPr lang="de-DE" dirty="0"/>
              <a:t>Workshop für Lehrer*innen zur Betreuung der 5. Prüfungskomponente im Abitur</a:t>
            </a:r>
          </a:p>
        </p:txBody>
      </p:sp>
    </p:spTree>
    <p:extLst>
      <p:ext uri="{BB962C8B-B14F-4D97-AF65-F5344CB8AC3E}">
        <p14:creationId xmlns:p14="http://schemas.microsoft.com/office/powerpoint/2010/main" val="1613055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Bewertungskriterien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37</a:t>
            </a:fld>
            <a:endParaRPr lang="de-DE" dirty="0"/>
          </a:p>
        </p:txBody>
      </p:sp>
      <p:sp>
        <p:nvSpPr>
          <p:cNvPr id="6" name="Fußzeilenplatzhalter 5"/>
          <p:cNvSpPr>
            <a:spLocks noGrp="1"/>
          </p:cNvSpPr>
          <p:nvPr>
            <p:ph type="ftr" sz="quarter" idx="15"/>
          </p:nvPr>
        </p:nvSpPr>
        <p:spPr/>
        <p:txBody>
          <a:bodyPr/>
          <a:lstStyle/>
          <a:p>
            <a:r>
              <a:rPr lang="de-DE" dirty="0"/>
              <a:t>Workshop für Lehrer*innen zur Betreuung der 5. Prüfungskomponente im Abitur</a:t>
            </a:r>
          </a:p>
        </p:txBody>
      </p:sp>
      <p:sp>
        <p:nvSpPr>
          <p:cNvPr id="7" name="Textfeld 6"/>
          <p:cNvSpPr txBox="1"/>
          <p:nvPr/>
        </p:nvSpPr>
        <p:spPr>
          <a:xfrm>
            <a:off x="748416" y="1772816"/>
            <a:ext cx="7467168" cy="1400383"/>
          </a:xfrm>
          <a:prstGeom prst="rect">
            <a:avLst/>
          </a:prstGeom>
          <a:solidFill>
            <a:srgbClr val="D1E9FF"/>
          </a:solidFill>
          <a:ln w="12700">
            <a:solidFill>
              <a:srgbClr val="000000"/>
            </a:solidFill>
          </a:ln>
        </p:spPr>
        <p:txBody>
          <a:bodyPr wrap="square" numCol="1" rtlCol="0">
            <a:spAutoFit/>
          </a:bodyPr>
          <a:lstStyle/>
          <a:p>
            <a:pPr marL="285750" indent="-285750">
              <a:spcAft>
                <a:spcPts val="600"/>
              </a:spcAft>
              <a:buFont typeface="Arial" panose="020B0604020202020204" pitchFamily="34" charset="0"/>
              <a:buChar char="•"/>
            </a:pPr>
            <a:r>
              <a:rPr lang="de-DE" sz="1600" dirty="0">
                <a:latin typeface="Verdana" panose="020B0604030504040204" pitchFamily="34" charset="0"/>
                <a:ea typeface="Verdana" panose="020B0604030504040204" pitchFamily="34" charset="0"/>
                <a:cs typeface="Verdana" panose="020B0604030504040204" pitchFamily="34" charset="0"/>
              </a:rPr>
              <a:t>Fachkompetenz, fachübergreifende Kompetenzen, Methodenkompetenz, sprachliche Angemessenheit, Strukturierungsfähigkeit, Zeiteinteilung, Eigenständigkeit</a:t>
            </a:r>
          </a:p>
          <a:p>
            <a:pPr marL="285750" indent="-285750">
              <a:buFont typeface="Arial" panose="020B0604020202020204" pitchFamily="34" charset="0"/>
              <a:buChar char="•"/>
            </a:pPr>
            <a:r>
              <a:rPr lang="de-DE" sz="1600" dirty="0">
                <a:latin typeface="Verdana" panose="020B0604030504040204" pitchFamily="34" charset="0"/>
                <a:ea typeface="Verdana" panose="020B0604030504040204" pitchFamily="34" charset="0"/>
                <a:cs typeface="Verdana" panose="020B0604030504040204" pitchFamily="34" charset="0"/>
              </a:rPr>
              <a:t>Weitere Kriterien für das Prüfungsgespräch </a:t>
            </a:r>
            <a:r>
              <a:rPr lang="de-DE" sz="1600" b="1" dirty="0">
                <a:latin typeface="Verdana" panose="020B0604030504040204" pitchFamily="34" charset="0"/>
                <a:ea typeface="Verdana" panose="020B0604030504040204" pitchFamily="34" charset="0"/>
                <a:cs typeface="Verdana" panose="020B0604030504040204" pitchFamily="34" charset="0"/>
              </a:rPr>
              <a:t>können sein</a:t>
            </a:r>
            <a:r>
              <a:rPr lang="de-DE" sz="1600" dirty="0">
                <a:latin typeface="Verdana" panose="020B0604030504040204" pitchFamily="34" charset="0"/>
                <a:ea typeface="Verdana" panose="020B0604030504040204" pitchFamily="34" charset="0"/>
                <a:cs typeface="Verdana" panose="020B0604030504040204" pitchFamily="34" charset="0"/>
              </a:rPr>
              <a:t>: kommunikative Kompetenz, Überzeugungskraft, Originalität</a:t>
            </a:r>
          </a:p>
        </p:txBody>
      </p:sp>
      <p:cxnSp>
        <p:nvCxnSpPr>
          <p:cNvPr id="9" name="Gerader Verbinder 8"/>
          <p:cNvCxnSpPr/>
          <p:nvPr/>
        </p:nvCxnSpPr>
        <p:spPr>
          <a:xfrm>
            <a:off x="5580112" y="2852936"/>
            <a:ext cx="13681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uppieren 3"/>
          <p:cNvGrpSpPr/>
          <p:nvPr/>
        </p:nvGrpSpPr>
        <p:grpSpPr>
          <a:xfrm>
            <a:off x="4752020" y="2996952"/>
            <a:ext cx="1656184" cy="1057908"/>
            <a:chOff x="4752020" y="2996952"/>
            <a:chExt cx="1656184" cy="1057908"/>
          </a:xfrm>
        </p:grpSpPr>
        <p:cxnSp>
          <p:nvCxnSpPr>
            <p:cNvPr id="11" name="Gerade Verbindung mit Pfeil 10"/>
            <p:cNvCxnSpPr/>
            <p:nvPr/>
          </p:nvCxnSpPr>
          <p:spPr>
            <a:xfrm flipH="1">
              <a:off x="4752020" y="2996952"/>
              <a:ext cx="1656184"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Gruppieren 17"/>
            <p:cNvGrpSpPr/>
            <p:nvPr/>
          </p:nvGrpSpPr>
          <p:grpSpPr>
            <a:xfrm>
              <a:off x="5076056" y="3217811"/>
              <a:ext cx="720080" cy="837049"/>
              <a:chOff x="1907704" y="3708481"/>
              <a:chExt cx="575607" cy="627460"/>
            </a:xfrm>
          </p:grpSpPr>
          <p:sp>
            <p:nvSpPr>
              <p:cNvPr id="13" name="Textfeld 12"/>
              <p:cNvSpPr txBox="1"/>
              <p:nvPr/>
            </p:nvSpPr>
            <p:spPr>
              <a:xfrm>
                <a:off x="1907704" y="3789040"/>
                <a:ext cx="288032" cy="369332"/>
              </a:xfrm>
              <a:prstGeom prst="rect">
                <a:avLst/>
              </a:prstGeom>
              <a:noFill/>
            </p:spPr>
            <p:txBody>
              <a:bodyPr wrap="square" rtlCol="0">
                <a:spAutoFit/>
              </a:bodyPr>
              <a:lstStyle/>
              <a:p>
                <a:r>
                  <a:rPr lang="de-DE" dirty="0"/>
                  <a:t>?</a:t>
                </a:r>
              </a:p>
            </p:txBody>
          </p:sp>
          <p:sp>
            <p:nvSpPr>
              <p:cNvPr id="14" name="Textfeld 13"/>
              <p:cNvSpPr txBox="1"/>
              <p:nvPr/>
            </p:nvSpPr>
            <p:spPr>
              <a:xfrm>
                <a:off x="2060104" y="3941440"/>
                <a:ext cx="288032" cy="369332"/>
              </a:xfrm>
              <a:prstGeom prst="rect">
                <a:avLst/>
              </a:prstGeom>
              <a:noFill/>
            </p:spPr>
            <p:txBody>
              <a:bodyPr wrap="square" rtlCol="0">
                <a:spAutoFit/>
              </a:bodyPr>
              <a:lstStyle/>
              <a:p>
                <a:r>
                  <a:rPr lang="de-DE" dirty="0"/>
                  <a:t>?</a:t>
                </a:r>
              </a:p>
            </p:txBody>
          </p:sp>
          <p:sp>
            <p:nvSpPr>
              <p:cNvPr id="15" name="Textfeld 14"/>
              <p:cNvSpPr txBox="1"/>
              <p:nvPr/>
            </p:nvSpPr>
            <p:spPr>
              <a:xfrm>
                <a:off x="2051720" y="3708481"/>
                <a:ext cx="288032" cy="369332"/>
              </a:xfrm>
              <a:prstGeom prst="rect">
                <a:avLst/>
              </a:prstGeom>
              <a:noFill/>
            </p:spPr>
            <p:txBody>
              <a:bodyPr wrap="square" rtlCol="0">
                <a:spAutoFit/>
              </a:bodyPr>
              <a:lstStyle/>
              <a:p>
                <a:r>
                  <a:rPr lang="de-DE" dirty="0"/>
                  <a:t>?</a:t>
                </a:r>
              </a:p>
            </p:txBody>
          </p:sp>
          <p:sp>
            <p:nvSpPr>
              <p:cNvPr id="16" name="Textfeld 15"/>
              <p:cNvSpPr txBox="1"/>
              <p:nvPr/>
            </p:nvSpPr>
            <p:spPr>
              <a:xfrm>
                <a:off x="1979712" y="4028164"/>
                <a:ext cx="288032" cy="307777"/>
              </a:xfrm>
              <a:prstGeom prst="rect">
                <a:avLst/>
              </a:prstGeom>
              <a:noFill/>
            </p:spPr>
            <p:txBody>
              <a:bodyPr wrap="square" rtlCol="0">
                <a:spAutoFit/>
              </a:bodyPr>
              <a:lstStyle/>
              <a:p>
                <a:r>
                  <a:rPr lang="de-DE" sz="1400" dirty="0"/>
                  <a:t>?</a:t>
                </a:r>
              </a:p>
            </p:txBody>
          </p:sp>
          <p:sp>
            <p:nvSpPr>
              <p:cNvPr id="17" name="Textfeld 16"/>
              <p:cNvSpPr txBox="1"/>
              <p:nvPr/>
            </p:nvSpPr>
            <p:spPr>
              <a:xfrm>
                <a:off x="2195279" y="3726327"/>
                <a:ext cx="288032" cy="307777"/>
              </a:xfrm>
              <a:prstGeom prst="rect">
                <a:avLst/>
              </a:prstGeom>
              <a:noFill/>
            </p:spPr>
            <p:txBody>
              <a:bodyPr wrap="square" rtlCol="0">
                <a:spAutoFit/>
              </a:bodyPr>
              <a:lstStyle/>
              <a:p>
                <a:r>
                  <a:rPr lang="de-DE" sz="1400" dirty="0"/>
                  <a:t>?</a:t>
                </a:r>
              </a:p>
            </p:txBody>
          </p:sp>
        </p:grpSp>
      </p:grpSp>
      <p:sp>
        <p:nvSpPr>
          <p:cNvPr id="20" name="Textfeld 19"/>
          <p:cNvSpPr txBox="1"/>
          <p:nvPr/>
        </p:nvSpPr>
        <p:spPr>
          <a:xfrm>
            <a:off x="971600" y="4149080"/>
            <a:ext cx="7776864" cy="1477328"/>
          </a:xfrm>
          <a:prstGeom prst="rect">
            <a:avLst/>
          </a:prstGeom>
          <a:noFill/>
        </p:spPr>
        <p:txBody>
          <a:bodyPr wrap="square" rtlCol="0">
            <a:spAutoFit/>
          </a:bodyPr>
          <a:lstStyle/>
          <a:p>
            <a:r>
              <a:rPr lang="de-DE" dirty="0"/>
              <a:t>Mehrdeutigkeit bzw. Subjektivität der Kriterien (zum Beispiel: Wann ist eine Präsentation </a:t>
            </a:r>
            <a:r>
              <a:rPr lang="de-DE" i="1" dirty="0"/>
              <a:t>originell</a:t>
            </a:r>
            <a:r>
              <a:rPr lang="de-DE" dirty="0"/>
              <a:t>?) erfordern…</a:t>
            </a:r>
            <a:br>
              <a:rPr lang="de-DE" dirty="0"/>
            </a:br>
            <a:r>
              <a:rPr lang="de-DE" dirty="0"/>
              <a:t/>
            </a:r>
            <a:br>
              <a:rPr lang="de-DE" dirty="0"/>
            </a:br>
            <a:r>
              <a:rPr lang="de-DE" dirty="0"/>
              <a:t>… Einigung im Kollegium (evtl. mit Blick auf die Prüfungsprotokolle).</a:t>
            </a:r>
            <a:br>
              <a:rPr lang="de-DE" dirty="0"/>
            </a:br>
            <a:r>
              <a:rPr lang="de-DE" dirty="0"/>
              <a:t>… Transparenz gegenüber den Schüler*innen.</a:t>
            </a:r>
          </a:p>
        </p:txBody>
      </p:sp>
      <p:sp>
        <p:nvSpPr>
          <p:cNvPr id="19" name="Textfeld 18"/>
          <p:cNvSpPr txBox="1"/>
          <p:nvPr/>
        </p:nvSpPr>
        <p:spPr>
          <a:xfrm>
            <a:off x="611560" y="3157220"/>
            <a:ext cx="5394252" cy="353943"/>
          </a:xfrm>
          <a:prstGeom prst="rect">
            <a:avLst/>
          </a:prstGeom>
          <a:noFill/>
        </p:spPr>
        <p:txBody>
          <a:bodyPr wrap="square" rtlCol="0">
            <a:spAutoFit/>
          </a:bodyPr>
          <a:lstStyle/>
          <a:p>
            <a:r>
              <a:rPr lang="de-DE" sz="800" dirty="0">
                <a:latin typeface="Verdana" panose="020B0604030504040204" pitchFamily="34" charset="0"/>
                <a:ea typeface="Verdana" panose="020B0604030504040204" pitchFamily="34" charset="0"/>
                <a:cs typeface="Verdana" panose="020B0604030504040204" pitchFamily="34" charset="0"/>
              </a:rPr>
              <a:t>Auszug aus „Die fünfte Prüfungskomponente im Abitur. Eine Handreichung“ (2012), S. 24</a:t>
            </a:r>
          </a:p>
          <a:p>
            <a:endParaRPr lang="de-DE"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6001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47CE85B-6984-B940-9601-07A467081754}"/>
              </a:ext>
            </a:extLst>
          </p:cNvPr>
          <p:cNvSpPr>
            <a:spLocks noGrp="1"/>
          </p:cNvSpPr>
          <p:nvPr>
            <p:ph type="title"/>
          </p:nvPr>
        </p:nvSpPr>
        <p:spPr/>
        <p:txBody>
          <a:bodyPr/>
          <a:lstStyle/>
          <a:p>
            <a:r>
              <a:rPr lang="de-DE" dirty="0"/>
              <a:t>Betreuung der 5. PK</a:t>
            </a:r>
          </a:p>
        </p:txBody>
      </p:sp>
      <p:sp>
        <p:nvSpPr>
          <p:cNvPr id="3" name="Foliennummernplatzhalter 2">
            <a:extLst>
              <a:ext uri="{FF2B5EF4-FFF2-40B4-BE49-F238E27FC236}">
                <a16:creationId xmlns:a16="http://schemas.microsoft.com/office/drawing/2014/main" xmlns="" id="{91D9C8A8-2D49-B347-B807-0DE34FE621DE}"/>
              </a:ext>
            </a:extLst>
          </p:cNvPr>
          <p:cNvSpPr>
            <a:spLocks noGrp="1"/>
          </p:cNvSpPr>
          <p:nvPr>
            <p:ph type="sldNum" sz="quarter" idx="11"/>
          </p:nvPr>
        </p:nvSpPr>
        <p:spPr/>
        <p:txBody>
          <a:bodyPr/>
          <a:lstStyle/>
          <a:p>
            <a:fld id="{30B5E4E8-4D8F-B148-B96B-8DD5FFB7AF62}" type="slidenum">
              <a:rPr lang="de-DE" smtClean="0"/>
              <a:pPr/>
              <a:t>38</a:t>
            </a:fld>
            <a:endParaRPr lang="de-DE" dirty="0"/>
          </a:p>
        </p:txBody>
      </p:sp>
      <p:sp>
        <p:nvSpPr>
          <p:cNvPr id="4" name="Textplatzhalter 3">
            <a:extLst>
              <a:ext uri="{FF2B5EF4-FFF2-40B4-BE49-F238E27FC236}">
                <a16:creationId xmlns:a16="http://schemas.microsoft.com/office/drawing/2014/main" xmlns="" id="{7200C699-6DB8-E44C-873A-C84B69F76B70}"/>
              </a:ext>
            </a:extLst>
          </p:cNvPr>
          <p:cNvSpPr>
            <a:spLocks noGrp="1"/>
          </p:cNvSpPr>
          <p:nvPr>
            <p:ph type="body" sz="quarter" idx="13"/>
          </p:nvPr>
        </p:nvSpPr>
        <p:spPr>
          <a:xfrm>
            <a:off x="720001" y="2852936"/>
            <a:ext cx="6156256" cy="1584176"/>
          </a:xfrm>
        </p:spPr>
        <p:txBody>
          <a:bodyPr/>
          <a:lstStyle/>
          <a:p>
            <a:r>
              <a:rPr lang="de-DE" sz="3600" dirty="0"/>
              <a:t>Betreuungsstrategien in der Schule</a:t>
            </a:r>
          </a:p>
        </p:txBody>
      </p:sp>
      <p:sp>
        <p:nvSpPr>
          <p:cNvPr id="6" name="Fußzeilenplatzhalter 5">
            <a:extLst>
              <a:ext uri="{FF2B5EF4-FFF2-40B4-BE49-F238E27FC236}">
                <a16:creationId xmlns:a16="http://schemas.microsoft.com/office/drawing/2014/main" xmlns="" id="{454DAD1C-0C9B-2041-AD9B-A2304B0ED80E}"/>
              </a:ext>
            </a:extLst>
          </p:cNvPr>
          <p:cNvSpPr>
            <a:spLocks noGrp="1"/>
          </p:cNvSpPr>
          <p:nvPr>
            <p:ph type="ftr" sz="quarter" idx="15"/>
          </p:nvPr>
        </p:nvSpPr>
        <p:spPr/>
        <p:txBody>
          <a:bodyPr/>
          <a:lstStyle/>
          <a:p>
            <a:r>
              <a:rPr lang="de-DE" dirty="0"/>
              <a:t>Workshop für Lehrer*innen zur Betreuung der 5. Prüfungskomponente im Abitur</a:t>
            </a:r>
          </a:p>
        </p:txBody>
      </p:sp>
    </p:spTree>
    <p:extLst>
      <p:ext uri="{BB962C8B-B14F-4D97-AF65-F5344CB8AC3E}">
        <p14:creationId xmlns:p14="http://schemas.microsoft.com/office/powerpoint/2010/main" val="63559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Vorstellung des Humboldt-Schüler*</a:t>
            </a:r>
            <a:r>
              <a:rPr lang="de-DE" sz="2200" dirty="0" err="1"/>
              <a:t>innenkollegs</a:t>
            </a:r>
            <a:endParaRPr lang="de-DE" sz="2200" dirty="0"/>
          </a:p>
        </p:txBody>
      </p:sp>
      <p:sp>
        <p:nvSpPr>
          <p:cNvPr id="3" name="Foliennummernplatzhalter 2"/>
          <p:cNvSpPr>
            <a:spLocks noGrp="1"/>
          </p:cNvSpPr>
          <p:nvPr>
            <p:ph type="sldNum" sz="quarter" idx="11"/>
          </p:nvPr>
        </p:nvSpPr>
        <p:spPr/>
        <p:txBody>
          <a:bodyPr/>
          <a:lstStyle/>
          <a:p>
            <a:fld id="{30B5E4E8-4D8F-B148-B96B-8DD5FFB7AF62}" type="slidenum">
              <a:rPr lang="de-DE" smtClean="0"/>
              <a:pPr/>
              <a:t>3</a:t>
            </a:fld>
            <a:endParaRPr lang="de-DE" dirty="0"/>
          </a:p>
        </p:txBody>
      </p:sp>
      <p:sp>
        <p:nvSpPr>
          <p:cNvPr id="4" name="Textplatzhalter 3"/>
          <p:cNvSpPr>
            <a:spLocks noGrp="1"/>
          </p:cNvSpPr>
          <p:nvPr>
            <p:ph type="body" sz="quarter" idx="13"/>
          </p:nvPr>
        </p:nvSpPr>
        <p:spPr/>
        <p:txBody>
          <a:bodyPr/>
          <a:lstStyle/>
          <a:p>
            <a:r>
              <a:rPr lang="de-DE" dirty="0"/>
              <a:t>Ziele der heutigen Veranstaltung</a:t>
            </a:r>
          </a:p>
        </p:txBody>
      </p:sp>
      <p:sp>
        <p:nvSpPr>
          <p:cNvPr id="5" name="Textplatzhalter 4"/>
          <p:cNvSpPr>
            <a:spLocks noGrp="1"/>
          </p:cNvSpPr>
          <p:nvPr>
            <p:ph type="body" sz="quarter" idx="14"/>
          </p:nvPr>
        </p:nvSpPr>
        <p:spPr>
          <a:xfrm>
            <a:off x="720725" y="2267992"/>
            <a:ext cx="7523274" cy="440928"/>
          </a:xfrm>
        </p:spPr>
        <p:txBody>
          <a:bodyPr/>
          <a:lstStyle/>
          <a:p>
            <a:r>
              <a:rPr lang="de-DE" sz="1500" b="1" dirty="0"/>
              <a:t>Was wird </a:t>
            </a:r>
            <a:r>
              <a:rPr lang="de-DE" sz="1500" b="1" u="sng" dirty="0"/>
              <a:t>nicht</a:t>
            </a:r>
            <a:r>
              <a:rPr lang="de-DE" sz="1500" b="1" dirty="0"/>
              <a:t> geboten?</a:t>
            </a:r>
          </a:p>
          <a:p>
            <a:pPr marL="285750" indent="-285750">
              <a:buFont typeface="Arial" panose="020B0604020202020204" pitchFamily="34" charset="0"/>
              <a:buChar char="•"/>
            </a:pPr>
            <a:endParaRPr lang="de-DE" sz="1500" dirty="0"/>
          </a:p>
          <a:p>
            <a:pPr marL="285750" indent="-285750">
              <a:buFont typeface="Arial" panose="020B0604020202020204" pitchFamily="34" charset="0"/>
              <a:buChar char="•"/>
            </a:pPr>
            <a:r>
              <a:rPr lang="de-DE" sz="1500" dirty="0"/>
              <a:t>keine Belehrung über die Betreuung der 5. PK (es gibt keine allgemeingültige Universallösung)</a:t>
            </a:r>
          </a:p>
          <a:p>
            <a:pPr marL="285750" indent="-285750">
              <a:buFont typeface="Arial" panose="020B0604020202020204" pitchFamily="34" charset="0"/>
              <a:buChar char="•"/>
            </a:pPr>
            <a:r>
              <a:rPr lang="de-DE" sz="1500" dirty="0"/>
              <a:t>keine fächerspezifischen Lösungen, sondern fächerübergreifende Ansätze</a:t>
            </a:r>
          </a:p>
        </p:txBody>
      </p:sp>
      <p:sp>
        <p:nvSpPr>
          <p:cNvPr id="6" name="Fußzeilenplatzhalter 5"/>
          <p:cNvSpPr>
            <a:spLocks noGrp="1"/>
          </p:cNvSpPr>
          <p:nvPr>
            <p:ph type="ftr" sz="quarter" idx="15"/>
          </p:nvPr>
        </p:nvSpPr>
        <p:spPr/>
        <p:txBody>
          <a:bodyPr/>
          <a:lstStyle/>
          <a:p>
            <a:r>
              <a:rPr lang="de-DE" dirty="0"/>
              <a:t>Workshop für Lehrer*innen zur Betreuung der 5. Prüfungskomponente im Abitur</a:t>
            </a:r>
          </a:p>
        </p:txBody>
      </p:sp>
      <p:pic>
        <p:nvPicPr>
          <p:cNvPr id="7"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2" cstate="print"/>
          <a:stretch>
            <a:fillRect/>
          </a:stretch>
        </p:blipFill>
        <p:spPr>
          <a:xfrm>
            <a:off x="0" y="5939351"/>
            <a:ext cx="1295432" cy="918649"/>
          </a:xfrm>
          <a:prstGeom prst="rect">
            <a:avLst/>
          </a:prstGeom>
          <a:ln w="12700">
            <a:miter lim="400000"/>
          </a:ln>
        </p:spPr>
      </p:pic>
    </p:spTree>
    <p:extLst>
      <p:ext uri="{BB962C8B-B14F-4D97-AF65-F5344CB8AC3E}">
        <p14:creationId xmlns:p14="http://schemas.microsoft.com/office/powerpoint/2010/main" val="3931236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Betreuungsstrategien in der Schule</a:t>
            </a:r>
          </a:p>
        </p:txBody>
      </p:sp>
      <p:sp>
        <p:nvSpPr>
          <p:cNvPr id="3" name="Foliennummernplatzhalter 2"/>
          <p:cNvSpPr>
            <a:spLocks noGrp="1"/>
          </p:cNvSpPr>
          <p:nvPr>
            <p:ph type="sldNum" sz="quarter" idx="11"/>
          </p:nvPr>
        </p:nvSpPr>
        <p:spPr/>
        <p:txBody>
          <a:bodyPr/>
          <a:lstStyle/>
          <a:p>
            <a:fld id="{30B5E4E8-4D8F-B148-B96B-8DD5FFB7AF62}" type="slidenum">
              <a:rPr lang="de-DE" smtClean="0"/>
              <a:pPr/>
              <a:t>39</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pic>
        <p:nvPicPr>
          <p:cNvPr id="4" name="Grafik 3" descr="Handout_Betreuungsstrategien_NEU.docx - Word"/>
          <p:cNvPicPr>
            <a:picLocks noChangeAspect="1"/>
          </p:cNvPicPr>
          <p:nvPr/>
        </p:nvPicPr>
        <p:blipFill rotWithShape="1">
          <a:blip r:embed="rId4">
            <a:extLst>
              <a:ext uri="{28A0092B-C50C-407E-A947-70E740481C1C}">
                <a14:useLocalDpi xmlns:a14="http://schemas.microsoft.com/office/drawing/2010/main" val="0"/>
              </a:ext>
            </a:extLst>
          </a:blip>
          <a:srcRect l="16926" t="20183" r="51575" b="11108"/>
          <a:stretch/>
        </p:blipFill>
        <p:spPr>
          <a:xfrm>
            <a:off x="2388473" y="1080000"/>
            <a:ext cx="4032448" cy="5342994"/>
          </a:xfrm>
          <a:prstGeom prst="rect">
            <a:avLst/>
          </a:prstGeom>
        </p:spPr>
      </p:pic>
    </p:spTree>
    <p:extLst>
      <p:ext uri="{BB962C8B-B14F-4D97-AF65-F5344CB8AC3E}">
        <p14:creationId xmlns:p14="http://schemas.microsoft.com/office/powerpoint/2010/main" val="408260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stretch>
            <a:fillRect/>
          </a:stretch>
        </p:blipFill>
        <p:spPr>
          <a:xfrm>
            <a:off x="395536" y="1129416"/>
            <a:ext cx="3672408" cy="5171722"/>
          </a:xfrm>
          <a:prstGeom prst="rect">
            <a:avLst/>
          </a:prstGeom>
        </p:spPr>
      </p:pic>
      <p:sp>
        <p:nvSpPr>
          <p:cNvPr id="2" name="Titel 1"/>
          <p:cNvSpPr>
            <a:spLocks noGrp="1"/>
          </p:cNvSpPr>
          <p:nvPr>
            <p:ph type="title"/>
          </p:nvPr>
        </p:nvSpPr>
        <p:spPr/>
        <p:txBody>
          <a:bodyPr/>
          <a:lstStyle/>
          <a:p>
            <a:r>
              <a:rPr lang="de-DE" sz="2200" dirty="0"/>
              <a:t>Betreuungsstrategien in der Schule</a:t>
            </a:r>
          </a:p>
        </p:txBody>
      </p:sp>
      <p:sp>
        <p:nvSpPr>
          <p:cNvPr id="3" name="Foliennummernplatzhalter 2"/>
          <p:cNvSpPr>
            <a:spLocks noGrp="1"/>
          </p:cNvSpPr>
          <p:nvPr>
            <p:ph type="sldNum" sz="quarter" idx="11"/>
          </p:nvPr>
        </p:nvSpPr>
        <p:spPr/>
        <p:txBody>
          <a:bodyPr/>
          <a:lstStyle/>
          <a:p>
            <a:fld id="{30B5E4E8-4D8F-B148-B96B-8DD5FFB7AF62}" type="slidenum">
              <a:rPr lang="de-DE" smtClean="0"/>
              <a:pPr/>
              <a:t>40</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pic>
        <p:nvPicPr>
          <p:cNvPr id="5" name="Grafik 4"/>
          <p:cNvPicPr>
            <a:picLocks noChangeAspect="1"/>
          </p:cNvPicPr>
          <p:nvPr/>
        </p:nvPicPr>
        <p:blipFill>
          <a:blip r:embed="rId4" cstate="print"/>
          <a:stretch>
            <a:fillRect/>
          </a:stretch>
        </p:blipFill>
        <p:spPr>
          <a:xfrm>
            <a:off x="4932040" y="1079999"/>
            <a:ext cx="3717364" cy="5222743"/>
          </a:xfrm>
          <a:prstGeom prst="rect">
            <a:avLst/>
          </a:prstGeom>
        </p:spPr>
      </p:pic>
    </p:spTree>
    <p:extLst>
      <p:ext uri="{BB962C8B-B14F-4D97-AF65-F5344CB8AC3E}">
        <p14:creationId xmlns:p14="http://schemas.microsoft.com/office/powerpoint/2010/main" val="2926082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Betreuungsstrategien in der Schule</a:t>
            </a:r>
          </a:p>
        </p:txBody>
      </p:sp>
      <p:sp>
        <p:nvSpPr>
          <p:cNvPr id="3" name="Foliennummernplatzhalter 2"/>
          <p:cNvSpPr>
            <a:spLocks noGrp="1"/>
          </p:cNvSpPr>
          <p:nvPr>
            <p:ph type="sldNum" sz="quarter" idx="11"/>
          </p:nvPr>
        </p:nvSpPr>
        <p:spPr/>
        <p:txBody>
          <a:bodyPr/>
          <a:lstStyle/>
          <a:p>
            <a:fld id="{30B5E4E8-4D8F-B148-B96B-8DD5FFB7AF62}" type="slidenum">
              <a:rPr lang="de-DE" smtClean="0"/>
              <a:pPr/>
              <a:t>41</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pic>
        <p:nvPicPr>
          <p:cNvPr id="6" name="Grafik 5"/>
          <p:cNvPicPr>
            <a:picLocks noChangeAspect="1"/>
          </p:cNvPicPr>
          <p:nvPr/>
        </p:nvPicPr>
        <p:blipFill>
          <a:blip r:embed="rId4" cstate="print"/>
          <a:stretch>
            <a:fillRect/>
          </a:stretch>
        </p:blipFill>
        <p:spPr>
          <a:xfrm>
            <a:off x="174220" y="1700808"/>
            <a:ext cx="4355976" cy="3001294"/>
          </a:xfrm>
          <a:prstGeom prst="rect">
            <a:avLst/>
          </a:prstGeom>
        </p:spPr>
      </p:pic>
      <p:sp>
        <p:nvSpPr>
          <p:cNvPr id="7" name="Textfeld 6"/>
          <p:cNvSpPr txBox="1"/>
          <p:nvPr/>
        </p:nvSpPr>
        <p:spPr>
          <a:xfrm>
            <a:off x="4860032" y="2364064"/>
            <a:ext cx="3960440" cy="2031325"/>
          </a:xfrm>
          <a:prstGeom prst="rect">
            <a:avLst/>
          </a:prstGeom>
          <a:noFill/>
        </p:spPr>
        <p:txBody>
          <a:bodyPr wrap="square" rtlCol="0">
            <a:spAutoFit/>
          </a:bodyPr>
          <a:lstStyle/>
          <a:p>
            <a:r>
              <a:rPr lang="de-DE" dirty="0"/>
              <a:t>Wie schätzen Sie die Umsetzbarkeit dieser vorgeschlagenen Strategien ein?</a:t>
            </a:r>
          </a:p>
          <a:p>
            <a:endParaRPr lang="de-DE" dirty="0"/>
          </a:p>
          <a:p>
            <a:r>
              <a:rPr lang="de-DE" dirty="0"/>
              <a:t>Bitte begründen Sie Ihr Urteil mit Bezug auf die Situation an Ihrer Schule.</a:t>
            </a:r>
          </a:p>
        </p:txBody>
      </p:sp>
    </p:spTree>
    <p:extLst>
      <p:ext uri="{BB962C8B-B14F-4D97-AF65-F5344CB8AC3E}">
        <p14:creationId xmlns:p14="http://schemas.microsoft.com/office/powerpoint/2010/main" val="1799012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Weiterführende Informationen</a:t>
            </a:r>
            <a:endParaRPr lang="de-DE" sz="2200" dirty="0"/>
          </a:p>
        </p:txBody>
      </p:sp>
      <p:sp>
        <p:nvSpPr>
          <p:cNvPr id="3" name="Foliennummernplatzhalter 2"/>
          <p:cNvSpPr>
            <a:spLocks noGrp="1"/>
          </p:cNvSpPr>
          <p:nvPr>
            <p:ph type="sldNum" sz="quarter" idx="11"/>
          </p:nvPr>
        </p:nvSpPr>
        <p:spPr/>
        <p:txBody>
          <a:bodyPr/>
          <a:lstStyle/>
          <a:p>
            <a:fld id="{30B5E4E8-4D8F-B148-B96B-8DD5FFB7AF62}" type="slidenum">
              <a:rPr lang="de-DE" smtClean="0"/>
              <a:pPr/>
              <a:t>42</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2" cstate="print"/>
          <a:stretch>
            <a:fillRect/>
          </a:stretch>
        </p:blipFill>
        <p:spPr>
          <a:xfrm>
            <a:off x="0" y="5939351"/>
            <a:ext cx="1295432" cy="918649"/>
          </a:xfrm>
          <a:prstGeom prst="rect">
            <a:avLst/>
          </a:prstGeom>
          <a:ln w="12700">
            <a:miter lim="400000"/>
          </a:ln>
        </p:spPr>
      </p:pic>
      <p:pic>
        <p:nvPicPr>
          <p:cNvPr id="12" name="Grafik 11">
            <a:extLst>
              <a:ext uri="{FF2B5EF4-FFF2-40B4-BE49-F238E27FC236}">
                <a16:creationId xmlns:a16="http://schemas.microsoft.com/office/drawing/2014/main" xmlns="" id="{23F026F4-833C-8C49-96C5-AA9A354E0478}"/>
              </a:ext>
            </a:extLst>
          </p:cNvPr>
          <p:cNvPicPr>
            <a:picLocks noChangeAspect="1"/>
          </p:cNvPicPr>
          <p:nvPr/>
        </p:nvPicPr>
        <p:blipFill rotWithShape="1">
          <a:blip r:embed="rId3" cstate="print"/>
          <a:srcRect l="3078" r="6418" b="7558"/>
          <a:stretch/>
        </p:blipFill>
        <p:spPr>
          <a:xfrm>
            <a:off x="574151" y="1556792"/>
            <a:ext cx="3536179" cy="4104456"/>
          </a:xfrm>
          <a:prstGeom prst="rect">
            <a:avLst/>
          </a:prstGeom>
        </p:spPr>
      </p:pic>
      <p:sp>
        <p:nvSpPr>
          <p:cNvPr id="13" name="Textfeld 12">
            <a:extLst>
              <a:ext uri="{FF2B5EF4-FFF2-40B4-BE49-F238E27FC236}">
                <a16:creationId xmlns:a16="http://schemas.microsoft.com/office/drawing/2014/main" xmlns="" id="{3DCC4F9E-65C6-2040-8049-133AC0ECDE36}"/>
              </a:ext>
            </a:extLst>
          </p:cNvPr>
          <p:cNvSpPr txBox="1"/>
          <p:nvPr/>
        </p:nvSpPr>
        <p:spPr>
          <a:xfrm>
            <a:off x="4450040" y="1556792"/>
            <a:ext cx="4248892" cy="44781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50000"/>
              </a:lnSpc>
              <a:spcBef>
                <a:spcPts val="0"/>
              </a:spcBef>
              <a:spcAft>
                <a:spcPts val="0"/>
              </a:spcAft>
              <a:buClrTx/>
              <a:buSzTx/>
              <a:buFontTx/>
              <a:buNone/>
              <a:tabLst/>
            </a:pPr>
            <a:r>
              <a:rPr kumimoji="0" lang="de-DE" sz="1500" b="1" i="0" u="none" strike="noStrike" cap="none" spc="0" normalizeH="0" baseline="0" dirty="0">
                <a:ln>
                  <a:noFill/>
                </a:ln>
                <a:solidFill>
                  <a:srgbClr val="000000"/>
                </a:solidFill>
                <a:effectLst/>
                <a:uFillTx/>
                <a:latin typeface="+mn-lt"/>
                <a:sym typeface="Calibri"/>
              </a:rPr>
              <a:t>Angebot des Grimm-Zentrums</a:t>
            </a:r>
            <a:r>
              <a:rPr kumimoji="0" lang="de-DE" sz="1500" b="1" i="0" u="none" strike="noStrike" cap="none" spc="0" normalizeH="0" dirty="0">
                <a:ln>
                  <a:noFill/>
                </a:ln>
                <a:solidFill>
                  <a:srgbClr val="000000"/>
                </a:solidFill>
                <a:effectLst/>
                <a:uFillTx/>
                <a:latin typeface="+mn-lt"/>
                <a:sym typeface="Calibri"/>
              </a:rPr>
              <a:t> </a:t>
            </a:r>
            <a:r>
              <a:rPr kumimoji="0" lang="de-DE" sz="1500" b="1" i="0" u="none" strike="noStrike" cap="none" spc="0" normalizeH="0" baseline="0" dirty="0">
                <a:ln>
                  <a:noFill/>
                </a:ln>
                <a:solidFill>
                  <a:srgbClr val="000000"/>
                </a:solidFill>
                <a:effectLst/>
                <a:uFillTx/>
                <a:latin typeface="+mn-lt"/>
                <a:sym typeface="Calibri"/>
              </a:rPr>
              <a:t>für Schüler*innen in der gymnasialen Oberstufe:</a:t>
            </a:r>
          </a:p>
          <a:p>
            <a:pPr marL="0" marR="0" indent="0" algn="l" defTabSz="914400" rtl="0" fontAlgn="auto" latinLnBrk="0" hangingPunct="0">
              <a:spcBef>
                <a:spcPts val="0"/>
              </a:spcBef>
              <a:spcAft>
                <a:spcPts val="0"/>
              </a:spcAft>
              <a:buClrTx/>
              <a:buSzTx/>
              <a:buFontTx/>
              <a:buNone/>
              <a:tabLst/>
            </a:pPr>
            <a:endParaRPr kumimoji="0" lang="de-DE" sz="1500" b="0" i="0" u="none" strike="noStrike" cap="none" spc="0" normalizeH="0" baseline="0" dirty="0">
              <a:ln>
                <a:noFill/>
              </a:ln>
              <a:solidFill>
                <a:srgbClr val="000000"/>
              </a:solidFill>
              <a:effectLst/>
              <a:uFillTx/>
              <a:latin typeface="+mn-lt"/>
              <a:sym typeface="Calibri"/>
            </a:endParaRP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de-DE" sz="1500" dirty="0">
                <a:solidFill>
                  <a:srgbClr val="000000"/>
                </a:solidFill>
                <a:latin typeface="+mn-lt"/>
              </a:rPr>
              <a:t>zwei aufeinander aufbauende Veranstaltungen</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kumimoji="0" lang="de-DE" sz="1500" b="0" i="0" u="none" strike="noStrike" cap="none" spc="0" normalizeH="0" dirty="0">
                <a:ln>
                  <a:noFill/>
                </a:ln>
                <a:solidFill>
                  <a:srgbClr val="000000"/>
                </a:solidFill>
                <a:effectLst/>
                <a:uFillTx/>
                <a:latin typeface="+mn-lt"/>
                <a:sym typeface="Calibri"/>
              </a:rPr>
              <a:t>optimaler Zeitpunkt: Beginn des 3. </a:t>
            </a:r>
            <a:r>
              <a:rPr lang="de-DE" sz="1500" dirty="0">
                <a:solidFill>
                  <a:srgbClr val="000000"/>
                </a:solidFill>
                <a:latin typeface="+mn-lt"/>
              </a:rPr>
              <a:t>K</a:t>
            </a:r>
            <a:r>
              <a:rPr kumimoji="0" lang="de-DE" sz="1500" b="0" i="0" u="none" strike="noStrike" cap="none" spc="0" normalizeH="0" dirty="0">
                <a:ln>
                  <a:noFill/>
                </a:ln>
                <a:solidFill>
                  <a:srgbClr val="000000"/>
                </a:solidFill>
                <a:effectLst/>
                <a:uFillTx/>
                <a:latin typeface="+mn-lt"/>
                <a:sym typeface="Calibri"/>
              </a:rPr>
              <a:t>urshalbjahres der SEK II</a:t>
            </a:r>
            <a:r>
              <a:rPr lang="de-DE" sz="1500" dirty="0">
                <a:solidFill>
                  <a:srgbClr val="000000"/>
                </a:solidFill>
                <a:latin typeface="+mn-lt"/>
                <a:sym typeface="Calibri"/>
              </a:rPr>
              <a:t> </a:t>
            </a:r>
            <a:r>
              <a:rPr kumimoji="0" lang="de-DE" sz="1500" b="0" i="0" u="none" strike="noStrike" cap="none" spc="0" normalizeH="0" dirty="0">
                <a:ln>
                  <a:noFill/>
                </a:ln>
                <a:solidFill>
                  <a:srgbClr val="000000"/>
                </a:solidFill>
                <a:effectLst/>
                <a:uFillTx/>
                <a:latin typeface="+mn-lt"/>
                <a:sym typeface="Calibri"/>
              </a:rPr>
              <a:t>als Unterstützung bei der Frageformulierung</a:t>
            </a:r>
          </a:p>
          <a:p>
            <a:pPr marL="285750" indent="-285750" fontAlgn="auto" hangingPunct="0">
              <a:lnSpc>
                <a:spcPct val="150000"/>
              </a:lnSpc>
              <a:spcBef>
                <a:spcPts val="0"/>
              </a:spcBef>
              <a:spcAft>
                <a:spcPts val="0"/>
              </a:spcAft>
              <a:buFont typeface="Arial" panose="020B0604020202020204" pitchFamily="34" charset="0"/>
              <a:buChar char="•"/>
            </a:pPr>
            <a:r>
              <a:rPr lang="de-DE" sz="1500" dirty="0">
                <a:solidFill>
                  <a:srgbClr val="000000"/>
                </a:solidFill>
                <a:latin typeface="+mn-lt"/>
                <a:sym typeface="Calibri"/>
              </a:rPr>
              <a:t>Kontakt: Ute Arnold (ute.arnold@ub.hu-berlin.de)</a:t>
            </a:r>
            <a:r>
              <a:rPr kumimoji="0" lang="de-DE" sz="1500" b="0" i="0" u="none" strike="noStrike" cap="none" spc="0" normalizeH="0" dirty="0">
                <a:ln>
                  <a:noFill/>
                </a:ln>
                <a:solidFill>
                  <a:srgbClr val="000000"/>
                </a:solidFill>
                <a:effectLst/>
                <a:uFillTx/>
                <a:latin typeface="+mn-lt"/>
                <a:sym typeface="Calibri"/>
              </a:rPr>
              <a:t> </a:t>
            </a:r>
          </a:p>
          <a:p>
            <a:pPr marL="285750" indent="-285750" fontAlgn="auto" hangingPunct="0">
              <a:lnSpc>
                <a:spcPct val="150000"/>
              </a:lnSpc>
              <a:spcBef>
                <a:spcPts val="0"/>
              </a:spcBef>
              <a:spcAft>
                <a:spcPts val="0"/>
              </a:spcAft>
              <a:buFont typeface="Arial" panose="020B0604020202020204" pitchFamily="34" charset="0"/>
              <a:buChar char="•"/>
            </a:pPr>
            <a:r>
              <a:rPr lang="de-DE" sz="1500" baseline="0" dirty="0">
                <a:solidFill>
                  <a:srgbClr val="000000"/>
                </a:solidFill>
                <a:latin typeface="+mn-lt"/>
                <a:sym typeface="Calibri"/>
              </a:rPr>
              <a:t>…oder </a:t>
            </a:r>
            <a:r>
              <a:rPr lang="de-DE" sz="1500" dirty="0">
                <a:solidFill>
                  <a:srgbClr val="000000"/>
                </a:solidFill>
                <a:latin typeface="+mn-lt"/>
                <a:sym typeface="Calibri"/>
              </a:rPr>
              <a:t>als Online-Tutorial: </a:t>
            </a:r>
            <a:r>
              <a:rPr lang="de-DE" sz="1500" dirty="0">
                <a:solidFill>
                  <a:srgbClr val="000000"/>
                </a:solidFill>
                <a:latin typeface="+mn-lt"/>
                <a:sym typeface="Calibri"/>
                <a:hlinkClick r:id="rId4"/>
              </a:rPr>
              <a:t>http://info.ub.hu-berlin.de/tutorials/informationskompetenz/index.html?accesspoint=0</a:t>
            </a:r>
            <a:r>
              <a:rPr lang="de-DE" sz="1500" dirty="0">
                <a:solidFill>
                  <a:srgbClr val="000000"/>
                </a:solidFill>
                <a:latin typeface="+mn-lt"/>
                <a:sym typeface="Calibri"/>
              </a:rPr>
              <a:t> </a:t>
            </a:r>
            <a:endParaRPr kumimoji="0" lang="de-DE" sz="1500" b="0" i="0" u="none" strike="noStrike" cap="none" spc="0" normalizeH="0" baseline="0" dirty="0">
              <a:ln>
                <a:noFill/>
              </a:ln>
              <a:solidFill>
                <a:srgbClr val="000000"/>
              </a:solidFill>
              <a:effectLst/>
              <a:uFillTx/>
              <a:latin typeface="+mn-lt"/>
              <a:sym typeface="Calibri"/>
            </a:endParaRPr>
          </a:p>
        </p:txBody>
      </p:sp>
    </p:spTree>
    <p:extLst>
      <p:ext uri="{BB962C8B-B14F-4D97-AF65-F5344CB8AC3E}">
        <p14:creationId xmlns:p14="http://schemas.microsoft.com/office/powerpoint/2010/main" val="577859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Evaluation</a:t>
            </a:r>
            <a:endParaRPr lang="de-DE" sz="2200" dirty="0"/>
          </a:p>
        </p:txBody>
      </p:sp>
      <p:sp>
        <p:nvSpPr>
          <p:cNvPr id="3" name="Foliennummernplatzhalter 2"/>
          <p:cNvSpPr>
            <a:spLocks noGrp="1"/>
          </p:cNvSpPr>
          <p:nvPr>
            <p:ph type="sldNum" sz="quarter" idx="11"/>
          </p:nvPr>
        </p:nvSpPr>
        <p:spPr/>
        <p:txBody>
          <a:bodyPr/>
          <a:lstStyle/>
          <a:p>
            <a:fld id="{30B5E4E8-4D8F-B148-B96B-8DD5FFB7AF62}" type="slidenum">
              <a:rPr lang="de-DE" smtClean="0"/>
              <a:pPr/>
              <a:t>43</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pic>
        <p:nvPicPr>
          <p:cNvPr id="4" name="Grafik 3"/>
          <p:cNvPicPr>
            <a:picLocks noChangeAspect="1"/>
          </p:cNvPicPr>
          <p:nvPr/>
        </p:nvPicPr>
        <p:blipFill>
          <a:blip r:embed="rId4" cstate="print"/>
          <a:stretch>
            <a:fillRect/>
          </a:stretch>
        </p:blipFill>
        <p:spPr>
          <a:xfrm>
            <a:off x="808977" y="1328469"/>
            <a:ext cx="7201886" cy="4791531"/>
          </a:xfrm>
          <a:prstGeom prst="rect">
            <a:avLst/>
          </a:prstGeom>
        </p:spPr>
      </p:pic>
    </p:spTree>
    <p:extLst>
      <p:ext uri="{BB962C8B-B14F-4D97-AF65-F5344CB8AC3E}">
        <p14:creationId xmlns:p14="http://schemas.microsoft.com/office/powerpoint/2010/main" val="3223133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Vielen Dank!</a:t>
            </a:r>
          </a:p>
        </p:txBody>
      </p:sp>
    </p:spTree>
    <p:extLst>
      <p:ext uri="{BB962C8B-B14F-4D97-AF65-F5344CB8AC3E}">
        <p14:creationId xmlns:p14="http://schemas.microsoft.com/office/powerpoint/2010/main" val="437801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Quellenverzeichnis</a:t>
            </a:r>
            <a:endParaRPr lang="de-DE" sz="2200" dirty="0"/>
          </a:p>
        </p:txBody>
      </p:sp>
      <p:sp>
        <p:nvSpPr>
          <p:cNvPr id="3" name="Foliennummernplatzhalter 2"/>
          <p:cNvSpPr>
            <a:spLocks noGrp="1"/>
          </p:cNvSpPr>
          <p:nvPr>
            <p:ph type="sldNum" sz="quarter" idx="11"/>
          </p:nvPr>
        </p:nvSpPr>
        <p:spPr/>
        <p:txBody>
          <a:bodyPr/>
          <a:lstStyle/>
          <a:p>
            <a:fld id="{30B5E4E8-4D8F-B148-B96B-8DD5FFB7AF62}" type="slidenum">
              <a:rPr lang="de-DE" smtClean="0"/>
              <a:pPr/>
              <a:t>45</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2" cstate="print"/>
          <a:stretch>
            <a:fillRect/>
          </a:stretch>
        </p:blipFill>
        <p:spPr>
          <a:xfrm>
            <a:off x="0" y="5939351"/>
            <a:ext cx="1295432" cy="918649"/>
          </a:xfrm>
          <a:prstGeom prst="rect">
            <a:avLst/>
          </a:prstGeom>
          <a:ln w="12700">
            <a:miter lim="400000"/>
          </a:ln>
        </p:spPr>
      </p:pic>
      <p:sp>
        <p:nvSpPr>
          <p:cNvPr id="5" name="Textfeld 4"/>
          <p:cNvSpPr txBox="1"/>
          <p:nvPr/>
        </p:nvSpPr>
        <p:spPr>
          <a:xfrm>
            <a:off x="720000" y="1460953"/>
            <a:ext cx="7740432" cy="5016758"/>
          </a:xfrm>
          <a:prstGeom prst="rect">
            <a:avLst/>
          </a:prstGeom>
          <a:noFill/>
        </p:spPr>
        <p:txBody>
          <a:bodyPr wrap="square" rtlCol="0">
            <a:spAutoFit/>
          </a:bodyPr>
          <a:lstStyle/>
          <a:p>
            <a:pPr marL="265113" indent="-265113"/>
            <a:r>
              <a:rPr lang="de-DE" sz="1600" dirty="0"/>
              <a:t>Bildungsserver Berlin-Brandenburg (2015): </a:t>
            </a:r>
            <a:r>
              <a:rPr lang="de-DE" sz="1600" i="1" dirty="0"/>
              <a:t>Der Seminarkurs Wissenschaftspropädeutik – Kompetenz in wissenschaftlichem Arbeiten</a:t>
            </a:r>
            <a:r>
              <a:rPr lang="de-DE" sz="1600" dirty="0"/>
              <a:t>. Online verfügbar unter </a:t>
            </a:r>
            <a:r>
              <a:rPr lang="de-DE" sz="1600" dirty="0">
                <a:hlinkClick r:id="rId3"/>
              </a:rPr>
              <a:t>https://bildungsserver.berlin-brandenburg.de/fileadmin/bbb/themen/berufs-_und_studienorientierung/seminarkurs/Kapitel_2.pdf</a:t>
            </a:r>
            <a:r>
              <a:rPr lang="de-DE" sz="1600" dirty="0"/>
              <a:t>, zuletzt geprüft am 29.09.2019.</a:t>
            </a:r>
          </a:p>
          <a:p>
            <a:pPr marL="265113" indent="-265113"/>
            <a:endParaRPr lang="de-DE" sz="1600" dirty="0"/>
          </a:p>
          <a:p>
            <a:pPr marL="265113" indent="-265113"/>
            <a:r>
              <a:rPr lang="de-DE" sz="1600" dirty="0"/>
              <a:t>Bosse, Dorit; Eberle, Franz; Schneider-Taylor, Barbara (Hg.) (2013): </a:t>
            </a:r>
            <a:r>
              <a:rPr lang="de-DE" sz="1600" i="1" dirty="0"/>
              <a:t>Standardisierung in der gymnasialen Oberstufe</a:t>
            </a:r>
            <a:r>
              <a:rPr lang="de-DE" sz="1600" dirty="0"/>
              <a:t>. Wiesbaden: Springer VS. Online verfügbar unter </a:t>
            </a:r>
            <a:r>
              <a:rPr lang="de-DE" sz="1600" dirty="0">
                <a:hlinkClick r:id="rId4"/>
              </a:rPr>
              <a:t>http://dx.doi.org/10.1007/978-3-658-00658-7</a:t>
            </a:r>
            <a:r>
              <a:rPr lang="de-DE" sz="1600" dirty="0"/>
              <a:t>.</a:t>
            </a:r>
          </a:p>
          <a:p>
            <a:pPr marL="265113" indent="-265113"/>
            <a:endParaRPr lang="de-DE" sz="1600" dirty="0"/>
          </a:p>
          <a:p>
            <a:pPr marL="265113" indent="-265113"/>
            <a:r>
              <a:rPr lang="de-DE" sz="1600" dirty="0"/>
              <a:t>Gottfried, Thomas (Leitung) (2011): </a:t>
            </a:r>
            <a:r>
              <a:rPr lang="de-DE" sz="1600" i="1" dirty="0"/>
              <a:t>Wissenschaftspropädeutisches Arbeiten im W-Seminar. Grundlagen – Chancen – Herausforderungen</a:t>
            </a:r>
            <a:r>
              <a:rPr lang="de-DE" sz="1600" dirty="0"/>
              <a:t>. München. Online verfügbar unter </a:t>
            </a:r>
            <a:r>
              <a:rPr lang="de-DE" sz="1600" dirty="0">
                <a:hlinkClick r:id="rId5"/>
              </a:rPr>
              <a:t>https://www.isb.bayern.de/download/10020/handreichung_wp.pdf</a:t>
            </a:r>
            <a:r>
              <a:rPr lang="de-DE" sz="1600" dirty="0"/>
              <a:t>, zuletzt geprüft am 27.08.2019.</a:t>
            </a:r>
          </a:p>
          <a:p>
            <a:pPr marL="265113" indent="-265113"/>
            <a:endParaRPr lang="de-DE" sz="1600" dirty="0"/>
          </a:p>
          <a:p>
            <a:pPr marL="265113" indent="-265113"/>
            <a:r>
              <a:rPr lang="de-DE" sz="1600" dirty="0"/>
              <a:t>Humboldt-Gymnasium Berlin-Tegel (2013): </a:t>
            </a:r>
            <a:r>
              <a:rPr lang="de-DE" sz="1600" dirty="0">
                <a:hlinkClick r:id="rId6"/>
              </a:rPr>
              <a:t>https://www.humboldtschule-berlin.de/images/pdf/schullaufbahn/Hinweise5PK2013.pdf</a:t>
            </a:r>
            <a:r>
              <a:rPr lang="de-DE" sz="1600" dirty="0"/>
              <a:t> </a:t>
            </a:r>
          </a:p>
          <a:p>
            <a:pPr marL="265113" indent="-265113"/>
            <a:endParaRPr lang="de-DE" sz="1600" dirty="0"/>
          </a:p>
        </p:txBody>
      </p:sp>
    </p:spTree>
    <p:extLst>
      <p:ext uri="{BB962C8B-B14F-4D97-AF65-F5344CB8AC3E}">
        <p14:creationId xmlns:p14="http://schemas.microsoft.com/office/powerpoint/2010/main" val="1938715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Quellenverzeichnis</a:t>
            </a:r>
            <a:endParaRPr lang="de-DE" sz="2200" dirty="0"/>
          </a:p>
        </p:txBody>
      </p:sp>
      <p:sp>
        <p:nvSpPr>
          <p:cNvPr id="3" name="Foliennummernplatzhalter 2"/>
          <p:cNvSpPr>
            <a:spLocks noGrp="1"/>
          </p:cNvSpPr>
          <p:nvPr>
            <p:ph type="sldNum" sz="quarter" idx="11"/>
          </p:nvPr>
        </p:nvSpPr>
        <p:spPr/>
        <p:txBody>
          <a:bodyPr/>
          <a:lstStyle/>
          <a:p>
            <a:fld id="{30B5E4E8-4D8F-B148-B96B-8DD5FFB7AF62}" type="slidenum">
              <a:rPr lang="de-DE" smtClean="0"/>
              <a:pPr/>
              <a:t>46</a:t>
            </a:fld>
            <a:endParaRPr lang="de-DE" dirty="0"/>
          </a:p>
        </p:txBody>
      </p:sp>
      <p:sp>
        <p:nvSpPr>
          <p:cNvPr id="9" name="Fußzeilenplatzhalter 5">
            <a:extLst>
              <a:ext uri="{FF2B5EF4-FFF2-40B4-BE49-F238E27FC236}">
                <a16:creationId xmlns:a16="http://schemas.microsoft.com/office/drawing/2014/main" xmlns="" id="{88E2B9D1-CDC4-1E43-9DDA-90507FF651FD}"/>
              </a:ext>
            </a:extLst>
          </p:cNvPr>
          <p:cNvSpPr>
            <a:spLocks noGrp="1"/>
          </p:cNvSpPr>
          <p:nvPr>
            <p:ph type="ftr" sz="quarter" idx="15"/>
          </p:nvPr>
        </p:nvSpPr>
        <p:spPr>
          <a:xfrm>
            <a:off x="2051720" y="6120000"/>
            <a:ext cx="5040560" cy="737999"/>
          </a:xfrm>
        </p:spPr>
        <p:txBody>
          <a:bodyPr/>
          <a:lstStyle/>
          <a:p>
            <a:r>
              <a:rPr lang="de-DE" dirty="0"/>
              <a:t>Workshop für Lehrer*innen zur Betreuung der 5. Prüfungskomponente im Abitur</a:t>
            </a:r>
          </a:p>
        </p:txBody>
      </p:sp>
      <p:pic>
        <p:nvPicPr>
          <p:cNvPr id="8"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2" cstate="print"/>
          <a:stretch>
            <a:fillRect/>
          </a:stretch>
        </p:blipFill>
        <p:spPr>
          <a:xfrm>
            <a:off x="0" y="5939351"/>
            <a:ext cx="1295432" cy="918649"/>
          </a:xfrm>
          <a:prstGeom prst="rect">
            <a:avLst/>
          </a:prstGeom>
          <a:ln w="12700">
            <a:miter lim="400000"/>
          </a:ln>
        </p:spPr>
      </p:pic>
      <p:sp>
        <p:nvSpPr>
          <p:cNvPr id="5" name="Textfeld 4"/>
          <p:cNvSpPr txBox="1"/>
          <p:nvPr/>
        </p:nvSpPr>
        <p:spPr>
          <a:xfrm>
            <a:off x="720000" y="1460953"/>
            <a:ext cx="7740432" cy="4278094"/>
          </a:xfrm>
          <a:prstGeom prst="rect">
            <a:avLst/>
          </a:prstGeom>
          <a:noFill/>
        </p:spPr>
        <p:txBody>
          <a:bodyPr wrap="square" rtlCol="0">
            <a:spAutoFit/>
          </a:bodyPr>
          <a:lstStyle/>
          <a:p>
            <a:pPr marL="265113" indent="-265113"/>
            <a:r>
              <a:rPr lang="de-DE" sz="1600" dirty="0" err="1"/>
              <a:t>Moegling</a:t>
            </a:r>
            <a:r>
              <a:rPr lang="de-DE" sz="1600" dirty="0"/>
              <a:t>, Klaus (2003): </a:t>
            </a:r>
            <a:r>
              <a:rPr lang="de-DE" sz="1600" i="1" dirty="0"/>
              <a:t>Wissenschaftspropädeutik und selbstständiges Lernen. Antworten zu den Leitfragen AG E.</a:t>
            </a:r>
            <a:r>
              <a:rPr lang="de-DE" sz="1600" dirty="0"/>
              <a:t> Expertentagung am 20./ 21.02.2003 im Oberstufenkolleg der Universität Bielefeld. Online verfügbar unter </a:t>
            </a:r>
            <a:r>
              <a:rPr lang="de-DE" sz="1600" dirty="0">
                <a:hlinkClick r:id="rId3"/>
              </a:rPr>
              <a:t>https://www.uni-bielefeld.de/OSK/NEOS_WissEinrichtung/Archiv/030221/PDF/E-Antw-Moegling.pdf</a:t>
            </a:r>
            <a:r>
              <a:rPr lang="de-DE" sz="1600" dirty="0"/>
              <a:t>, zuletzt geprüft am 29.09.2019.</a:t>
            </a:r>
          </a:p>
          <a:p>
            <a:pPr marL="265113" indent="-265113"/>
            <a:endParaRPr lang="de-DE" sz="1600" dirty="0"/>
          </a:p>
          <a:p>
            <a:pPr marL="265113" indent="-265113"/>
            <a:r>
              <a:rPr lang="de-DE" sz="1600" dirty="0"/>
              <a:t>Roos, Markus; </a:t>
            </a:r>
            <a:r>
              <a:rPr lang="de-DE" sz="1600" dirty="0" err="1"/>
              <a:t>Leutwyler</a:t>
            </a:r>
            <a:r>
              <a:rPr lang="de-DE" sz="1600" dirty="0"/>
              <a:t>, Bruno (2017): </a:t>
            </a:r>
            <a:r>
              <a:rPr lang="de-DE" sz="1600" i="1" dirty="0"/>
              <a:t>Wissenschaftliches Arbeiten im Lehramtsstudium. Recherchieren, schreiben, forschen. </a:t>
            </a:r>
            <a:r>
              <a:rPr lang="de-DE" sz="1600" dirty="0"/>
              <a:t>2., überarbeitete Auflage. Bern: </a:t>
            </a:r>
            <a:r>
              <a:rPr lang="de-DE" sz="1600" dirty="0" err="1"/>
              <a:t>Hogrefe</a:t>
            </a:r>
            <a:r>
              <a:rPr lang="de-DE" sz="1600" dirty="0"/>
              <a:t>.</a:t>
            </a:r>
          </a:p>
          <a:p>
            <a:pPr marL="265113" indent="-265113"/>
            <a:endParaRPr lang="de-DE" sz="1600" dirty="0"/>
          </a:p>
          <a:p>
            <a:pPr marL="265113" indent="-265113"/>
            <a:r>
              <a:rPr lang="de-DE" sz="1600" dirty="0"/>
              <a:t>Senatsverwaltung für Bildung, Jugend und Familie (09/2016): </a:t>
            </a:r>
            <a:r>
              <a:rPr lang="de-DE" sz="1600" i="1" dirty="0"/>
              <a:t>Ausführungsvorschriften Prüfungen. AV Prüfungen</a:t>
            </a:r>
            <a:r>
              <a:rPr lang="de-DE" sz="1600" dirty="0"/>
              <a:t>.</a:t>
            </a:r>
          </a:p>
          <a:p>
            <a:pPr marL="265113" indent="-265113"/>
            <a:endParaRPr lang="de-DE" sz="1600" dirty="0"/>
          </a:p>
          <a:p>
            <a:pPr marL="265113" indent="-265113"/>
            <a:r>
              <a:rPr lang="de-DE" sz="1600" dirty="0"/>
              <a:t>VOGO (18.04.2007): </a:t>
            </a:r>
            <a:r>
              <a:rPr lang="de-DE" sz="1600" i="1" dirty="0"/>
              <a:t>Verordnung über die gymnasiale Oberstufe</a:t>
            </a:r>
            <a:r>
              <a:rPr lang="de-DE" sz="1600" dirty="0"/>
              <a:t>. Online verfügbar unter </a:t>
            </a:r>
            <a:r>
              <a:rPr lang="de-DE" sz="1600" dirty="0">
                <a:hlinkClick r:id="rId4"/>
              </a:rPr>
              <a:t>http://gesetze.berlin.de/jportal/?quelle=jlink&amp;query=GymOstV+BE&amp;psml=bsbeprod.psml&amp;max=true&amp;aiz=true</a:t>
            </a:r>
            <a:r>
              <a:rPr lang="de-DE" sz="1600" dirty="0"/>
              <a:t>, zuletzt geprüft am 29.09.2019.</a:t>
            </a:r>
          </a:p>
        </p:txBody>
      </p:sp>
    </p:spTree>
    <p:extLst>
      <p:ext uri="{BB962C8B-B14F-4D97-AF65-F5344CB8AC3E}">
        <p14:creationId xmlns:p14="http://schemas.microsoft.com/office/powerpoint/2010/main" val="2751890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84F11FF-5BE0-9848-BD4D-8BEE6159DA0B}"/>
              </a:ext>
            </a:extLst>
          </p:cNvPr>
          <p:cNvSpPr>
            <a:spLocks noGrp="1"/>
          </p:cNvSpPr>
          <p:nvPr>
            <p:ph type="title"/>
          </p:nvPr>
        </p:nvSpPr>
        <p:spPr/>
        <p:txBody>
          <a:bodyPr/>
          <a:lstStyle/>
          <a:p>
            <a:r>
              <a:rPr lang="de-DE" dirty="0"/>
              <a:t>Betreuung der 5. PK</a:t>
            </a:r>
          </a:p>
        </p:txBody>
      </p:sp>
      <p:sp>
        <p:nvSpPr>
          <p:cNvPr id="3" name="Foliennummernplatzhalter 2">
            <a:extLst>
              <a:ext uri="{FF2B5EF4-FFF2-40B4-BE49-F238E27FC236}">
                <a16:creationId xmlns:a16="http://schemas.microsoft.com/office/drawing/2014/main" xmlns="" id="{A0862DAB-3D44-3D46-A018-7BDC96DA7811}"/>
              </a:ext>
            </a:extLst>
          </p:cNvPr>
          <p:cNvSpPr>
            <a:spLocks noGrp="1"/>
          </p:cNvSpPr>
          <p:nvPr>
            <p:ph type="sldNum" sz="quarter" idx="11"/>
          </p:nvPr>
        </p:nvSpPr>
        <p:spPr/>
        <p:txBody>
          <a:bodyPr/>
          <a:lstStyle/>
          <a:p>
            <a:fld id="{30B5E4E8-4D8F-B148-B96B-8DD5FFB7AF62}" type="slidenum">
              <a:rPr lang="de-DE" smtClean="0"/>
              <a:pPr/>
              <a:t>4</a:t>
            </a:fld>
            <a:endParaRPr lang="de-DE" dirty="0"/>
          </a:p>
        </p:txBody>
      </p:sp>
      <p:sp>
        <p:nvSpPr>
          <p:cNvPr id="4" name="Textplatzhalter 3">
            <a:extLst>
              <a:ext uri="{FF2B5EF4-FFF2-40B4-BE49-F238E27FC236}">
                <a16:creationId xmlns:a16="http://schemas.microsoft.com/office/drawing/2014/main" xmlns="" id="{9BCB4ED8-C787-9540-93AB-D6236C759613}"/>
              </a:ext>
            </a:extLst>
          </p:cNvPr>
          <p:cNvSpPr>
            <a:spLocks noGrp="1"/>
          </p:cNvSpPr>
          <p:nvPr>
            <p:ph type="body" sz="quarter" idx="13"/>
          </p:nvPr>
        </p:nvSpPr>
        <p:spPr>
          <a:xfrm>
            <a:off x="720725" y="2708920"/>
            <a:ext cx="7523275" cy="404864"/>
          </a:xfrm>
        </p:spPr>
        <p:txBody>
          <a:bodyPr/>
          <a:lstStyle/>
          <a:p>
            <a:r>
              <a:rPr lang="de-DE" sz="3600" dirty="0"/>
              <a:t>Theoretische Grundlagen</a:t>
            </a:r>
          </a:p>
        </p:txBody>
      </p:sp>
      <p:sp>
        <p:nvSpPr>
          <p:cNvPr id="6" name="Fußzeilenplatzhalter 5">
            <a:extLst>
              <a:ext uri="{FF2B5EF4-FFF2-40B4-BE49-F238E27FC236}">
                <a16:creationId xmlns:a16="http://schemas.microsoft.com/office/drawing/2014/main" xmlns="" id="{482948FE-8D0B-B649-BB60-BF086B5A4AAF}"/>
              </a:ext>
            </a:extLst>
          </p:cNvPr>
          <p:cNvSpPr>
            <a:spLocks noGrp="1"/>
          </p:cNvSpPr>
          <p:nvPr>
            <p:ph type="ftr" sz="quarter" idx="15"/>
          </p:nvPr>
        </p:nvSpPr>
        <p:spPr/>
        <p:txBody>
          <a:bodyPr/>
          <a:lstStyle/>
          <a:p>
            <a:r>
              <a:rPr lang="de-DE" dirty="0"/>
              <a:t>Workshop für Lehrer*innen zur Betreuung der 5. Prüfungskomponente im Abitur</a:t>
            </a:r>
          </a:p>
        </p:txBody>
      </p:sp>
    </p:spTree>
    <p:extLst>
      <p:ext uri="{BB962C8B-B14F-4D97-AF65-F5344CB8AC3E}">
        <p14:creationId xmlns:p14="http://schemas.microsoft.com/office/powerpoint/2010/main" val="2665981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Theoretische Grundlagen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5</a:t>
            </a:fld>
            <a:endParaRPr lang="de-DE" dirty="0"/>
          </a:p>
        </p:txBody>
      </p:sp>
      <p:sp>
        <p:nvSpPr>
          <p:cNvPr id="4" name="Textplatzhalter 3"/>
          <p:cNvSpPr>
            <a:spLocks noGrp="1"/>
          </p:cNvSpPr>
          <p:nvPr>
            <p:ph type="body" sz="quarter" idx="13"/>
          </p:nvPr>
        </p:nvSpPr>
        <p:spPr>
          <a:xfrm>
            <a:off x="720724" y="1288535"/>
            <a:ext cx="7523275" cy="404864"/>
          </a:xfrm>
        </p:spPr>
        <p:txBody>
          <a:bodyPr/>
          <a:lstStyle/>
          <a:p>
            <a:r>
              <a:rPr lang="de-DE" dirty="0"/>
              <a:t>Grundlagen der Wissenschaftspropädeutik:</a:t>
            </a:r>
          </a:p>
          <a:p>
            <a:endParaRPr lang="de-DE" dirty="0"/>
          </a:p>
          <a:p>
            <a:endParaRPr lang="de-DE" dirty="0"/>
          </a:p>
        </p:txBody>
      </p:sp>
      <p:sp>
        <p:nvSpPr>
          <p:cNvPr id="6" name="Fußzeilenplatzhalter 5"/>
          <p:cNvSpPr>
            <a:spLocks noGrp="1"/>
          </p:cNvSpPr>
          <p:nvPr>
            <p:ph type="ftr" sz="quarter" idx="15"/>
          </p:nvPr>
        </p:nvSpPr>
        <p:spPr/>
        <p:txBody>
          <a:bodyPr/>
          <a:lstStyle/>
          <a:p>
            <a:r>
              <a:rPr lang="de-DE" dirty="0"/>
              <a:t>Workshop für Lehrer*innen zur Betreuung der 5. Prüfungskomponente im Abitur</a:t>
            </a:r>
          </a:p>
        </p:txBody>
      </p:sp>
      <p:pic>
        <p:nvPicPr>
          <p:cNvPr id="7"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2" cstate="print"/>
          <a:stretch>
            <a:fillRect/>
          </a:stretch>
        </p:blipFill>
        <p:spPr>
          <a:xfrm>
            <a:off x="0" y="5939351"/>
            <a:ext cx="1295432" cy="918649"/>
          </a:xfrm>
          <a:prstGeom prst="rect">
            <a:avLst/>
          </a:prstGeom>
          <a:ln w="12700">
            <a:miter lim="400000"/>
          </a:ln>
        </p:spPr>
      </p:pic>
      <p:sp>
        <p:nvSpPr>
          <p:cNvPr id="8" name="Textplatzhalter 7"/>
          <p:cNvSpPr>
            <a:spLocks noGrp="1"/>
          </p:cNvSpPr>
          <p:nvPr>
            <p:ph type="body" sz="quarter" idx="14"/>
          </p:nvPr>
        </p:nvSpPr>
        <p:spPr>
          <a:xfrm>
            <a:off x="720725" y="1762672"/>
            <a:ext cx="7523274" cy="2952750"/>
          </a:xfrm>
        </p:spPr>
        <p:txBody>
          <a:bodyPr/>
          <a:lstStyle/>
          <a:p>
            <a:pPr>
              <a:lnSpc>
                <a:spcPct val="107000"/>
              </a:lnSpc>
              <a:spcAft>
                <a:spcPts val="800"/>
              </a:spcAft>
            </a:pPr>
            <a:r>
              <a:rPr lang="de-DE" u="sng" dirty="0">
                <a:latin typeface="Calibri" panose="020F0502020204030204" pitchFamily="34" charset="0"/>
                <a:ea typeface="Calibri" panose="020F0502020204030204" pitchFamily="34" charset="0"/>
                <a:cs typeface="Times New Roman" panose="02020603050405020304" pitchFamily="18" charset="0"/>
              </a:rPr>
              <a:t>Etymologie: Propädeutik</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von „</a:t>
            </a:r>
            <a:r>
              <a:rPr lang="de-DE" dirty="0" err="1">
                <a:latin typeface="Calibri" panose="020F0502020204030204" pitchFamily="34" charset="0"/>
                <a:ea typeface="Calibri" panose="020F0502020204030204" pitchFamily="34" charset="0"/>
                <a:cs typeface="Times New Roman" panose="02020603050405020304" pitchFamily="18" charset="0"/>
              </a:rPr>
              <a:t>pró</a:t>
            </a:r>
            <a:r>
              <a:rPr lang="de-DE" dirty="0">
                <a:latin typeface="Calibri" panose="020F0502020204030204" pitchFamily="34" charset="0"/>
                <a:ea typeface="Calibri" panose="020F0502020204030204" pitchFamily="34" charset="0"/>
                <a:cs typeface="Times New Roman" panose="02020603050405020304" pitchFamily="18" charset="0"/>
              </a:rPr>
              <a:t>“ = </a:t>
            </a:r>
            <a:r>
              <a:rPr lang="de-DE"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vor</a:t>
            </a:r>
            <a:r>
              <a:rPr lang="de-DE" dirty="0">
                <a:latin typeface="Calibri" panose="020F0502020204030204" pitchFamily="34" charset="0"/>
                <a:ea typeface="Calibri" panose="020F0502020204030204" pitchFamily="34" charset="0"/>
                <a:cs typeface="Times New Roman" panose="02020603050405020304" pitchFamily="18" charset="0"/>
              </a:rPr>
              <a:t> und „</a:t>
            </a:r>
            <a:r>
              <a:rPr lang="de-DE" dirty="0" err="1">
                <a:latin typeface="Calibri" panose="020F0502020204030204" pitchFamily="34" charset="0"/>
                <a:ea typeface="Calibri" panose="020F0502020204030204" pitchFamily="34" charset="0"/>
                <a:cs typeface="Times New Roman" panose="02020603050405020304" pitchFamily="18" charset="0"/>
              </a:rPr>
              <a:t>paideuō</a:t>
            </a:r>
            <a:r>
              <a:rPr lang="de-DE" dirty="0">
                <a:latin typeface="Calibri" panose="020F0502020204030204" pitchFamily="34" charset="0"/>
                <a:ea typeface="Calibri" panose="020F0502020204030204" pitchFamily="34" charset="0"/>
                <a:cs typeface="Times New Roman" panose="02020603050405020304" pitchFamily="18" charset="0"/>
              </a:rPr>
              <a:t>“ = </a:t>
            </a:r>
            <a:r>
              <a:rPr lang="de-DE"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bilden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griech</a:t>
            </a:r>
            <a:r>
              <a:rPr lang="de-DE"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„Wissenschaftspropädeutik ist also ein </a:t>
            </a:r>
            <a:r>
              <a:rPr lang="de-DE"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Hin</a:t>
            </a:r>
            <a:r>
              <a:rPr lang="de-DE"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führen </a:t>
            </a:r>
            <a:r>
              <a:rPr lang="de-DE"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zur </a:t>
            </a:r>
            <a:r>
              <a:rPr lang="de-DE"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Wissenschaft</a:t>
            </a:r>
            <a:r>
              <a:rPr lang="de-DE" dirty="0">
                <a:latin typeface="Calibri" panose="020F0502020204030204" pitchFamily="34" charset="0"/>
                <a:ea typeface="Calibri" panose="020F0502020204030204" pitchFamily="34" charset="0"/>
                <a:cs typeface="Times New Roman" panose="02020603050405020304" pitchFamily="18" charset="0"/>
              </a:rPr>
              <a:t>, nicht aber diese selbst.“				      </a:t>
            </a:r>
            <a:r>
              <a:rPr lang="de-DE" sz="1200" dirty="0"/>
              <a:t>(Bildungsserver Berlin Brandenburg 2017)</a:t>
            </a:r>
          </a:p>
          <a:p>
            <a:endParaRPr lang="de-DE" dirty="0"/>
          </a:p>
        </p:txBody>
      </p:sp>
      <p:sp>
        <p:nvSpPr>
          <p:cNvPr id="9" name="Rechteckige Legende 8"/>
          <p:cNvSpPr/>
          <p:nvPr/>
        </p:nvSpPr>
        <p:spPr>
          <a:xfrm>
            <a:off x="665972" y="4005064"/>
            <a:ext cx="7684851" cy="1634247"/>
          </a:xfrm>
          <a:prstGeom prst="wedgeRectCallout">
            <a:avLst>
              <a:gd name="adj1" fmla="val -2367"/>
              <a:gd name="adj2" fmla="val -110578"/>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Propädeutik sollte daher nicht schon die Inhalte eines Hochschulstudiums vorwegnehmen, sondern </a:t>
            </a:r>
            <a:r>
              <a:rPr kumimoji="0" lang="de-DE" sz="1800" b="0" i="1"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zu wissenschaftlichen Denk- und Arbeitsweisen, zu wissenschaftlichem Sprachgebrauch, zu Methoden des Erkenntnisgewinns und allgemein zu Wissenschaftstheorien hinführen</a:t>
            </a:r>
            <a:r>
              <a:rPr kumimoji="0" lang="de-DE" sz="18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(Hahn 2013: 162, in: Bosse et al.: </a:t>
            </a:r>
            <a:b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b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Standardisierung in der gymnasialen Oberstufe)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98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Theoretische Grundlagen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6</a:t>
            </a:fld>
            <a:endParaRPr lang="de-DE" dirty="0"/>
          </a:p>
        </p:txBody>
      </p:sp>
      <p:sp>
        <p:nvSpPr>
          <p:cNvPr id="4" name="Textplatzhalter 3"/>
          <p:cNvSpPr>
            <a:spLocks noGrp="1"/>
          </p:cNvSpPr>
          <p:nvPr>
            <p:ph type="body" sz="quarter" idx="13"/>
          </p:nvPr>
        </p:nvSpPr>
        <p:spPr>
          <a:xfrm>
            <a:off x="633525" y="1171778"/>
            <a:ext cx="7523275" cy="404864"/>
          </a:xfrm>
        </p:spPr>
        <p:txBody>
          <a:bodyPr/>
          <a:lstStyle/>
          <a:p>
            <a:r>
              <a:rPr lang="de-DE" dirty="0"/>
              <a:t>Modell der Wissenschaftspropädeutik</a:t>
            </a:r>
          </a:p>
          <a:p>
            <a:endParaRPr lang="de-DE" dirty="0"/>
          </a:p>
          <a:p>
            <a:endParaRPr lang="de-DE" dirty="0"/>
          </a:p>
        </p:txBody>
      </p:sp>
      <p:sp>
        <p:nvSpPr>
          <p:cNvPr id="6" name="Fußzeilenplatzhalter 5"/>
          <p:cNvSpPr>
            <a:spLocks noGrp="1"/>
          </p:cNvSpPr>
          <p:nvPr>
            <p:ph type="ftr" sz="quarter" idx="15"/>
          </p:nvPr>
        </p:nvSpPr>
        <p:spPr/>
        <p:txBody>
          <a:bodyPr/>
          <a:lstStyle/>
          <a:p>
            <a:r>
              <a:rPr lang="de-DE" dirty="0"/>
              <a:t>Workshop für Lehrer*innen zur Betreuung der 5. Prüfungskomponente im Abitur</a:t>
            </a:r>
          </a:p>
        </p:txBody>
      </p:sp>
      <p:pic>
        <p:nvPicPr>
          <p:cNvPr id="7"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pic>
        <p:nvPicPr>
          <p:cNvPr id="9" name="Grafik 8"/>
          <p:cNvPicPr/>
          <p:nvPr/>
        </p:nvPicPr>
        <p:blipFill rotWithShape="1">
          <a:blip r:embed="rId4" cstate="print"/>
          <a:srcRect t="9487" b="7799"/>
          <a:stretch/>
        </p:blipFill>
        <p:spPr>
          <a:xfrm>
            <a:off x="1048770" y="1738220"/>
            <a:ext cx="6799798" cy="4039552"/>
          </a:xfrm>
          <a:prstGeom prst="rect">
            <a:avLst/>
          </a:prstGeom>
        </p:spPr>
      </p:pic>
      <p:sp>
        <p:nvSpPr>
          <p:cNvPr id="10" name="Textfeld 9"/>
          <p:cNvSpPr txBox="1"/>
          <p:nvPr/>
        </p:nvSpPr>
        <p:spPr>
          <a:xfrm>
            <a:off x="5361515" y="5775000"/>
            <a:ext cx="3461530" cy="553998"/>
          </a:xfrm>
          <a:prstGeom prst="rect">
            <a:avLst/>
          </a:prstGeom>
          <a:noFill/>
        </p:spPr>
        <p:txBody>
          <a:bodyPr wrap="square" rtlCol="0">
            <a:spAutoFit/>
          </a:bodyPr>
          <a:lstStyle/>
          <a:p>
            <a:r>
              <a:rPr lang="de-DE" sz="1200" dirty="0"/>
              <a:t>Quelle: ISB München 2011: 4</a:t>
            </a:r>
          </a:p>
          <a:p>
            <a:endParaRPr lang="de-DE" dirty="0"/>
          </a:p>
        </p:txBody>
      </p:sp>
    </p:spTree>
    <p:extLst>
      <p:ext uri="{BB962C8B-B14F-4D97-AF65-F5344CB8AC3E}">
        <p14:creationId xmlns:p14="http://schemas.microsoft.com/office/powerpoint/2010/main" val="255518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Theoretische Grundlagen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7</a:t>
            </a:fld>
            <a:endParaRPr lang="de-DE" dirty="0"/>
          </a:p>
        </p:txBody>
      </p:sp>
      <p:sp>
        <p:nvSpPr>
          <p:cNvPr id="4" name="Textplatzhalter 3"/>
          <p:cNvSpPr>
            <a:spLocks noGrp="1"/>
          </p:cNvSpPr>
          <p:nvPr>
            <p:ph type="body" sz="quarter" idx="13"/>
          </p:nvPr>
        </p:nvSpPr>
        <p:spPr>
          <a:xfrm>
            <a:off x="671743" y="1242633"/>
            <a:ext cx="7523275" cy="404864"/>
          </a:xfrm>
        </p:spPr>
        <p:txBody>
          <a:bodyPr/>
          <a:lstStyle/>
          <a:p>
            <a:r>
              <a:rPr lang="de-DE" dirty="0"/>
              <a:t>Modell der Wissenschaftspropädeutik</a:t>
            </a:r>
          </a:p>
          <a:p>
            <a:endParaRPr lang="de-DE" dirty="0"/>
          </a:p>
          <a:p>
            <a:endParaRPr lang="de-DE" dirty="0"/>
          </a:p>
        </p:txBody>
      </p:sp>
      <p:sp>
        <p:nvSpPr>
          <p:cNvPr id="6" name="Fußzeilenplatzhalter 5"/>
          <p:cNvSpPr>
            <a:spLocks noGrp="1"/>
          </p:cNvSpPr>
          <p:nvPr>
            <p:ph type="ftr" sz="quarter" idx="15"/>
          </p:nvPr>
        </p:nvSpPr>
        <p:spPr/>
        <p:txBody>
          <a:bodyPr/>
          <a:lstStyle/>
          <a:p>
            <a:r>
              <a:rPr lang="de-DE" dirty="0"/>
              <a:t>Workshop für Lehrer*innen zur Betreuung der 5. Prüfungskomponente im Abitur</a:t>
            </a:r>
          </a:p>
        </p:txBody>
      </p:sp>
      <p:pic>
        <p:nvPicPr>
          <p:cNvPr id="7"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sp>
        <p:nvSpPr>
          <p:cNvPr id="17" name="Ellipse 16"/>
          <p:cNvSpPr/>
          <p:nvPr/>
        </p:nvSpPr>
        <p:spPr>
          <a:xfrm>
            <a:off x="3574221" y="1750313"/>
            <a:ext cx="2128983" cy="2103418"/>
          </a:xfrm>
          <a:prstGeom prst="ellipse">
            <a:avLst/>
          </a:prstGeom>
          <a:solidFill>
            <a:schemeClr val="accent1">
              <a:lumMod val="60000"/>
              <a:lumOff val="4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t>Lernen an Wissenschaft</a:t>
            </a:r>
          </a:p>
        </p:txBody>
      </p:sp>
      <p:sp>
        <p:nvSpPr>
          <p:cNvPr id="18" name="Ellipse 17"/>
          <p:cNvSpPr/>
          <p:nvPr/>
        </p:nvSpPr>
        <p:spPr>
          <a:xfrm>
            <a:off x="5384464" y="1750313"/>
            <a:ext cx="2128983" cy="2103418"/>
          </a:xfrm>
          <a:prstGeom prst="ellipse">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t>Lernen in Wissenschaft</a:t>
            </a:r>
          </a:p>
        </p:txBody>
      </p:sp>
      <p:sp>
        <p:nvSpPr>
          <p:cNvPr id="19" name="Ellipse 18"/>
          <p:cNvSpPr/>
          <p:nvPr/>
        </p:nvSpPr>
        <p:spPr>
          <a:xfrm>
            <a:off x="4572734" y="3346269"/>
            <a:ext cx="2128983" cy="2103418"/>
          </a:xfrm>
          <a:prstGeom prst="ellipse">
            <a:avLst/>
          </a:prstGeom>
          <a:solidFill>
            <a:schemeClr val="accent5">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700" dirty="0"/>
              <a:t>Lernen über Wissenschaft</a:t>
            </a:r>
          </a:p>
        </p:txBody>
      </p:sp>
      <p:sp>
        <p:nvSpPr>
          <p:cNvPr id="20" name="Legende mit Linie 1 (Akzentuierungsbalken) 19"/>
          <p:cNvSpPr/>
          <p:nvPr/>
        </p:nvSpPr>
        <p:spPr>
          <a:xfrm>
            <a:off x="865380" y="1810131"/>
            <a:ext cx="2629957" cy="2287095"/>
          </a:xfrm>
          <a:prstGeom prst="accentCallout1">
            <a:avLst>
              <a:gd name="adj1" fmla="val 72345"/>
              <a:gd name="adj2" fmla="val 101273"/>
              <a:gd name="adj3" fmla="val 64747"/>
              <a:gd name="adj4" fmla="val 108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„Schüler*innen finden in </a:t>
            </a:r>
            <a:r>
              <a:rPr lang="de-DE" sz="1200" b="1" dirty="0"/>
              <a:t>der altersgerechten Anwendung wissenschaftlicher Methoden </a:t>
            </a:r>
            <a:r>
              <a:rPr lang="de-DE" sz="1200" dirty="0"/>
              <a:t>etwas Neues heraus.“ </a:t>
            </a:r>
            <a:br>
              <a:rPr lang="de-DE" sz="1200" dirty="0"/>
            </a:br>
            <a:r>
              <a:rPr lang="de-DE" sz="1100" dirty="0"/>
              <a:t>(ISB München 2011: 5)</a:t>
            </a:r>
          </a:p>
          <a:p>
            <a:pPr algn="ctr"/>
            <a:endParaRPr lang="de-DE" sz="1200" dirty="0"/>
          </a:p>
          <a:p>
            <a:pPr algn="ctr"/>
            <a:r>
              <a:rPr lang="de-DE" sz="1200" dirty="0"/>
              <a:t>„Dieses Ziel kann bereits durch das Sammeln, Analysieren und Bewerten von Inhalten unterschiedlicher Quellen zu einem bestimmten Thema erfüllt werden. “ </a:t>
            </a:r>
            <a:r>
              <a:rPr lang="de-DE" sz="1100" dirty="0"/>
              <a:t>(ebd.)</a:t>
            </a:r>
          </a:p>
        </p:txBody>
      </p:sp>
    </p:spTree>
    <p:extLst>
      <p:ext uri="{BB962C8B-B14F-4D97-AF65-F5344CB8AC3E}">
        <p14:creationId xmlns:p14="http://schemas.microsoft.com/office/powerpoint/2010/main" val="1744641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Theoretische Grundlagen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8</a:t>
            </a:fld>
            <a:endParaRPr lang="de-DE" dirty="0"/>
          </a:p>
        </p:txBody>
      </p:sp>
      <p:sp>
        <p:nvSpPr>
          <p:cNvPr id="4" name="Textplatzhalter 3"/>
          <p:cNvSpPr>
            <a:spLocks noGrp="1"/>
          </p:cNvSpPr>
          <p:nvPr>
            <p:ph type="body" sz="quarter" idx="13"/>
          </p:nvPr>
        </p:nvSpPr>
        <p:spPr>
          <a:xfrm>
            <a:off x="647716" y="1080000"/>
            <a:ext cx="7523275" cy="404864"/>
          </a:xfrm>
        </p:spPr>
        <p:txBody>
          <a:bodyPr/>
          <a:lstStyle/>
          <a:p>
            <a:r>
              <a:rPr lang="de-DE" dirty="0"/>
              <a:t>Modell der Wissenschaftspropädeutik</a:t>
            </a:r>
          </a:p>
          <a:p>
            <a:endParaRPr lang="de-DE" dirty="0"/>
          </a:p>
          <a:p>
            <a:endParaRPr lang="de-DE" dirty="0"/>
          </a:p>
        </p:txBody>
      </p:sp>
      <p:sp>
        <p:nvSpPr>
          <p:cNvPr id="6" name="Fußzeilenplatzhalter 5"/>
          <p:cNvSpPr>
            <a:spLocks noGrp="1"/>
          </p:cNvSpPr>
          <p:nvPr>
            <p:ph type="ftr" sz="quarter" idx="15"/>
          </p:nvPr>
        </p:nvSpPr>
        <p:spPr/>
        <p:txBody>
          <a:bodyPr/>
          <a:lstStyle/>
          <a:p>
            <a:r>
              <a:rPr lang="de-DE" dirty="0"/>
              <a:t>Workshop für Lehrer*innen zur Betreuung der 5. Prüfungskomponente im Abitur</a:t>
            </a:r>
          </a:p>
        </p:txBody>
      </p:sp>
      <p:pic>
        <p:nvPicPr>
          <p:cNvPr id="7" name="Picture 2" descr="Picture 2">
            <a:extLst>
              <a:ext uri="{FF2B5EF4-FFF2-40B4-BE49-F238E27FC236}">
                <a16:creationId xmlns:a16="http://schemas.microsoft.com/office/drawing/2014/main" xmlns="" id="{7C312760-50D7-634A-ABE7-AD3609DDE832}"/>
              </a:ext>
            </a:extLst>
          </p:cNvPr>
          <p:cNvPicPr>
            <a:picLocks noChangeAspect="1"/>
          </p:cNvPicPr>
          <p:nvPr/>
        </p:nvPicPr>
        <p:blipFill>
          <a:blip r:embed="rId3" cstate="print"/>
          <a:stretch>
            <a:fillRect/>
          </a:stretch>
        </p:blipFill>
        <p:spPr>
          <a:xfrm>
            <a:off x="0" y="5939351"/>
            <a:ext cx="1295432" cy="918649"/>
          </a:xfrm>
          <a:prstGeom prst="rect">
            <a:avLst/>
          </a:prstGeom>
          <a:ln w="12700">
            <a:miter lim="400000"/>
          </a:ln>
        </p:spPr>
      </p:pic>
      <p:sp>
        <p:nvSpPr>
          <p:cNvPr id="17" name="Ellipse 16"/>
          <p:cNvSpPr/>
          <p:nvPr/>
        </p:nvSpPr>
        <p:spPr>
          <a:xfrm>
            <a:off x="1105573" y="1665513"/>
            <a:ext cx="2128983" cy="2103418"/>
          </a:xfrm>
          <a:prstGeom prst="ellipse">
            <a:avLst/>
          </a:prstGeom>
          <a:solidFill>
            <a:schemeClr val="accent1">
              <a:lumMod val="60000"/>
              <a:lumOff val="4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t>Lernen an Wissenschaft</a:t>
            </a:r>
          </a:p>
        </p:txBody>
      </p:sp>
      <p:sp>
        <p:nvSpPr>
          <p:cNvPr id="18" name="Ellipse 17"/>
          <p:cNvSpPr/>
          <p:nvPr/>
        </p:nvSpPr>
        <p:spPr>
          <a:xfrm>
            <a:off x="2915816" y="1665513"/>
            <a:ext cx="2128983" cy="2103418"/>
          </a:xfrm>
          <a:prstGeom prst="ellipse">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t>Lernen in Wissenschaft</a:t>
            </a:r>
          </a:p>
        </p:txBody>
      </p:sp>
      <p:sp>
        <p:nvSpPr>
          <p:cNvPr id="19" name="Ellipse 18"/>
          <p:cNvSpPr/>
          <p:nvPr/>
        </p:nvSpPr>
        <p:spPr>
          <a:xfrm>
            <a:off x="2104086" y="3261469"/>
            <a:ext cx="2128983" cy="2103418"/>
          </a:xfrm>
          <a:prstGeom prst="ellipse">
            <a:avLst/>
          </a:prstGeom>
          <a:solidFill>
            <a:schemeClr val="accent5">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700" dirty="0"/>
              <a:t>Lernen über Wissenschaft</a:t>
            </a:r>
          </a:p>
        </p:txBody>
      </p:sp>
      <p:sp>
        <p:nvSpPr>
          <p:cNvPr id="22" name="Legende mit Linie 1 (Akzentuierungsbalken) 21"/>
          <p:cNvSpPr/>
          <p:nvPr/>
        </p:nvSpPr>
        <p:spPr>
          <a:xfrm>
            <a:off x="5047776" y="3551354"/>
            <a:ext cx="3251210" cy="2362972"/>
          </a:xfrm>
          <a:prstGeom prst="accentCallout1">
            <a:avLst>
              <a:gd name="adj1" fmla="val -3634"/>
              <a:gd name="adj2" fmla="val 99755"/>
              <a:gd name="adj3" fmla="val -39864"/>
              <a:gd name="adj4" fmla="val 1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de-DE" sz="1400" dirty="0"/>
              <a:t>Identifizieren von Quellen</a:t>
            </a:r>
          </a:p>
          <a:p>
            <a:pPr marL="285750" indent="-285750" algn="ctr">
              <a:buFontTx/>
              <a:buChar char="-"/>
            </a:pPr>
            <a:r>
              <a:rPr lang="de-DE" sz="1400" dirty="0"/>
              <a:t>relevante Informationen beschaffen, Datenerhebungen</a:t>
            </a:r>
          </a:p>
          <a:p>
            <a:pPr marL="285750" indent="-285750" algn="ctr">
              <a:buFontTx/>
              <a:buChar char="-"/>
            </a:pPr>
            <a:r>
              <a:rPr lang="de-DE" sz="1400" dirty="0"/>
              <a:t>Analysieren/ Auswerten von Informationen</a:t>
            </a:r>
          </a:p>
          <a:p>
            <a:pPr marL="285750" indent="-285750" algn="ctr">
              <a:buFontTx/>
              <a:buChar char="-"/>
            </a:pPr>
            <a:r>
              <a:rPr lang="de-DE" sz="1400" dirty="0"/>
              <a:t>Darstellen und Präsentieren von Arbeitsergebnissen</a:t>
            </a:r>
          </a:p>
          <a:p>
            <a:pPr marL="285750" indent="-285750" algn="ctr">
              <a:buFontTx/>
              <a:buChar char="-"/>
            </a:pPr>
            <a:r>
              <a:rPr lang="de-DE" sz="1400" dirty="0"/>
              <a:t>Reflektieren wissenschaftlicher Strukturen (Grundbegriffe, Prinzipien, Verfahrensweisen) </a:t>
            </a:r>
            <a:br>
              <a:rPr lang="de-DE" sz="1400" dirty="0"/>
            </a:br>
            <a:r>
              <a:rPr lang="de-DE" sz="1100" dirty="0"/>
              <a:t>(vgl. ISB München 2011: 9)</a:t>
            </a:r>
          </a:p>
        </p:txBody>
      </p:sp>
    </p:spTree>
    <p:extLst>
      <p:ext uri="{BB962C8B-B14F-4D97-AF65-F5344CB8AC3E}">
        <p14:creationId xmlns:p14="http://schemas.microsoft.com/office/powerpoint/2010/main" val="142260919"/>
      </p:ext>
    </p:extLst>
  </p:cSld>
  <p:clrMapOvr>
    <a:masterClrMapping/>
  </p:clrMapOvr>
</p:sld>
</file>

<file path=ppt/theme/theme1.xml><?xml version="1.0" encoding="utf-8"?>
<a:theme xmlns:a="http://schemas.openxmlformats.org/drawingml/2006/main" name="Kante">
  <a:themeElements>
    <a:clrScheme name="HU Berlin - Professional School of Education (PSE)">
      <a:dk1>
        <a:srgbClr val="00366C"/>
      </a:dk1>
      <a:lt1>
        <a:srgbClr val="FFFFFF"/>
      </a:lt1>
      <a:dk2>
        <a:srgbClr val="00366C"/>
      </a:dk2>
      <a:lt2>
        <a:srgbClr val="FFFFFF"/>
      </a:lt2>
      <a:accent1>
        <a:srgbClr val="00376C"/>
      </a:accent1>
      <a:accent2>
        <a:srgbClr val="00572B"/>
      </a:accent2>
      <a:accent3>
        <a:srgbClr val="BDC9D3"/>
      </a:accent3>
      <a:accent4>
        <a:srgbClr val="8A0E14"/>
      </a:accent4>
      <a:accent5>
        <a:srgbClr val="BDC9D3"/>
      </a:accent5>
      <a:accent6>
        <a:srgbClr val="35742A"/>
      </a:accent6>
      <a:hlink>
        <a:srgbClr val="8A0F14"/>
      </a:hlink>
      <a:folHlink>
        <a:srgbClr val="00366C"/>
      </a:folHlink>
    </a:clrScheme>
    <a:fontScheme name="Kante">
      <a:majorFont>
        <a:latin typeface="Garamon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nt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ant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ant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ant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Kant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Kant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Kant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Kant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Kant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2" id="{4F14A767-A33C-4351-A751-87D3ABE329A8}" vid="{EEB15D6D-3BEF-4478-938A-41A3253CDC43}"/>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Kante</Template>
  <TotalTime>0</TotalTime>
  <Words>3068</Words>
  <Application>Microsoft Office PowerPoint</Application>
  <PresentationFormat>Bildschirmpräsentation (4:3)</PresentationFormat>
  <Paragraphs>497</Paragraphs>
  <Slides>47</Slides>
  <Notes>27</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47</vt:i4>
      </vt:variant>
    </vt:vector>
  </HeadingPairs>
  <TitlesOfParts>
    <vt:vector size="59" baseType="lpstr">
      <vt:lpstr>Arial</vt:lpstr>
      <vt:lpstr>Ayuthaya</vt:lpstr>
      <vt:lpstr>Bembo</vt:lpstr>
      <vt:lpstr>Calibri</vt:lpstr>
      <vt:lpstr>Footlight MT Light</vt:lpstr>
      <vt:lpstr>Garamond</vt:lpstr>
      <vt:lpstr>HU Scala Sans</vt:lpstr>
      <vt:lpstr>Symbol</vt:lpstr>
      <vt:lpstr>Times New Roman</vt:lpstr>
      <vt:lpstr>Verdana</vt:lpstr>
      <vt:lpstr>Wingdings</vt:lpstr>
      <vt:lpstr>Kante</vt:lpstr>
      <vt:lpstr>PowerPoint-Präsentation</vt:lpstr>
      <vt:lpstr>Gliederung</vt:lpstr>
      <vt:lpstr>Vorstellung des Humboldt-Schüler*innenkollegs</vt:lpstr>
      <vt:lpstr>Vorstellung des Humboldt-Schüler*innenkollegs</vt:lpstr>
      <vt:lpstr>Betreuung der 5. PK</vt:lpstr>
      <vt:lpstr>Theoretische Grundlagen</vt:lpstr>
      <vt:lpstr>Theoretische Grundlagen</vt:lpstr>
      <vt:lpstr>Theoretische Grundlagen</vt:lpstr>
      <vt:lpstr>Theoretische Grundlagen</vt:lpstr>
      <vt:lpstr>Theoretische Grundlagen</vt:lpstr>
      <vt:lpstr>Theoretische Grundlagen</vt:lpstr>
      <vt:lpstr>Theoretische Grundlagen</vt:lpstr>
      <vt:lpstr>Theoretische Grundlagen</vt:lpstr>
      <vt:lpstr>Theoretische Grundlagen</vt:lpstr>
      <vt:lpstr>Theoretische Grundlagen</vt:lpstr>
      <vt:lpstr>Betreuung der 5. PK</vt:lpstr>
      <vt:lpstr>Rechtliche Grundlagen der 5. PK</vt:lpstr>
      <vt:lpstr>Rechtliche Grundlagen der 5. PK</vt:lpstr>
      <vt:lpstr>Rechtliche Grundlagen</vt:lpstr>
      <vt:lpstr>Betreuung der 5. PK</vt:lpstr>
      <vt:lpstr>Problemfelder und Lösungswege</vt:lpstr>
      <vt:lpstr>Problemfelder und Lösungswege</vt:lpstr>
      <vt:lpstr>Problemfelder &amp; Lösungswege</vt:lpstr>
      <vt:lpstr>Zeit für eine kleine Pause…</vt:lpstr>
      <vt:lpstr>Betreuung der 5. PK</vt:lpstr>
      <vt:lpstr>Problemfrage</vt:lpstr>
      <vt:lpstr>Sammlung aus der letzten Fortbildung</vt:lpstr>
      <vt:lpstr>Sammlung aus den letzten Fortbildungen</vt:lpstr>
      <vt:lpstr>Fazit – Vieles kann, nichts muss.</vt:lpstr>
      <vt:lpstr>Betreuung der 5. PK</vt:lpstr>
      <vt:lpstr>Propädeutischer Eigenanteil</vt:lpstr>
      <vt:lpstr>Propädeutischer Eigenanteil</vt:lpstr>
      <vt:lpstr>PowerPoint-Präsentation</vt:lpstr>
      <vt:lpstr>Propädeutischer Eigenanteil</vt:lpstr>
      <vt:lpstr>Propädeutischer Eigenanteil</vt:lpstr>
      <vt:lpstr>Fazit</vt:lpstr>
      <vt:lpstr>Betreuung der 5. PK</vt:lpstr>
      <vt:lpstr>Bewertungskriterien</vt:lpstr>
      <vt:lpstr>Betreuung der 5. PK</vt:lpstr>
      <vt:lpstr>Betreuungsstrategien in der Schule</vt:lpstr>
      <vt:lpstr>Betreuungsstrategien in der Schule</vt:lpstr>
      <vt:lpstr>Betreuungsstrategien in der Schule</vt:lpstr>
      <vt:lpstr>Weiterführende Informationen</vt:lpstr>
      <vt:lpstr>Evaluation</vt:lpstr>
      <vt:lpstr>PowerPoint-Präsentation</vt:lpstr>
      <vt:lpstr>Quellenverzeichnis</vt:lpstr>
      <vt:lpstr>Quellenverzeichnis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Jakob Jansen</dc:creator>
  <cp:lastModifiedBy>Marie Klein</cp:lastModifiedBy>
  <cp:revision>187</cp:revision>
  <cp:lastPrinted>2019-11-05T12:18:35Z</cp:lastPrinted>
  <dcterms:created xsi:type="dcterms:W3CDTF">2018-08-30T10:30:03Z</dcterms:created>
  <dcterms:modified xsi:type="dcterms:W3CDTF">2020-12-07T22:41:51Z</dcterms:modified>
</cp:coreProperties>
</file>